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3">
  <p:sldMasterIdLst>
    <p:sldMasterId id="2147483684" r:id="rId1"/>
  </p:sldMasterIdLst>
  <p:notesMasterIdLst>
    <p:notesMasterId r:id="rId53"/>
  </p:notesMasterIdLst>
  <p:sldIdLst>
    <p:sldId id="283" r:id="rId2"/>
    <p:sldId id="280" r:id="rId3"/>
    <p:sldId id="282" r:id="rId4"/>
    <p:sldId id="299" r:id="rId5"/>
    <p:sldId id="281" r:id="rId6"/>
    <p:sldId id="278" r:id="rId7"/>
    <p:sldId id="277" r:id="rId8"/>
    <p:sldId id="276" r:id="rId9"/>
    <p:sldId id="257" r:id="rId10"/>
    <p:sldId id="300" r:id="rId11"/>
    <p:sldId id="259" r:id="rId12"/>
    <p:sldId id="260" r:id="rId13"/>
    <p:sldId id="258" r:id="rId14"/>
    <p:sldId id="301" r:id="rId15"/>
    <p:sldId id="266" r:id="rId16"/>
    <p:sldId id="302" r:id="rId17"/>
    <p:sldId id="265" r:id="rId18"/>
    <p:sldId id="264" r:id="rId19"/>
    <p:sldId id="263" r:id="rId20"/>
    <p:sldId id="262" r:id="rId21"/>
    <p:sldId id="261" r:id="rId22"/>
    <p:sldId id="269" r:id="rId23"/>
    <p:sldId id="303" r:id="rId24"/>
    <p:sldId id="268" r:id="rId25"/>
    <p:sldId id="267" r:id="rId26"/>
    <p:sldId id="271" r:id="rId27"/>
    <p:sldId id="304" r:id="rId28"/>
    <p:sldId id="272" r:id="rId29"/>
    <p:sldId id="305" r:id="rId30"/>
    <p:sldId id="270" r:id="rId31"/>
    <p:sldId id="273" r:id="rId32"/>
    <p:sldId id="275" r:id="rId33"/>
    <p:sldId id="274" r:id="rId34"/>
    <p:sldId id="284" r:id="rId35"/>
    <p:sldId id="285" r:id="rId36"/>
    <p:sldId id="286" r:id="rId37"/>
    <p:sldId id="287" r:id="rId38"/>
    <p:sldId id="306" r:id="rId39"/>
    <p:sldId id="288" r:id="rId40"/>
    <p:sldId id="307" r:id="rId41"/>
    <p:sldId id="289" r:id="rId42"/>
    <p:sldId id="308" r:id="rId43"/>
    <p:sldId id="290" r:id="rId44"/>
    <p:sldId id="291" r:id="rId45"/>
    <p:sldId id="309" r:id="rId46"/>
    <p:sldId id="292" r:id="rId47"/>
    <p:sldId id="293" r:id="rId48"/>
    <p:sldId id="294" r:id="rId49"/>
    <p:sldId id="310" r:id="rId50"/>
    <p:sldId id="311" r:id="rId51"/>
    <p:sldId id="312" r:id="rId52"/>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412" autoAdjust="0"/>
    <p:restoredTop sz="94671" autoAdjust="0"/>
  </p:normalViewPr>
  <p:slideViewPr>
    <p:cSldViewPr>
      <p:cViewPr>
        <p:scale>
          <a:sx n="66" d="100"/>
          <a:sy n="66" d="100"/>
        </p:scale>
        <p:origin x="-1488" y="-18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4D4F48-239E-415C-917E-D27D1220065E}" type="datetimeFigureOut">
              <a:rPr lang="en-US" smtClean="0"/>
              <a:pPr/>
              <a:t>5/31/2020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683F88-4833-4D45-843D-5D88CFDA6F4D}" type="slidenum">
              <a:rPr lang="en-US" smtClean="0"/>
              <a:pPr/>
              <a:t>‹#›</a:t>
            </a:fld>
            <a:endParaRPr lang="en-US"/>
          </a:p>
        </p:txBody>
      </p:sp>
    </p:spTree>
    <p:extLst>
      <p:ext uri="{BB962C8B-B14F-4D97-AF65-F5344CB8AC3E}">
        <p14:creationId xmlns:p14="http://schemas.microsoft.com/office/powerpoint/2010/main" val="404601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683F88-4833-4D45-843D-5D88CFDA6F4D}" type="slidenum">
              <a:rPr lang="en-US" smtClean="0"/>
              <a:pPr/>
              <a:t>33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F5D87B82-6072-44A8-9C16-5658DA26F3CA}" type="datetimeFigureOut">
              <a:rPr lang="fa-IR" smtClean="0"/>
              <a:pPr/>
              <a:t>1441/10/09</a:t>
            </a:fld>
            <a:endParaRPr lang="fa-IR"/>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3863F98E-07CC-4F80-8294-6D16D1774957}" type="slidenum">
              <a:rPr lang="fa-IR" smtClean="0"/>
              <a:pPr/>
              <a:t>‹#›</a:t>
            </a:fld>
            <a:endParaRPr lang="fa-IR"/>
          </a:p>
        </p:txBody>
      </p:sp>
      <p:sp>
        <p:nvSpPr>
          <p:cNvPr id="15" name="Footer Placeholder 14"/>
          <p:cNvSpPr>
            <a:spLocks noGrp="1"/>
          </p:cNvSpPr>
          <p:nvPr>
            <p:ph type="ftr" sz="quarter" idx="12"/>
          </p:nvPr>
        </p:nvSpPr>
        <p:spPr>
          <a:xfrm>
            <a:off x="3581400" y="6296248"/>
            <a:ext cx="2820987" cy="152400"/>
          </a:xfrm>
        </p:spPr>
        <p:txBody>
          <a:bodyPr/>
          <a:lstStyle/>
          <a:p>
            <a:endParaRPr lang="fa-IR"/>
          </a:p>
        </p:txBody>
      </p:sp>
    </p:spTree>
  </p:cSld>
  <p:clrMapOvr>
    <a:masterClrMapping/>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F5D87B82-6072-44A8-9C16-5658DA26F3CA}" type="datetimeFigureOut">
              <a:rPr lang="fa-IR" smtClean="0"/>
              <a:pPr/>
              <a:t>1441/10/09</a:t>
            </a:fld>
            <a:endParaRPr lang="fa-IR"/>
          </a:p>
        </p:txBody>
      </p:sp>
      <p:sp>
        <p:nvSpPr>
          <p:cNvPr id="14" name="Slide Number Placeholder 13"/>
          <p:cNvSpPr>
            <a:spLocks noGrp="1"/>
          </p:cNvSpPr>
          <p:nvPr>
            <p:ph type="sldNum" sz="quarter" idx="11"/>
          </p:nvPr>
        </p:nvSpPr>
        <p:spPr/>
        <p:txBody>
          <a:bodyPr/>
          <a:lstStyle/>
          <a:p>
            <a:fld id="{3863F98E-07CC-4F80-8294-6D16D1774957}" type="slidenum">
              <a:rPr lang="fa-IR" smtClean="0"/>
              <a:pPr/>
              <a:t>‹#›</a:t>
            </a:fld>
            <a:endParaRPr lang="fa-IR"/>
          </a:p>
        </p:txBody>
      </p:sp>
      <p:sp>
        <p:nvSpPr>
          <p:cNvPr id="15" name="Footer Placeholder 14"/>
          <p:cNvSpPr>
            <a:spLocks noGrp="1"/>
          </p:cNvSpPr>
          <p:nvPr>
            <p:ph type="ftr" sz="quarter" idx="12"/>
          </p:nvPr>
        </p:nvSpPr>
        <p:spPr/>
        <p:txBody>
          <a:bodyPr/>
          <a:lstStyle/>
          <a:p>
            <a:endParaRPr lang="fa-IR"/>
          </a:p>
        </p:txBody>
      </p:sp>
    </p:spTree>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F5D87B82-6072-44A8-9C16-5658DA26F3CA}" type="datetimeFigureOut">
              <a:rPr lang="fa-IR" smtClean="0"/>
              <a:pPr/>
              <a:t>1441/10/09</a:t>
            </a:fld>
            <a:endParaRPr lang="fa-IR"/>
          </a:p>
        </p:txBody>
      </p:sp>
      <p:sp>
        <p:nvSpPr>
          <p:cNvPr id="14" name="Slide Number Placeholder 13"/>
          <p:cNvSpPr>
            <a:spLocks noGrp="1"/>
          </p:cNvSpPr>
          <p:nvPr>
            <p:ph type="sldNum" sz="quarter" idx="11"/>
          </p:nvPr>
        </p:nvSpPr>
        <p:spPr/>
        <p:txBody>
          <a:bodyPr/>
          <a:lstStyle/>
          <a:p>
            <a:fld id="{3863F98E-07CC-4F80-8294-6D16D1774957}" type="slidenum">
              <a:rPr lang="fa-IR" smtClean="0"/>
              <a:pPr/>
              <a:t>‹#›</a:t>
            </a:fld>
            <a:endParaRPr lang="fa-IR"/>
          </a:p>
        </p:txBody>
      </p:sp>
      <p:sp>
        <p:nvSpPr>
          <p:cNvPr id="15" name="Footer Placeholder 14"/>
          <p:cNvSpPr>
            <a:spLocks noGrp="1"/>
          </p:cNvSpPr>
          <p:nvPr>
            <p:ph type="ftr" sz="quarter" idx="12"/>
          </p:nvPr>
        </p:nvSpPr>
        <p:spPr/>
        <p:txBody>
          <a:bodyPr/>
          <a:lstStyle/>
          <a:p>
            <a:endParaRPr lang="fa-IR"/>
          </a:p>
        </p:txBody>
      </p:sp>
    </p:spTree>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F5D87B82-6072-44A8-9C16-5658DA26F3CA}" type="datetimeFigureOut">
              <a:rPr lang="fa-IR" smtClean="0"/>
              <a:pPr/>
              <a:t>1441/10/09</a:t>
            </a:fld>
            <a:endParaRPr lang="fa-IR"/>
          </a:p>
        </p:txBody>
      </p:sp>
      <p:sp>
        <p:nvSpPr>
          <p:cNvPr id="11" name="Slide Number Placeholder 10"/>
          <p:cNvSpPr>
            <a:spLocks noGrp="1"/>
          </p:cNvSpPr>
          <p:nvPr>
            <p:ph type="sldNum" sz="quarter" idx="11"/>
          </p:nvPr>
        </p:nvSpPr>
        <p:spPr/>
        <p:txBody>
          <a:bodyPr/>
          <a:lstStyle/>
          <a:p>
            <a:fld id="{3863F98E-07CC-4F80-8294-6D16D1774957}" type="slidenum">
              <a:rPr lang="fa-IR" smtClean="0"/>
              <a:pPr/>
              <a:t>‹#›</a:t>
            </a:fld>
            <a:endParaRPr lang="fa-IR"/>
          </a:p>
        </p:txBody>
      </p:sp>
      <p:sp>
        <p:nvSpPr>
          <p:cNvPr id="12" name="Footer Placeholder 11"/>
          <p:cNvSpPr>
            <a:spLocks noGrp="1"/>
          </p:cNvSpPr>
          <p:nvPr>
            <p:ph type="ftr" sz="quarter" idx="12"/>
          </p:nvPr>
        </p:nvSpPr>
        <p:spPr/>
        <p:txBody>
          <a:bodyPr/>
          <a:lstStyle/>
          <a:p>
            <a:endParaRPr lang="fa-IR"/>
          </a:p>
        </p:txBody>
      </p:sp>
    </p:spTree>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F5D87B82-6072-44A8-9C16-5658DA26F3CA}" type="datetimeFigureOut">
              <a:rPr lang="fa-IR" smtClean="0"/>
              <a:pPr/>
              <a:t>1441/10/09</a:t>
            </a:fld>
            <a:endParaRPr lang="fa-IR"/>
          </a:p>
        </p:txBody>
      </p:sp>
      <p:sp>
        <p:nvSpPr>
          <p:cNvPr id="13" name="Slide Number Placeholder 12"/>
          <p:cNvSpPr>
            <a:spLocks noGrp="1"/>
          </p:cNvSpPr>
          <p:nvPr>
            <p:ph type="sldNum" sz="quarter" idx="11"/>
          </p:nvPr>
        </p:nvSpPr>
        <p:spPr>
          <a:xfrm>
            <a:off x="4116388" y="6400800"/>
            <a:ext cx="533400" cy="152400"/>
          </a:xfrm>
        </p:spPr>
        <p:txBody>
          <a:bodyPr/>
          <a:lstStyle/>
          <a:p>
            <a:fld id="{3863F98E-07CC-4F80-8294-6D16D1774957}" type="slidenum">
              <a:rPr lang="fa-IR" smtClean="0"/>
              <a:pPr/>
              <a:t>‹#›</a:t>
            </a:fld>
            <a:endParaRPr lang="fa-IR"/>
          </a:p>
        </p:txBody>
      </p:sp>
      <p:sp>
        <p:nvSpPr>
          <p:cNvPr id="14" name="Footer Placeholder 13"/>
          <p:cNvSpPr>
            <a:spLocks noGrp="1"/>
          </p:cNvSpPr>
          <p:nvPr>
            <p:ph type="ftr" sz="quarter" idx="12"/>
          </p:nvPr>
        </p:nvSpPr>
        <p:spPr>
          <a:xfrm>
            <a:off x="838200" y="6296248"/>
            <a:ext cx="2820987" cy="152400"/>
          </a:xfrm>
        </p:spPr>
        <p:txBody>
          <a:bodyPr/>
          <a:lstStyle/>
          <a:p>
            <a:endParaRPr lang="fa-IR"/>
          </a:p>
        </p:txBody>
      </p:sp>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Tree>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fld id="{F5D87B82-6072-44A8-9C16-5658DA26F3CA}" type="datetimeFigureOut">
              <a:rPr lang="fa-IR" smtClean="0"/>
              <a:pPr/>
              <a:t>1441/10/09</a:t>
            </a:fld>
            <a:endParaRPr lang="fa-IR"/>
          </a:p>
        </p:txBody>
      </p:sp>
      <p:sp>
        <p:nvSpPr>
          <p:cNvPr id="13" name="Slide Number Placeholder 12"/>
          <p:cNvSpPr>
            <a:spLocks noGrp="1"/>
          </p:cNvSpPr>
          <p:nvPr>
            <p:ph type="sldNum" sz="quarter" idx="11"/>
          </p:nvPr>
        </p:nvSpPr>
        <p:spPr/>
        <p:txBody>
          <a:bodyPr/>
          <a:lstStyle/>
          <a:p>
            <a:fld id="{3863F98E-07CC-4F80-8294-6D16D1774957}" type="slidenum">
              <a:rPr lang="fa-IR" smtClean="0"/>
              <a:pPr/>
              <a:t>‹#›</a:t>
            </a:fld>
            <a:endParaRPr lang="fa-IR"/>
          </a:p>
        </p:txBody>
      </p:sp>
      <p:sp>
        <p:nvSpPr>
          <p:cNvPr id="14" name="Footer Placeholder 13"/>
          <p:cNvSpPr>
            <a:spLocks noGrp="1"/>
          </p:cNvSpPr>
          <p:nvPr>
            <p:ph type="ftr" sz="quarter" idx="12"/>
          </p:nvPr>
        </p:nvSpPr>
        <p:spPr/>
        <p:txBody>
          <a:bodyPr/>
          <a:lstStyle/>
          <a:p>
            <a:endParaRPr lang="fa-IR"/>
          </a:p>
        </p:txBody>
      </p:sp>
    </p:spTree>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F5D87B82-6072-44A8-9C16-5658DA26F3CA}" type="datetimeFigureOut">
              <a:rPr lang="fa-IR" smtClean="0"/>
              <a:pPr/>
              <a:t>1441/10/09</a:t>
            </a:fld>
            <a:endParaRPr lang="fa-IR"/>
          </a:p>
        </p:txBody>
      </p:sp>
      <p:sp>
        <p:nvSpPr>
          <p:cNvPr id="14" name="Slide Number Placeholder 13"/>
          <p:cNvSpPr>
            <a:spLocks noGrp="1"/>
          </p:cNvSpPr>
          <p:nvPr>
            <p:ph type="sldNum" sz="quarter" idx="11"/>
          </p:nvPr>
        </p:nvSpPr>
        <p:spPr/>
        <p:txBody>
          <a:bodyPr/>
          <a:lstStyle/>
          <a:p>
            <a:fld id="{3863F98E-07CC-4F80-8294-6D16D1774957}" type="slidenum">
              <a:rPr lang="fa-IR" smtClean="0"/>
              <a:pPr/>
              <a:t>‹#›</a:t>
            </a:fld>
            <a:endParaRPr lang="fa-IR"/>
          </a:p>
        </p:txBody>
      </p:sp>
      <p:sp>
        <p:nvSpPr>
          <p:cNvPr id="16" name="Footer Placeholder 15"/>
          <p:cNvSpPr>
            <a:spLocks noGrp="1"/>
          </p:cNvSpPr>
          <p:nvPr>
            <p:ph type="ftr" sz="quarter" idx="12"/>
          </p:nvPr>
        </p:nvSpPr>
        <p:spPr/>
        <p:txBody>
          <a:bodyPr/>
          <a:lstStyle/>
          <a:p>
            <a:endParaRPr lang="fa-IR"/>
          </a:p>
        </p:txBody>
      </p:sp>
    </p:spTree>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9" name="Date Placeholder 8"/>
          <p:cNvSpPr>
            <a:spLocks noGrp="1"/>
          </p:cNvSpPr>
          <p:nvPr>
            <p:ph type="dt" sz="half" idx="10"/>
          </p:nvPr>
        </p:nvSpPr>
        <p:spPr/>
        <p:txBody>
          <a:bodyPr/>
          <a:lstStyle/>
          <a:p>
            <a:fld id="{F5D87B82-6072-44A8-9C16-5658DA26F3CA}" type="datetimeFigureOut">
              <a:rPr lang="fa-IR" smtClean="0"/>
              <a:pPr/>
              <a:t>1441/10/09</a:t>
            </a:fld>
            <a:endParaRPr lang="fa-IR"/>
          </a:p>
        </p:txBody>
      </p:sp>
      <p:sp>
        <p:nvSpPr>
          <p:cNvPr id="10" name="Slide Number Placeholder 9"/>
          <p:cNvSpPr>
            <a:spLocks noGrp="1"/>
          </p:cNvSpPr>
          <p:nvPr>
            <p:ph type="sldNum" sz="quarter" idx="11"/>
          </p:nvPr>
        </p:nvSpPr>
        <p:spPr/>
        <p:txBody>
          <a:bodyPr/>
          <a:lstStyle/>
          <a:p>
            <a:fld id="{3863F98E-07CC-4F80-8294-6D16D1774957}" type="slidenum">
              <a:rPr lang="fa-IR" smtClean="0"/>
              <a:pPr/>
              <a:t>‹#›</a:t>
            </a:fld>
            <a:endParaRPr lang="fa-IR"/>
          </a:p>
        </p:txBody>
      </p:sp>
      <p:sp>
        <p:nvSpPr>
          <p:cNvPr id="11" name="Footer Placeholder 10"/>
          <p:cNvSpPr>
            <a:spLocks noGrp="1"/>
          </p:cNvSpPr>
          <p:nvPr>
            <p:ph type="ftr" sz="quarter" idx="12"/>
          </p:nvPr>
        </p:nvSpPr>
        <p:spPr/>
        <p:txBody>
          <a:bodyPr/>
          <a:lstStyle/>
          <a:p>
            <a:endParaRPr lang="fa-IR"/>
          </a:p>
        </p:txBody>
      </p:sp>
    </p:spTree>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F5D87B82-6072-44A8-9C16-5658DA26F3CA}" type="datetimeFigureOut">
              <a:rPr lang="fa-IR" smtClean="0"/>
              <a:pPr/>
              <a:t>1441/10/09</a:t>
            </a:fld>
            <a:endParaRPr lang="fa-IR"/>
          </a:p>
        </p:txBody>
      </p:sp>
      <p:sp>
        <p:nvSpPr>
          <p:cNvPr id="9" name="Slide Number Placeholder 8"/>
          <p:cNvSpPr>
            <a:spLocks noGrp="1"/>
          </p:cNvSpPr>
          <p:nvPr>
            <p:ph type="sldNum" sz="quarter" idx="11"/>
          </p:nvPr>
        </p:nvSpPr>
        <p:spPr/>
        <p:txBody>
          <a:bodyPr/>
          <a:lstStyle/>
          <a:p>
            <a:fld id="{3863F98E-07CC-4F80-8294-6D16D1774957}" type="slidenum">
              <a:rPr lang="fa-IR" smtClean="0"/>
              <a:pPr/>
              <a:t>‹#›</a:t>
            </a:fld>
            <a:endParaRPr lang="fa-IR"/>
          </a:p>
        </p:txBody>
      </p:sp>
      <p:sp>
        <p:nvSpPr>
          <p:cNvPr id="10" name="Footer Placeholder 9"/>
          <p:cNvSpPr>
            <a:spLocks noGrp="1"/>
          </p:cNvSpPr>
          <p:nvPr>
            <p:ph type="ftr" sz="quarter" idx="12"/>
          </p:nvPr>
        </p:nvSpPr>
        <p:spPr/>
        <p:txBody>
          <a:bodyPr/>
          <a:lstStyle/>
          <a:p>
            <a:endParaRPr lang="fa-IR"/>
          </a:p>
        </p:txBody>
      </p:sp>
    </p:spTree>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F5D87B82-6072-44A8-9C16-5658DA26F3CA}" type="datetimeFigureOut">
              <a:rPr lang="fa-IR" smtClean="0"/>
              <a:pPr/>
              <a:t>1441/10/09</a:t>
            </a:fld>
            <a:endParaRPr lang="fa-IR"/>
          </a:p>
        </p:txBody>
      </p:sp>
      <p:sp>
        <p:nvSpPr>
          <p:cNvPr id="16" name="Slide Number Placeholder 15"/>
          <p:cNvSpPr>
            <a:spLocks noGrp="1"/>
          </p:cNvSpPr>
          <p:nvPr>
            <p:ph type="sldNum" sz="quarter" idx="11"/>
          </p:nvPr>
        </p:nvSpPr>
        <p:spPr/>
        <p:txBody>
          <a:bodyPr/>
          <a:lstStyle/>
          <a:p>
            <a:fld id="{3863F98E-07CC-4F80-8294-6D16D1774957}" type="slidenum">
              <a:rPr lang="fa-IR" smtClean="0"/>
              <a:pPr/>
              <a:t>‹#›</a:t>
            </a:fld>
            <a:endParaRPr lang="fa-IR"/>
          </a:p>
        </p:txBody>
      </p:sp>
      <p:sp>
        <p:nvSpPr>
          <p:cNvPr id="17" name="Footer Placeholder 16"/>
          <p:cNvSpPr>
            <a:spLocks noGrp="1"/>
          </p:cNvSpPr>
          <p:nvPr>
            <p:ph type="ftr" sz="quarter" idx="12"/>
          </p:nvPr>
        </p:nvSpPr>
        <p:spPr/>
        <p:txBody>
          <a:bodyPr/>
          <a:lstStyle/>
          <a:p>
            <a:endParaRPr lang="fa-IR"/>
          </a:p>
        </p:txBody>
      </p:sp>
    </p:spTree>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15"/>
          <p:cNvSpPr>
            <a:spLocks noGrp="1"/>
          </p:cNvSpPr>
          <p:nvPr>
            <p:ph type="dt" sz="half" idx="10"/>
          </p:nvPr>
        </p:nvSpPr>
        <p:spPr/>
        <p:txBody>
          <a:bodyPr/>
          <a:lstStyle/>
          <a:p>
            <a:fld id="{F5D87B82-6072-44A8-9C16-5658DA26F3CA}" type="datetimeFigureOut">
              <a:rPr lang="fa-IR" smtClean="0"/>
              <a:pPr/>
              <a:t>1441/10/09</a:t>
            </a:fld>
            <a:endParaRPr lang="fa-IR"/>
          </a:p>
        </p:txBody>
      </p:sp>
      <p:sp>
        <p:nvSpPr>
          <p:cNvPr id="17" name="Slide Number Placeholder 16"/>
          <p:cNvSpPr>
            <a:spLocks noGrp="1"/>
          </p:cNvSpPr>
          <p:nvPr>
            <p:ph type="sldNum" sz="quarter" idx="11"/>
          </p:nvPr>
        </p:nvSpPr>
        <p:spPr/>
        <p:txBody>
          <a:bodyPr/>
          <a:lstStyle/>
          <a:p>
            <a:fld id="{3863F98E-07CC-4F80-8294-6D16D1774957}" type="slidenum">
              <a:rPr lang="fa-IR" smtClean="0"/>
              <a:pPr/>
              <a:t>‹#›</a:t>
            </a:fld>
            <a:endParaRPr lang="fa-IR"/>
          </a:p>
        </p:txBody>
      </p:sp>
      <p:sp>
        <p:nvSpPr>
          <p:cNvPr id="18" name="Footer Placeholder 17"/>
          <p:cNvSpPr>
            <a:spLocks noGrp="1"/>
          </p:cNvSpPr>
          <p:nvPr>
            <p:ph type="ftr" sz="quarter" idx="12"/>
          </p:nvPr>
        </p:nvSpPr>
        <p:spPr/>
        <p:txBody>
          <a:bodyPr/>
          <a:lstStyle/>
          <a:p>
            <a:endParaRPr lang="fa-IR"/>
          </a:p>
        </p:txBody>
      </p:sp>
    </p:spTree>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3863F98E-07CC-4F80-8294-6D16D1774957}" type="slidenum">
              <a:rPr lang="fa-IR" smtClean="0"/>
              <a:pPr/>
              <a:t>‹#›</a:t>
            </a:fld>
            <a:endParaRPr lang="fa-IR"/>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F5D87B82-6072-44A8-9C16-5658DA26F3CA}" type="datetimeFigureOut">
              <a:rPr lang="fa-IR" smtClean="0"/>
              <a:pPr/>
              <a:t>1441/10/09</a:t>
            </a:fld>
            <a:endParaRPr lang="fa-IR"/>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fa-I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fade/>
  </p:transition>
  <p:timing>
    <p:tnLst>
      <p:par>
        <p:cTn id="1" dur="indefinite" restart="never" nodeType="tmRoot"/>
      </p:par>
    </p:tnLst>
  </p:timing>
  <p:txStyles>
    <p:titleStyle>
      <a:lvl1pPr algn="r" defTabSz="914400" rtl="1"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r" defTabSz="914400" rtl="1"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r" defTabSz="914400" rtl="1"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r" defTabSz="914400" rtl="1"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r" defTabSz="914400" rtl="1"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r" defTabSz="914400" rtl="1"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r" defTabSz="914400" rtl="1"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r" defTabSz="914400" rtl="1"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r" defTabSz="914400" rtl="1"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r" defTabSz="914400" rtl="1"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6" y="620688"/>
            <a:ext cx="6264696" cy="4801314"/>
          </a:xfrm>
          <a:prstGeom prst="rect">
            <a:avLst/>
          </a:prstGeom>
          <a:noFill/>
        </p:spPr>
        <p:txBody>
          <a:bodyPr wrap="square" rtlCol="1">
            <a:spAutoFit/>
          </a:bodyPr>
          <a:lstStyle/>
          <a:p>
            <a:endParaRPr lang="fa-IR" dirty="0"/>
          </a:p>
          <a:p>
            <a:pPr algn="ctr"/>
            <a:endParaRPr lang="fa-IR" dirty="0" smtClean="0"/>
          </a:p>
          <a:p>
            <a:pPr algn="ctr"/>
            <a:endParaRPr lang="fa-IR" dirty="0"/>
          </a:p>
          <a:p>
            <a:pPr algn="ctr"/>
            <a:endParaRPr lang="fa-IR" dirty="0" smtClean="0"/>
          </a:p>
          <a:p>
            <a:pPr algn="ctr"/>
            <a:endParaRPr lang="fa-IR" dirty="0"/>
          </a:p>
          <a:p>
            <a:pPr algn="ctr"/>
            <a:endParaRPr lang="fa-IR" dirty="0" smtClean="0"/>
          </a:p>
          <a:p>
            <a:pPr algn="ctr"/>
            <a:endParaRPr lang="fa-IR" dirty="0"/>
          </a:p>
          <a:p>
            <a:pPr algn="ctr"/>
            <a:endParaRPr lang="fa-IR" dirty="0" smtClean="0"/>
          </a:p>
          <a:p>
            <a:pPr algn="ctr"/>
            <a:endParaRPr lang="fa-IR" dirty="0"/>
          </a:p>
          <a:p>
            <a:pPr algn="ctr"/>
            <a:endParaRPr lang="fa-IR" dirty="0" smtClean="0"/>
          </a:p>
          <a:p>
            <a:pPr algn="ctr"/>
            <a:endParaRPr lang="fa-IR" dirty="0"/>
          </a:p>
          <a:p>
            <a:pPr algn="ctr"/>
            <a:endParaRPr lang="fa-IR" dirty="0" smtClean="0"/>
          </a:p>
          <a:p>
            <a:pPr algn="ctr"/>
            <a:endParaRPr lang="fa-IR" dirty="0"/>
          </a:p>
          <a:p>
            <a:pPr algn="ctr"/>
            <a:endParaRPr lang="fa-IR" dirty="0" smtClean="0"/>
          </a:p>
          <a:p>
            <a:pPr algn="ctr"/>
            <a:endParaRPr lang="fa-IR" dirty="0"/>
          </a:p>
          <a:p>
            <a:pPr algn="ctr"/>
            <a:endParaRPr lang="fa-IR" dirty="0" smtClean="0"/>
          </a:p>
          <a:p>
            <a:pPr algn="ctr"/>
            <a:endParaRPr lang="fa-IR" dirty="0"/>
          </a:p>
        </p:txBody>
      </p:sp>
      <p:sp>
        <p:nvSpPr>
          <p:cNvPr id="5" name="TextBox 4"/>
          <p:cNvSpPr txBox="1"/>
          <p:nvPr/>
        </p:nvSpPr>
        <p:spPr>
          <a:xfrm>
            <a:off x="7020272" y="129405"/>
            <a:ext cx="1868726" cy="646331"/>
          </a:xfrm>
          <a:prstGeom prst="rect">
            <a:avLst/>
          </a:prstGeom>
          <a:solidFill>
            <a:schemeClr val="tx1">
              <a:lumMod val="75000"/>
              <a:lumOff val="25000"/>
            </a:schemeClr>
          </a:solidFill>
          <a:ln>
            <a:solidFill>
              <a:schemeClr val="tx1">
                <a:lumMod val="85000"/>
                <a:lumOff val="15000"/>
              </a:schemeClr>
            </a:solidFill>
          </a:ln>
        </p:spPr>
        <p:txBody>
          <a:bodyPr vert="horz" wrap="square" rtlCol="1">
            <a:spAutoFit/>
          </a:bodyPr>
          <a:lstStyle/>
          <a:p>
            <a:r>
              <a:rPr lang="fa-IR" dirty="0" smtClean="0"/>
              <a:t>راهنمای تدریس در کلاس های چندپایه</a:t>
            </a:r>
            <a:endParaRPr lang="fa-IR" dirty="0"/>
          </a:p>
        </p:txBody>
      </p:sp>
      <p:sp>
        <p:nvSpPr>
          <p:cNvPr id="6" name="TextBox 5"/>
          <p:cNvSpPr txBox="1"/>
          <p:nvPr/>
        </p:nvSpPr>
        <p:spPr>
          <a:xfrm>
            <a:off x="7020272" y="129405"/>
            <a:ext cx="1868726" cy="646331"/>
          </a:xfrm>
          <a:prstGeom prst="rect">
            <a:avLst/>
          </a:prstGeom>
          <a:solidFill>
            <a:schemeClr val="bg2">
              <a:lumMod val="75000"/>
            </a:schemeClr>
          </a:solidFill>
          <a:ln>
            <a:solidFill>
              <a:schemeClr val="tx1">
                <a:lumMod val="85000"/>
                <a:lumOff val="15000"/>
              </a:schemeClr>
            </a:solidFill>
          </a:ln>
        </p:spPr>
        <p:txBody>
          <a:bodyPr vert="horz" wrap="square" rtlCol="1">
            <a:spAutoFit/>
          </a:bodyPr>
          <a:lstStyle/>
          <a:p>
            <a:r>
              <a:rPr lang="fa-IR" dirty="0" smtClean="0"/>
              <a:t>راهنمای تدریس در کلاس های چندپایه</a:t>
            </a:r>
            <a:endParaRPr lang="fa-IR" dirty="0"/>
          </a:p>
        </p:txBody>
      </p:sp>
      <p:sp>
        <p:nvSpPr>
          <p:cNvPr id="8" name="Rectangle 7"/>
          <p:cNvSpPr/>
          <p:nvPr/>
        </p:nvSpPr>
        <p:spPr>
          <a:xfrm>
            <a:off x="17748" y="0"/>
            <a:ext cx="7020272" cy="6863417"/>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fa-IR" sz="2000" dirty="0" smtClean="0">
                <a:cs typeface="B Homa" pitchFamily="2" charset="-78"/>
              </a:rPr>
              <a:t>تاریخچه</a:t>
            </a:r>
            <a:endParaRPr lang="fa-IR" sz="2000" dirty="0">
              <a:cs typeface="B Homa" pitchFamily="2" charset="-78"/>
            </a:endParaRPr>
          </a:p>
          <a:p>
            <a:pPr algn="ctr"/>
            <a:r>
              <a:rPr lang="fa-IR" sz="2000" dirty="0">
                <a:cs typeface="B Nazanin" pitchFamily="2" charset="-78"/>
              </a:rPr>
              <a:t>ب</a:t>
            </a:r>
            <a:r>
              <a:rPr lang="ar-SA" sz="2000" dirty="0" smtClean="0">
                <a:cs typeface="B Nazanin" pitchFamily="2" charset="-78"/>
              </a:rPr>
              <a:t>ااندکي مطالعه درسابقه تعليم وتربيت مي توان دريافت ، قدمت وجود کلاسهاي چند</a:t>
            </a:r>
            <a:endParaRPr lang="en-US" sz="2000" dirty="0" smtClean="0">
              <a:cs typeface="B Nazanin" pitchFamily="2" charset="-78"/>
            </a:endParaRPr>
          </a:p>
          <a:p>
            <a:pPr algn="ctr"/>
            <a:endParaRPr lang="en-US" sz="2000" dirty="0" smtClean="0">
              <a:cs typeface="B Nazanin" pitchFamily="2" charset="-78"/>
            </a:endParaRPr>
          </a:p>
          <a:p>
            <a:pPr algn="ctr"/>
            <a:r>
              <a:rPr lang="ar-SA" sz="2000" dirty="0" smtClean="0">
                <a:cs typeface="B Nazanin" pitchFamily="2" charset="-78"/>
              </a:rPr>
              <a:t> پايه به قدمت آغار تعليم وتربيت گروهي مي رسد، زيرا که تاقبل ازايجاد تغييرات </a:t>
            </a:r>
            <a:endParaRPr lang="en-US" sz="2000" dirty="0" smtClean="0">
              <a:cs typeface="B Nazanin" pitchFamily="2" charset="-78"/>
            </a:endParaRPr>
          </a:p>
          <a:p>
            <a:pPr algn="ctr"/>
            <a:endParaRPr lang="en-US" sz="2000" dirty="0" smtClean="0">
              <a:cs typeface="B Nazanin" pitchFamily="2" charset="-78"/>
            </a:endParaRPr>
          </a:p>
          <a:p>
            <a:pPr algn="ctr"/>
            <a:r>
              <a:rPr lang="ar-SA" sz="2000" dirty="0" smtClean="0">
                <a:cs typeface="B Nazanin" pitchFamily="2" charset="-78"/>
              </a:rPr>
              <a:t>کمي وکيفي درآموزش وپرورش به شيوه جديد « تعليم وتربيت کلاسيک وبرنامه </a:t>
            </a:r>
            <a:endParaRPr lang="en-US" sz="2000" dirty="0" smtClean="0">
              <a:cs typeface="B Nazanin" pitchFamily="2" charset="-78"/>
            </a:endParaRPr>
          </a:p>
          <a:p>
            <a:pPr algn="ctr"/>
            <a:endParaRPr lang="en-US" sz="2000" dirty="0" smtClean="0">
              <a:cs typeface="B Nazanin" pitchFamily="2" charset="-78"/>
            </a:endParaRPr>
          </a:p>
          <a:p>
            <a:pPr algn="ctr"/>
            <a:r>
              <a:rPr lang="ar-SA" sz="2000" dirty="0" smtClean="0">
                <a:cs typeface="B Nazanin" pitchFamily="2" charset="-78"/>
              </a:rPr>
              <a:t>ريزي شده باقالب امروزي » ، آموزش وپرورش متناسب بانيازها وارزشهاي رايج</a:t>
            </a:r>
            <a:endParaRPr lang="en-US" sz="2000" dirty="0" smtClean="0">
              <a:cs typeface="B Nazanin" pitchFamily="2" charset="-78"/>
            </a:endParaRPr>
          </a:p>
          <a:p>
            <a:pPr algn="ctr"/>
            <a:endParaRPr lang="en-US" sz="2000" dirty="0" smtClean="0">
              <a:cs typeface="B Nazanin" pitchFamily="2" charset="-78"/>
            </a:endParaRPr>
          </a:p>
          <a:p>
            <a:pPr algn="ctr"/>
            <a:r>
              <a:rPr lang="ar-SA" sz="2000" dirty="0" smtClean="0">
                <a:cs typeface="B Nazanin" pitchFamily="2" charset="-78"/>
              </a:rPr>
              <a:t> درهرزمان وتحت تأثير وسيطره حکومتها، نظام ها ، جوامع ، فرقه ها وحتي </a:t>
            </a:r>
            <a:endParaRPr lang="en-US" sz="2000" dirty="0" smtClean="0">
              <a:cs typeface="B Nazanin" pitchFamily="2" charset="-78"/>
            </a:endParaRPr>
          </a:p>
          <a:p>
            <a:pPr algn="ctr"/>
            <a:r>
              <a:rPr lang="ar-SA" sz="2000" dirty="0" smtClean="0">
                <a:cs typeface="B Nazanin" pitchFamily="2" charset="-78"/>
              </a:rPr>
              <a:t>خانواده ها به طرق مختلف جريان داشته است .</a:t>
            </a:r>
            <a:endParaRPr lang="en-US" sz="2000" dirty="0" smtClean="0">
              <a:cs typeface="B Nazanin" pitchFamily="2" charset="-78"/>
            </a:endParaRPr>
          </a:p>
          <a:p>
            <a:pPr algn="ctr"/>
            <a:r>
              <a:rPr lang="ar-SA" sz="2000" b="1" dirty="0" smtClean="0"/>
              <a:t/>
            </a:r>
            <a:br>
              <a:rPr lang="ar-SA" sz="2000" b="1" dirty="0" smtClean="0"/>
            </a:br>
            <a:r>
              <a:rPr lang="ar-SA" sz="2000" b="1" dirty="0" smtClean="0">
                <a:solidFill>
                  <a:srgbClr val="FF0000"/>
                </a:solidFill>
              </a:rPr>
              <a:t>« عيسي صديق » درکتاب تاريخ فرهنگ ايران قدمت آموزش چند پايه اي </a:t>
            </a:r>
            <a:endParaRPr lang="fa-IR" sz="2000" b="1" dirty="0" smtClean="0">
              <a:solidFill>
                <a:srgbClr val="FF0000"/>
              </a:solidFill>
            </a:endParaRPr>
          </a:p>
          <a:p>
            <a:pPr algn="ctr"/>
            <a:endParaRPr lang="fa-IR" sz="2000" b="1" dirty="0">
              <a:solidFill>
                <a:srgbClr val="FF0000"/>
              </a:solidFill>
            </a:endParaRPr>
          </a:p>
          <a:p>
            <a:pPr algn="ctr"/>
            <a:r>
              <a:rPr lang="ar-SA" sz="2000" b="1" dirty="0" smtClean="0">
                <a:solidFill>
                  <a:srgbClr val="FF0000"/>
                </a:solidFill>
              </a:rPr>
              <a:t>رادرمحدوده سالهاي 250 تا 256 هجري شمسي مي داند .</a:t>
            </a:r>
            <a:endParaRPr lang="fa-IR" sz="2000" b="1" dirty="0" smtClean="0">
              <a:solidFill>
                <a:srgbClr val="FF0000"/>
              </a:solidFill>
            </a:endParaRPr>
          </a:p>
          <a:p>
            <a:pPr algn="ctr"/>
            <a:endParaRPr lang="fa-IR" sz="2000" b="1" dirty="0">
              <a:solidFill>
                <a:srgbClr val="FF0000"/>
              </a:solidFill>
            </a:endParaRPr>
          </a:p>
          <a:p>
            <a:pPr algn="ctr"/>
            <a:endParaRPr lang="fa-IR" sz="2000" b="1" dirty="0" smtClean="0">
              <a:solidFill>
                <a:srgbClr val="FF0000"/>
              </a:solidFill>
            </a:endParaRPr>
          </a:p>
          <a:p>
            <a:pPr algn="ctr"/>
            <a:endParaRPr lang="fa-IR" sz="2000" b="1" dirty="0">
              <a:solidFill>
                <a:srgbClr val="FF0000"/>
              </a:solidFill>
            </a:endParaRPr>
          </a:p>
          <a:p>
            <a:pPr algn="ctr"/>
            <a:endParaRPr lang="fa-IR" sz="2000" b="1" dirty="0" smtClean="0">
              <a:solidFill>
                <a:srgbClr val="FF0000"/>
              </a:solidFill>
            </a:endParaRPr>
          </a:p>
          <a:p>
            <a:pPr algn="ctr"/>
            <a:endParaRPr lang="fa-IR" sz="2000" b="1" dirty="0">
              <a:solidFill>
                <a:srgbClr val="FF0000"/>
              </a:solidFill>
            </a:endParaRPr>
          </a:p>
          <a:p>
            <a:pPr algn="ctr"/>
            <a:endParaRPr lang="fa-IR" sz="2000" b="1" dirty="0" smtClean="0">
              <a:solidFill>
                <a:srgbClr val="FF0000"/>
              </a:solidFill>
            </a:endParaRPr>
          </a:p>
          <a:p>
            <a:pPr algn="ctr"/>
            <a:endParaRPr lang="en-US" sz="2000" dirty="0">
              <a:solidFill>
                <a:srgbClr val="FF0000"/>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25" y="4724400"/>
            <a:ext cx="3947864" cy="1987717"/>
          </a:xfrm>
          <a:prstGeom prst="ellipse">
            <a:avLst/>
          </a:prstGeom>
          <a:ln>
            <a:noFill/>
          </a:ln>
          <a:effectLst>
            <a:softEdge rad="112500"/>
          </a:effectLst>
        </p:spPr>
      </p:pic>
    </p:spTree>
    <p:extLst>
      <p:ext uri="{BB962C8B-B14F-4D97-AF65-F5344CB8AC3E}">
        <p14:creationId xmlns:p14="http://schemas.microsoft.com/office/powerpoint/2010/main" val="147732341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9405"/>
            <a:ext cx="6400800" cy="647869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lnSpc>
                <a:spcPct val="150000"/>
              </a:lnSpc>
            </a:pPr>
            <a:r>
              <a:rPr lang="fa-IR" sz="2000" dirty="0" smtClean="0">
                <a:solidFill>
                  <a:srgbClr val="FF0000"/>
                </a:solidFill>
                <a:cs typeface="B Homa" pitchFamily="2" charset="-78"/>
              </a:rPr>
              <a:t>گروه بندی دانش آموزان در کلاس های چند پایه</a:t>
            </a:r>
            <a:endParaRPr lang="fa-IR" dirty="0" smtClean="0"/>
          </a:p>
          <a:p>
            <a:pPr>
              <a:lnSpc>
                <a:spcPct val="150000"/>
              </a:lnSpc>
            </a:pPr>
            <a:r>
              <a:rPr lang="fa-IR" sz="2000" dirty="0" smtClean="0">
                <a:solidFill>
                  <a:schemeClr val="tx1"/>
                </a:solidFill>
                <a:cs typeface="B Homa" pitchFamily="2" charset="-78"/>
              </a:rPr>
              <a:t>1ـ گروه بندی براساس توانایی های مشابه ومتفاوت</a:t>
            </a:r>
            <a:r>
              <a:rPr lang="en-US" sz="2000" dirty="0" smtClean="0">
                <a:solidFill>
                  <a:schemeClr val="tx1"/>
                </a:solidFill>
                <a:cs typeface="B Homa" pitchFamily="2" charset="-78"/>
              </a:rPr>
              <a:t>     </a:t>
            </a:r>
            <a:r>
              <a:rPr lang="fa-IR" sz="2000" dirty="0" smtClean="0">
                <a:solidFill>
                  <a:schemeClr val="tx1"/>
                </a:solidFill>
                <a:cs typeface="B Homa" pitchFamily="2" charset="-78"/>
              </a:rPr>
              <a:t> </a:t>
            </a:r>
          </a:p>
          <a:p>
            <a:pPr>
              <a:lnSpc>
                <a:spcPct val="150000"/>
              </a:lnSpc>
            </a:pPr>
            <a:r>
              <a:rPr lang="fa-IR" sz="1600" dirty="0" smtClean="0">
                <a:solidFill>
                  <a:schemeClr val="tx1"/>
                </a:solidFill>
                <a:cs typeface="B Homa" pitchFamily="2" charset="-78"/>
              </a:rPr>
              <a:t>در این گروه بندی معلم با شناخت دانش آموزان آنها رادرگروه های قوی , متوسط وضعیف سازماندهی می کند. </a:t>
            </a:r>
            <a:endParaRPr lang="fa-IR" sz="2000" dirty="0" smtClean="0">
              <a:solidFill>
                <a:schemeClr val="tx1"/>
              </a:solidFill>
            </a:endParaRPr>
          </a:p>
          <a:p>
            <a:pPr>
              <a:lnSpc>
                <a:spcPct val="150000"/>
              </a:lnSpc>
            </a:pPr>
            <a:r>
              <a:rPr lang="fa-IR" sz="2000" dirty="0" smtClean="0">
                <a:solidFill>
                  <a:schemeClr val="tx1"/>
                </a:solidFill>
                <a:cs typeface="B Homa" pitchFamily="2" charset="-78"/>
              </a:rPr>
              <a:t>2ـ گروه بندی داوطلبانه؛</a:t>
            </a:r>
          </a:p>
          <a:p>
            <a:pPr>
              <a:lnSpc>
                <a:spcPct val="150000"/>
              </a:lnSpc>
            </a:pPr>
            <a:r>
              <a:rPr lang="fa-IR" sz="2000" dirty="0" smtClean="0">
                <a:solidFill>
                  <a:schemeClr val="tx1"/>
                </a:solidFill>
                <a:cs typeface="B Homa" pitchFamily="2" charset="-78"/>
              </a:rPr>
              <a:t>  </a:t>
            </a:r>
            <a:r>
              <a:rPr lang="fa-IR" dirty="0" smtClean="0">
                <a:solidFill>
                  <a:schemeClr val="tx1"/>
                </a:solidFill>
                <a:cs typeface="B Homa" pitchFamily="2" charset="-78"/>
              </a:rPr>
              <a:t>در این گروه بندی دانش آموزان می توانند بطور داوطلبانه هم گروهی خود را انتخاب کنند .</a:t>
            </a:r>
            <a:endParaRPr lang="en-US" dirty="0" smtClean="0">
              <a:solidFill>
                <a:schemeClr val="tx1"/>
              </a:solidFill>
              <a:cs typeface="B Homa" pitchFamily="2" charset="-78"/>
            </a:endParaRPr>
          </a:p>
          <a:p>
            <a:endParaRPr lang="en-US" sz="2000" dirty="0">
              <a:solidFill>
                <a:srgbClr val="00B0F0"/>
              </a:solidFill>
              <a:cs typeface="B Homa" pitchFamily="2" charset="-78"/>
            </a:endParaRPr>
          </a:p>
          <a:p>
            <a:endParaRPr lang="en-US" sz="2000" dirty="0" smtClean="0">
              <a:solidFill>
                <a:srgbClr val="00B0F0"/>
              </a:solidFill>
              <a:cs typeface="B Homa" pitchFamily="2" charset="-78"/>
            </a:endParaRPr>
          </a:p>
          <a:p>
            <a:endParaRPr lang="en-US" sz="2000" dirty="0">
              <a:solidFill>
                <a:srgbClr val="00B0F0"/>
              </a:solidFill>
              <a:cs typeface="B Homa" pitchFamily="2" charset="-78"/>
            </a:endParaRPr>
          </a:p>
          <a:p>
            <a:endParaRPr lang="en-US" sz="2000" dirty="0" smtClean="0">
              <a:solidFill>
                <a:srgbClr val="00B0F0"/>
              </a:solidFill>
              <a:cs typeface="B Homa" pitchFamily="2" charset="-78"/>
            </a:endParaRPr>
          </a:p>
          <a:p>
            <a:endParaRPr lang="en-US" sz="2000" dirty="0">
              <a:solidFill>
                <a:srgbClr val="00B0F0"/>
              </a:solidFill>
              <a:cs typeface="B Homa" pitchFamily="2" charset="-78"/>
            </a:endParaRPr>
          </a:p>
          <a:p>
            <a:endParaRPr lang="en-US" sz="2000" dirty="0" smtClean="0">
              <a:solidFill>
                <a:srgbClr val="00B0F0"/>
              </a:solidFill>
              <a:cs typeface="B Homa" pitchFamily="2" charset="-78"/>
            </a:endParaRPr>
          </a:p>
          <a:p>
            <a:endParaRPr lang="en-US" sz="2000" dirty="0">
              <a:solidFill>
                <a:srgbClr val="00B0F0"/>
              </a:solidFill>
              <a:cs typeface="B Homa" pitchFamily="2" charset="-78"/>
            </a:endParaRPr>
          </a:p>
          <a:p>
            <a:endParaRPr lang="en-US" sz="2000" dirty="0">
              <a:solidFill>
                <a:srgbClr val="00B0F0"/>
              </a:solidFill>
              <a:cs typeface="B Homa" pitchFamily="2" charset="-78"/>
            </a:endParaRPr>
          </a:p>
          <a:p>
            <a:endParaRPr lang="en-US" sz="2000" dirty="0" smtClean="0">
              <a:cs typeface="B Homa" pitchFamily="2" charset="-78"/>
            </a:endParaRPr>
          </a:p>
          <a:p>
            <a:endParaRPr lang="en-US" sz="2000" dirty="0">
              <a:cs typeface="B Homa" pitchFamily="2" charset="-78"/>
            </a:endParaRPr>
          </a:p>
          <a:p>
            <a:endParaRPr lang="fa-IR" sz="2000" dirty="0" smtClean="0">
              <a:cs typeface="B Homa" pitchFamily="2" charset="-78"/>
            </a:endParaRPr>
          </a:p>
        </p:txBody>
      </p:sp>
      <p:sp>
        <p:nvSpPr>
          <p:cNvPr id="4" name="TextBox 3"/>
          <p:cNvSpPr txBox="1"/>
          <p:nvPr/>
        </p:nvSpPr>
        <p:spPr>
          <a:xfrm>
            <a:off x="7020272" y="129405"/>
            <a:ext cx="1868726" cy="646331"/>
          </a:xfrm>
          <a:prstGeom prst="rect">
            <a:avLst/>
          </a:prstGeom>
          <a:solidFill>
            <a:schemeClr val="bg2">
              <a:lumMod val="75000"/>
            </a:schemeClr>
          </a:solidFill>
          <a:ln>
            <a:solidFill>
              <a:schemeClr val="tx1">
                <a:lumMod val="85000"/>
                <a:lumOff val="15000"/>
              </a:schemeClr>
            </a:solidFill>
          </a:ln>
        </p:spPr>
        <p:txBody>
          <a:bodyPr vert="horz" wrap="square" rtlCol="1">
            <a:spAutoFit/>
          </a:bodyPr>
          <a:lstStyle/>
          <a:p>
            <a:r>
              <a:rPr lang="fa-IR" dirty="0" smtClean="0"/>
              <a:t>راهنمای تدریس در کلاس های چندپایه</a:t>
            </a:r>
            <a:endParaRPr lang="fa-IR"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6201" y="3276600"/>
            <a:ext cx="3149599" cy="234983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42849619"/>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304800"/>
            <a:ext cx="6400800" cy="615553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fa-IR" sz="2000" dirty="0" smtClean="0">
                <a:solidFill>
                  <a:srgbClr val="FF0000"/>
                </a:solidFill>
                <a:cs typeface="B Homa" pitchFamily="2" charset="-78"/>
              </a:rPr>
              <a:t>گروه بندی دانش آموزان در کلاس های چند پایه</a:t>
            </a:r>
            <a:endParaRPr lang="fa-IR" dirty="0" smtClean="0"/>
          </a:p>
          <a:p>
            <a:r>
              <a:rPr lang="fa-IR" dirty="0" smtClean="0">
                <a:cs typeface="B Homa" pitchFamily="2" charset="-78"/>
              </a:rPr>
              <a:t>3ـ گروه بندی براساس توانایی های متفاوت ؛ </a:t>
            </a:r>
          </a:p>
          <a:p>
            <a:r>
              <a:rPr lang="fa-IR" dirty="0" smtClean="0">
                <a:cs typeface="B Homa" pitchFamily="2" charset="-78"/>
              </a:rPr>
              <a:t>گروه بندی  فراگیران براساس توانایی های مختلف برای کارهای مشارکتی وانجام کارهای واحد </a:t>
            </a:r>
            <a:r>
              <a:rPr lang="fa-IR" dirty="0" smtClean="0">
                <a:solidFill>
                  <a:schemeClr val="tx1"/>
                </a:solidFill>
                <a:cs typeface="B Homa" pitchFamily="2" charset="-78"/>
              </a:rPr>
              <a:t>مناسب است. </a:t>
            </a:r>
            <a:endParaRPr lang="fa-IR" sz="2000" dirty="0" smtClean="0">
              <a:solidFill>
                <a:schemeClr val="tx1"/>
              </a:solidFill>
              <a:cs typeface="B Homa" pitchFamily="2" charset="-78"/>
            </a:endParaRPr>
          </a:p>
          <a:p>
            <a:r>
              <a:rPr lang="fa-IR" sz="2000" dirty="0" smtClean="0">
                <a:solidFill>
                  <a:schemeClr val="tx1"/>
                </a:solidFill>
                <a:cs typeface="B Homa" pitchFamily="2" charset="-78"/>
              </a:rPr>
              <a:t>4ـ گروه بندی براساس موضوع درس؛</a:t>
            </a:r>
          </a:p>
          <a:p>
            <a:r>
              <a:rPr lang="fa-IR" sz="2000" dirty="0" smtClean="0">
                <a:solidFill>
                  <a:schemeClr val="tx1"/>
                </a:solidFill>
                <a:cs typeface="B Homa" pitchFamily="2" charset="-78"/>
              </a:rPr>
              <a:t> اگر تعداد فراگیران مناسب باشدموضوع درس به تعداد مشخص تقسیم می شود ولی اگر تعداد مناسب نباشد می تواند دریک تاسه پایه تحصیلی دروس هم نام مانند علوم پایه های اول,دوم وسوم وبراساس شباهت هاوتفاوت ها دانش آموزان راگروه بندی کند.</a:t>
            </a:r>
          </a:p>
          <a:p>
            <a:r>
              <a:rPr lang="fa-IR" sz="2000" dirty="0" smtClean="0">
                <a:solidFill>
                  <a:schemeClr val="tx1"/>
                </a:solidFill>
                <a:cs typeface="B Homa" pitchFamily="2" charset="-78"/>
              </a:rPr>
              <a:t>5ـ براساس پایه های تحصیلی؛</a:t>
            </a:r>
          </a:p>
          <a:p>
            <a:r>
              <a:rPr lang="fa-IR" sz="2000" dirty="0" smtClean="0">
                <a:solidFill>
                  <a:schemeClr val="tx1"/>
                </a:solidFill>
                <a:cs typeface="B Homa" pitchFamily="2" charset="-78"/>
              </a:rPr>
              <a:t>در این روش می توان فراگیران پایه های نزدیک به هم وگاهی پایه هایی راکه از نظر تحصیلی از هم دیگر دور هستند در یک گروه قرار داد.</a:t>
            </a:r>
            <a:endParaRPr lang="en-US" sz="2000" dirty="0" smtClean="0">
              <a:solidFill>
                <a:schemeClr val="tx1"/>
              </a:solidFill>
              <a:cs typeface="B Homa" pitchFamily="2" charset="-78"/>
            </a:endParaRPr>
          </a:p>
          <a:p>
            <a:endParaRPr lang="en-US" sz="2000" dirty="0">
              <a:cs typeface="B Homa" pitchFamily="2" charset="-78"/>
            </a:endParaRPr>
          </a:p>
          <a:p>
            <a:endParaRPr lang="en-US" sz="2000" dirty="0" smtClean="0">
              <a:cs typeface="B Homa" pitchFamily="2" charset="-78"/>
            </a:endParaRPr>
          </a:p>
          <a:p>
            <a:endParaRPr lang="en-US" sz="2000" dirty="0">
              <a:cs typeface="B Homa" pitchFamily="2" charset="-78"/>
            </a:endParaRPr>
          </a:p>
          <a:p>
            <a:endParaRPr lang="en-US" sz="2000" dirty="0" smtClean="0">
              <a:cs typeface="B Homa" pitchFamily="2" charset="-78"/>
            </a:endParaRPr>
          </a:p>
          <a:p>
            <a:endParaRPr lang="en-US" sz="2000" dirty="0">
              <a:cs typeface="B Homa" pitchFamily="2" charset="-78"/>
            </a:endParaRPr>
          </a:p>
          <a:p>
            <a:endParaRPr lang="en-US" sz="2000" dirty="0" smtClean="0">
              <a:cs typeface="B Homa" pitchFamily="2" charset="-78"/>
            </a:endParaRPr>
          </a:p>
          <a:p>
            <a:endParaRPr lang="en-US" sz="2000" dirty="0">
              <a:cs typeface="B Homa" pitchFamily="2" charset="-78"/>
            </a:endParaRPr>
          </a:p>
          <a:p>
            <a:endParaRPr lang="fa-IR" sz="2000" dirty="0" smtClean="0">
              <a:cs typeface="B Homa" pitchFamily="2" charset="-78"/>
            </a:endParaRPr>
          </a:p>
        </p:txBody>
      </p:sp>
      <p:sp>
        <p:nvSpPr>
          <p:cNvPr id="4" name="TextBox 3"/>
          <p:cNvSpPr txBox="1"/>
          <p:nvPr/>
        </p:nvSpPr>
        <p:spPr>
          <a:xfrm>
            <a:off x="7020272" y="129405"/>
            <a:ext cx="1868726" cy="646331"/>
          </a:xfrm>
          <a:prstGeom prst="rect">
            <a:avLst/>
          </a:prstGeom>
          <a:solidFill>
            <a:schemeClr val="bg2">
              <a:lumMod val="75000"/>
            </a:schemeClr>
          </a:solidFill>
          <a:ln>
            <a:solidFill>
              <a:schemeClr val="tx1">
                <a:lumMod val="85000"/>
                <a:lumOff val="15000"/>
              </a:schemeClr>
            </a:solidFill>
          </a:ln>
        </p:spPr>
        <p:txBody>
          <a:bodyPr vert="horz" wrap="square" rtlCol="1">
            <a:spAutoFit/>
          </a:bodyPr>
          <a:lstStyle/>
          <a:p>
            <a:r>
              <a:rPr lang="fa-IR" b="1" dirty="0" smtClean="0"/>
              <a:t>راهنمای تدریس در کلاس های چندپایه</a:t>
            </a:r>
            <a:endParaRPr lang="fa-IR" b="1"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4419599"/>
            <a:ext cx="2335490" cy="17811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4352925"/>
            <a:ext cx="2466975" cy="1847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841029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nodeType="clickEffect">
                                  <p:stCondLst>
                                    <p:cond delay="0"/>
                                  </p:stCondLst>
                                  <p:childTnLst>
                                    <p:animEffect transition="out" filter="fade">
                                      <p:cBhvr>
                                        <p:cTn id="6" dur="2000"/>
                                        <p:tgtEl>
                                          <p:spTgt spid="3">
                                            <p:txEl>
                                              <p:pRg st="1" end="1"/>
                                            </p:txEl>
                                          </p:spTgt>
                                        </p:tgtEl>
                                      </p:cBhvr>
                                    </p:animEffect>
                                    <p:anim calcmode="lin" valueType="num">
                                      <p:cBhvr>
                                        <p:cTn id="7" dur="2000"/>
                                        <p:tgtEl>
                                          <p:spTgt spid="3">
                                            <p:txEl>
                                              <p:pRg st="1" end="1"/>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3">
                                            <p:txEl>
                                              <p:pRg st="1" end="1"/>
                                            </p:txEl>
                                          </p:spTgt>
                                        </p:tgtEl>
                                        <p:attrNameLst>
                                          <p:attrName>ppt_h</p:attrName>
                                        </p:attrNameLst>
                                      </p:cBhvr>
                                      <p:tavLst>
                                        <p:tav tm="0">
                                          <p:val>
                                            <p:strVal val="ppt_h"/>
                                          </p:val>
                                        </p:tav>
                                        <p:tav tm="100000">
                                          <p:val>
                                            <p:strVal val="ppt_h"/>
                                          </p:val>
                                        </p:tav>
                                      </p:tavLst>
                                    </p:anim>
                                    <p:set>
                                      <p:cBhvr>
                                        <p:cTn id="9" dur="1" fill="hold">
                                          <p:stCondLst>
                                            <p:cond delay="1999"/>
                                          </p:stCondLst>
                                        </p:cTn>
                                        <p:tgtEl>
                                          <p:spTgt spid="3">
                                            <p:txEl>
                                              <p:pRg st="1" end="1"/>
                                            </p:txEl>
                                          </p:spTgt>
                                        </p:tgtEl>
                                        <p:attrNameLst>
                                          <p:attrName>style.visibility</p:attrName>
                                        </p:attrNameLst>
                                      </p:cBhvr>
                                      <p:to>
                                        <p:strVal val="hidden"/>
                                      </p:to>
                                    </p:set>
                                  </p:childTnLst>
                                </p:cTn>
                              </p:par>
                              <p:par>
                                <p:cTn id="10" presetID="45" presetClass="exit" presetSubtype="0" fill="hold" nodeType="withEffect">
                                  <p:stCondLst>
                                    <p:cond delay="0"/>
                                  </p:stCondLst>
                                  <p:childTnLst>
                                    <p:animEffect transition="out" filter="fade">
                                      <p:cBhvr>
                                        <p:cTn id="11" dur="2000"/>
                                        <p:tgtEl>
                                          <p:spTgt spid="3">
                                            <p:txEl>
                                              <p:pRg st="2" end="2"/>
                                            </p:txEl>
                                          </p:spTgt>
                                        </p:tgtEl>
                                      </p:cBhvr>
                                    </p:animEffect>
                                    <p:anim calcmode="lin" valueType="num">
                                      <p:cBhvr>
                                        <p:cTn id="12" dur="2000"/>
                                        <p:tgtEl>
                                          <p:spTgt spid="3">
                                            <p:txEl>
                                              <p:pRg st="2" end="2"/>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 dur="2000"/>
                                        <p:tgtEl>
                                          <p:spTgt spid="3">
                                            <p:txEl>
                                              <p:pRg st="2" end="2"/>
                                            </p:txEl>
                                          </p:spTgt>
                                        </p:tgtEl>
                                        <p:attrNameLst>
                                          <p:attrName>ppt_h</p:attrName>
                                        </p:attrNameLst>
                                      </p:cBhvr>
                                      <p:tavLst>
                                        <p:tav tm="0">
                                          <p:val>
                                            <p:strVal val="ppt_h"/>
                                          </p:val>
                                        </p:tav>
                                        <p:tav tm="100000">
                                          <p:val>
                                            <p:strVal val="ppt_h"/>
                                          </p:val>
                                        </p:tav>
                                      </p:tavLst>
                                    </p:anim>
                                    <p:set>
                                      <p:cBhvr>
                                        <p:cTn id="14" dur="1" fill="hold">
                                          <p:stCondLst>
                                            <p:cond delay="1999"/>
                                          </p:stCondLst>
                                        </p:cTn>
                                        <p:tgtEl>
                                          <p:spTgt spid="3">
                                            <p:txEl>
                                              <p:pRg st="2" end="2"/>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6" presetClass="emph" presetSubtype="0" fill="hold" nodeType="clickEffect">
                                  <p:stCondLst>
                                    <p:cond delay="0"/>
                                  </p:stCondLst>
                                  <p:childTnLst>
                                    <p:animEffect transition="out" filter="fade">
                                      <p:cBhvr>
                                        <p:cTn id="18" dur="500" tmFilter="0, 0; .2, .5; .8, .5; 1, 0"/>
                                        <p:tgtEl>
                                          <p:spTgt spid="3">
                                            <p:txEl>
                                              <p:pRg st="3" end="3"/>
                                            </p:txEl>
                                          </p:spTgt>
                                        </p:tgtEl>
                                      </p:cBhvr>
                                    </p:animEffect>
                                    <p:animScale>
                                      <p:cBhvr>
                                        <p:cTn id="19" dur="250" autoRev="1" fill="hold"/>
                                        <p:tgtEl>
                                          <p:spTgt spid="3">
                                            <p:txEl>
                                              <p:pRg st="3" end="3"/>
                                            </p:txEl>
                                          </p:spTgt>
                                        </p:tgtEl>
                                      </p:cBhvr>
                                      <p:by x="105000" y="105000"/>
                                    </p:animScale>
                                  </p:childTnLst>
                                </p:cTn>
                              </p:par>
                              <p:par>
                                <p:cTn id="20" presetID="26" presetClass="emph" presetSubtype="0" fill="hold" nodeType="withEffect">
                                  <p:stCondLst>
                                    <p:cond delay="0"/>
                                  </p:stCondLst>
                                  <p:childTnLst>
                                    <p:animEffect transition="out" filter="fade">
                                      <p:cBhvr>
                                        <p:cTn id="21" dur="500" tmFilter="0, 0; .2, .5; .8, .5; 1, 0"/>
                                        <p:tgtEl>
                                          <p:spTgt spid="3">
                                            <p:txEl>
                                              <p:pRg st="4" end="4"/>
                                            </p:txEl>
                                          </p:spTgt>
                                        </p:tgtEl>
                                      </p:cBhvr>
                                    </p:animEffect>
                                    <p:animScale>
                                      <p:cBhvr>
                                        <p:cTn id="22" dur="250" autoRev="1" fill="hold"/>
                                        <p:tgtEl>
                                          <p:spTgt spid="3">
                                            <p:txEl>
                                              <p:pRg st="4" end="4"/>
                                            </p:tx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wipe(down)">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barn(inVertical)">
                                      <p:cBhvr>
                                        <p:cTn id="4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228600"/>
            <a:ext cx="6477000" cy="624786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fa-IR" sz="2000" dirty="0" smtClean="0">
                <a:solidFill>
                  <a:srgbClr val="FF0000"/>
                </a:solidFill>
                <a:cs typeface="B Homa" pitchFamily="2" charset="-78"/>
              </a:rPr>
              <a:t>مشکلات گروه بندی در کلاس های چندپایه </a:t>
            </a:r>
          </a:p>
          <a:p>
            <a:pPr algn="ctr"/>
            <a:endParaRPr lang="fa-IR" sz="2000" dirty="0" smtClean="0"/>
          </a:p>
          <a:p>
            <a:r>
              <a:rPr lang="fa-IR" sz="2000" dirty="0" smtClean="0">
                <a:cs typeface="B Homa" pitchFamily="2" charset="-78"/>
              </a:rPr>
              <a:t>1ـ کمبود تعداددانش آموزان</a:t>
            </a:r>
          </a:p>
          <a:p>
            <a:endParaRPr lang="fa-IR" sz="2000" dirty="0" smtClean="0">
              <a:cs typeface="B Homa" pitchFamily="2" charset="-78"/>
            </a:endParaRPr>
          </a:p>
          <a:p>
            <a:endParaRPr lang="fa-IR" sz="2000" dirty="0" smtClean="0">
              <a:cs typeface="B Homa" pitchFamily="2" charset="-78"/>
            </a:endParaRPr>
          </a:p>
          <a:p>
            <a:r>
              <a:rPr lang="fa-IR" sz="2000" dirty="0" smtClean="0">
                <a:cs typeface="B Homa" pitchFamily="2" charset="-78"/>
              </a:rPr>
              <a:t>2ـ نسبت فامیلی بین دانش آموزان</a:t>
            </a:r>
          </a:p>
          <a:p>
            <a:endParaRPr lang="fa-IR" sz="2000" dirty="0" smtClean="0">
              <a:cs typeface="B Homa" pitchFamily="2" charset="-78"/>
            </a:endParaRPr>
          </a:p>
          <a:p>
            <a:endParaRPr lang="fa-IR" sz="2000" dirty="0" smtClean="0">
              <a:cs typeface="B Homa" pitchFamily="2" charset="-78"/>
            </a:endParaRPr>
          </a:p>
          <a:p>
            <a:r>
              <a:rPr lang="fa-IR" sz="2000" dirty="0" smtClean="0">
                <a:cs typeface="B Homa" pitchFamily="2" charset="-78"/>
              </a:rPr>
              <a:t>3ـ وجود اختلافات خانوادگی درمیان دانش آموزان</a:t>
            </a:r>
          </a:p>
          <a:p>
            <a:endParaRPr lang="fa-IR" sz="2000" dirty="0" smtClean="0">
              <a:cs typeface="B Homa" pitchFamily="2" charset="-78"/>
            </a:endParaRPr>
          </a:p>
          <a:p>
            <a:endParaRPr lang="fa-IR" sz="2000" dirty="0" smtClean="0">
              <a:cs typeface="B Homa" pitchFamily="2" charset="-78"/>
            </a:endParaRPr>
          </a:p>
          <a:p>
            <a:r>
              <a:rPr lang="fa-IR" sz="2000" dirty="0" smtClean="0">
                <a:cs typeface="B Homa" pitchFamily="2" charset="-78"/>
              </a:rPr>
              <a:t>4- ثابت بودن اعضای گروه تا پایان سال </a:t>
            </a:r>
          </a:p>
          <a:p>
            <a:endParaRPr lang="fa-IR" sz="2000" dirty="0" smtClean="0">
              <a:cs typeface="B Homa" pitchFamily="2" charset="-78"/>
            </a:endParaRPr>
          </a:p>
          <a:p>
            <a:endParaRPr lang="fa-IR" sz="2000" dirty="0" smtClean="0">
              <a:cs typeface="B Homa" pitchFamily="2" charset="-78"/>
            </a:endParaRPr>
          </a:p>
          <a:p>
            <a:r>
              <a:rPr lang="fa-IR" sz="2000" dirty="0" smtClean="0">
                <a:cs typeface="B Homa" pitchFamily="2" charset="-78"/>
              </a:rPr>
              <a:t>5ـ ترکیب جنسی مختلف در یک پایه</a:t>
            </a:r>
          </a:p>
          <a:p>
            <a:endParaRPr lang="fa-IR" sz="2000" dirty="0" smtClean="0">
              <a:cs typeface="B Homa" pitchFamily="2" charset="-78"/>
            </a:endParaRPr>
          </a:p>
          <a:p>
            <a:endParaRPr lang="fa-IR" sz="2000" dirty="0" smtClean="0">
              <a:cs typeface="B Homa" pitchFamily="2" charset="-78"/>
            </a:endParaRPr>
          </a:p>
          <a:p>
            <a:r>
              <a:rPr lang="fa-IR" sz="2000" dirty="0" smtClean="0">
                <a:cs typeface="B Homa" pitchFamily="2" charset="-78"/>
              </a:rPr>
              <a:t>6ـ تنوع دروس و پایه هادرهرجلسه </a:t>
            </a:r>
            <a:endParaRPr lang="en-US" sz="2000" dirty="0" smtClean="0">
              <a:cs typeface="B Homa" pitchFamily="2" charset="-78"/>
            </a:endParaRPr>
          </a:p>
          <a:p>
            <a:endParaRPr lang="en-US" sz="2000" dirty="0">
              <a:cs typeface="B Homa" pitchFamily="2" charset="-78"/>
            </a:endParaRPr>
          </a:p>
          <a:p>
            <a:endParaRPr lang="fa-IR" sz="2000" dirty="0" smtClean="0">
              <a:cs typeface="B Homa" pitchFamily="2" charset="-78"/>
            </a:endParaRPr>
          </a:p>
        </p:txBody>
      </p:sp>
      <p:sp>
        <p:nvSpPr>
          <p:cNvPr id="3" name="TextBox 2"/>
          <p:cNvSpPr txBox="1"/>
          <p:nvPr/>
        </p:nvSpPr>
        <p:spPr>
          <a:xfrm>
            <a:off x="7020272" y="129405"/>
            <a:ext cx="1868726" cy="646331"/>
          </a:xfrm>
          <a:prstGeom prst="rect">
            <a:avLst/>
          </a:prstGeom>
          <a:solidFill>
            <a:schemeClr val="bg2">
              <a:lumMod val="75000"/>
            </a:schemeClr>
          </a:solidFill>
          <a:ln>
            <a:solidFill>
              <a:schemeClr val="tx1">
                <a:lumMod val="85000"/>
                <a:lumOff val="15000"/>
              </a:schemeClr>
            </a:solidFill>
          </a:ln>
        </p:spPr>
        <p:txBody>
          <a:bodyPr vert="horz" wrap="square" rtlCol="1">
            <a:spAutoFit/>
          </a:bodyPr>
          <a:lstStyle/>
          <a:p>
            <a:r>
              <a:rPr lang="fa-IR" dirty="0" smtClean="0"/>
              <a:t>راهنمای تدریس در کلاس های چندپایه</a:t>
            </a:r>
            <a:endParaRPr lang="fa-I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497283">
            <a:off x="241910" y="3981883"/>
            <a:ext cx="2846785" cy="1894145"/>
          </a:xfrm>
          <a:prstGeom prst="rect">
            <a:avLst/>
          </a:prstGeom>
        </p:spPr>
      </p:pic>
    </p:spTree>
    <p:extLst>
      <p:ext uri="{BB962C8B-B14F-4D97-AF65-F5344CB8AC3E}">
        <p14:creationId xmlns:p14="http://schemas.microsoft.com/office/powerpoint/2010/main" val="27841029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wipe(down)">
                                      <p:cBhvr>
                                        <p:cTn id="19" dur="500"/>
                                        <p:tgtEl>
                                          <p:spTgt spid="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 calcmode="lin" valueType="num">
                                      <p:cBhvr additive="base">
                                        <p:cTn id="24"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2">
                                            <p:txEl>
                                              <p:pRg st="8" end="8"/>
                                            </p:txEl>
                                          </p:spTgt>
                                        </p:tgtEl>
                                        <p:attrNameLst>
                                          <p:attrName>style.visibility</p:attrName>
                                        </p:attrNameLst>
                                      </p:cBhvr>
                                      <p:to>
                                        <p:strVal val="visible"/>
                                      </p:to>
                                    </p:set>
                                    <p:animEffect transition="in" filter="wheel(1)">
                                      <p:cBhvr>
                                        <p:cTn id="30" dur="2000"/>
                                        <p:tgtEl>
                                          <p:spTgt spid="2">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animEffect transition="in" filter="wipe(down)">
                                      <p:cBhvr>
                                        <p:cTn id="35" dur="500"/>
                                        <p:tgtEl>
                                          <p:spTgt spid="2">
                                            <p:txEl>
                                              <p:pRg st="11" end="1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2">
                                            <p:txEl>
                                              <p:pRg st="14" end="14"/>
                                            </p:txEl>
                                          </p:spTgt>
                                        </p:tgtEl>
                                        <p:attrNameLst>
                                          <p:attrName>style.visibility</p:attrName>
                                        </p:attrNameLst>
                                      </p:cBhvr>
                                      <p:to>
                                        <p:strVal val="visible"/>
                                      </p:to>
                                    </p:set>
                                    <p:animEffect transition="in" filter="wipe(down)">
                                      <p:cBhvr>
                                        <p:cTn id="40" dur="580">
                                          <p:stCondLst>
                                            <p:cond delay="0"/>
                                          </p:stCondLst>
                                        </p:cTn>
                                        <p:tgtEl>
                                          <p:spTgt spid="2">
                                            <p:txEl>
                                              <p:pRg st="14" end="14"/>
                                            </p:txEl>
                                          </p:spTgt>
                                        </p:tgtEl>
                                      </p:cBhvr>
                                    </p:animEffect>
                                    <p:anim calcmode="lin" valueType="num">
                                      <p:cBhvr>
                                        <p:cTn id="41" dur="1822" tmFilter="0,0; 0.14,0.36; 0.43,0.73; 0.71,0.91; 1.0,1.0">
                                          <p:stCondLst>
                                            <p:cond delay="0"/>
                                          </p:stCondLst>
                                        </p:cTn>
                                        <p:tgtEl>
                                          <p:spTgt spid="2">
                                            <p:txEl>
                                              <p:pRg st="14" end="14"/>
                                            </p:txEl>
                                          </p:spTgt>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2">
                                            <p:txEl>
                                              <p:pRg st="14" end="14"/>
                                            </p:txEl>
                                          </p:spTgt>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2">
                                            <p:txEl>
                                              <p:pRg st="14" end="14"/>
                                            </p:txEl>
                                          </p:spTgt>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2">
                                            <p:txEl>
                                              <p:pRg st="14" end="14"/>
                                            </p:txEl>
                                          </p:spTgt>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2">
                                            <p:txEl>
                                              <p:pRg st="14" end="14"/>
                                            </p:txEl>
                                          </p:spTgt>
                                        </p:tgtEl>
                                        <p:attrNameLst>
                                          <p:attrName>ppt_y</p:attrName>
                                        </p:attrNameLst>
                                      </p:cBhvr>
                                      <p:tavLst>
                                        <p:tav tm="0" fmla="#ppt_y-sin(pi*$)/81">
                                          <p:val>
                                            <p:fltVal val="0"/>
                                          </p:val>
                                        </p:tav>
                                        <p:tav tm="100000">
                                          <p:val>
                                            <p:fltVal val="1"/>
                                          </p:val>
                                        </p:tav>
                                      </p:tavLst>
                                    </p:anim>
                                    <p:animScale>
                                      <p:cBhvr>
                                        <p:cTn id="46" dur="26">
                                          <p:stCondLst>
                                            <p:cond delay="650"/>
                                          </p:stCondLst>
                                        </p:cTn>
                                        <p:tgtEl>
                                          <p:spTgt spid="2">
                                            <p:txEl>
                                              <p:pRg st="14" end="14"/>
                                            </p:txEl>
                                          </p:spTgt>
                                        </p:tgtEl>
                                      </p:cBhvr>
                                      <p:to x="100000" y="60000"/>
                                    </p:animScale>
                                    <p:animScale>
                                      <p:cBhvr>
                                        <p:cTn id="47" dur="166" decel="50000">
                                          <p:stCondLst>
                                            <p:cond delay="676"/>
                                          </p:stCondLst>
                                        </p:cTn>
                                        <p:tgtEl>
                                          <p:spTgt spid="2">
                                            <p:txEl>
                                              <p:pRg st="14" end="14"/>
                                            </p:txEl>
                                          </p:spTgt>
                                        </p:tgtEl>
                                      </p:cBhvr>
                                      <p:to x="100000" y="100000"/>
                                    </p:animScale>
                                    <p:animScale>
                                      <p:cBhvr>
                                        <p:cTn id="48" dur="26">
                                          <p:stCondLst>
                                            <p:cond delay="1312"/>
                                          </p:stCondLst>
                                        </p:cTn>
                                        <p:tgtEl>
                                          <p:spTgt spid="2">
                                            <p:txEl>
                                              <p:pRg st="14" end="14"/>
                                            </p:txEl>
                                          </p:spTgt>
                                        </p:tgtEl>
                                      </p:cBhvr>
                                      <p:to x="100000" y="80000"/>
                                    </p:animScale>
                                    <p:animScale>
                                      <p:cBhvr>
                                        <p:cTn id="49" dur="166" decel="50000">
                                          <p:stCondLst>
                                            <p:cond delay="1338"/>
                                          </p:stCondLst>
                                        </p:cTn>
                                        <p:tgtEl>
                                          <p:spTgt spid="2">
                                            <p:txEl>
                                              <p:pRg st="14" end="14"/>
                                            </p:txEl>
                                          </p:spTgt>
                                        </p:tgtEl>
                                      </p:cBhvr>
                                      <p:to x="100000" y="100000"/>
                                    </p:animScale>
                                    <p:animScale>
                                      <p:cBhvr>
                                        <p:cTn id="50" dur="26">
                                          <p:stCondLst>
                                            <p:cond delay="1642"/>
                                          </p:stCondLst>
                                        </p:cTn>
                                        <p:tgtEl>
                                          <p:spTgt spid="2">
                                            <p:txEl>
                                              <p:pRg st="14" end="14"/>
                                            </p:txEl>
                                          </p:spTgt>
                                        </p:tgtEl>
                                      </p:cBhvr>
                                      <p:to x="100000" y="90000"/>
                                    </p:animScale>
                                    <p:animScale>
                                      <p:cBhvr>
                                        <p:cTn id="51" dur="166" decel="50000">
                                          <p:stCondLst>
                                            <p:cond delay="1668"/>
                                          </p:stCondLst>
                                        </p:cTn>
                                        <p:tgtEl>
                                          <p:spTgt spid="2">
                                            <p:txEl>
                                              <p:pRg st="14" end="14"/>
                                            </p:txEl>
                                          </p:spTgt>
                                        </p:tgtEl>
                                      </p:cBhvr>
                                      <p:to x="100000" y="100000"/>
                                    </p:animScale>
                                    <p:animScale>
                                      <p:cBhvr>
                                        <p:cTn id="52" dur="26">
                                          <p:stCondLst>
                                            <p:cond delay="1808"/>
                                          </p:stCondLst>
                                        </p:cTn>
                                        <p:tgtEl>
                                          <p:spTgt spid="2">
                                            <p:txEl>
                                              <p:pRg st="14" end="14"/>
                                            </p:txEl>
                                          </p:spTgt>
                                        </p:tgtEl>
                                      </p:cBhvr>
                                      <p:to x="100000" y="95000"/>
                                    </p:animScale>
                                    <p:animScale>
                                      <p:cBhvr>
                                        <p:cTn id="53" dur="166" decel="50000">
                                          <p:stCondLst>
                                            <p:cond delay="1834"/>
                                          </p:stCondLst>
                                        </p:cTn>
                                        <p:tgtEl>
                                          <p:spTgt spid="2">
                                            <p:txEl>
                                              <p:pRg st="14" end="14"/>
                                            </p:txEl>
                                          </p:spTgt>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2">
                                            <p:txEl>
                                              <p:pRg st="17" end="17"/>
                                            </p:txEl>
                                          </p:spTgt>
                                        </p:tgtEl>
                                        <p:attrNameLst>
                                          <p:attrName>style.visibility</p:attrName>
                                        </p:attrNameLst>
                                      </p:cBhvr>
                                      <p:to>
                                        <p:strVal val="visible"/>
                                      </p:to>
                                    </p:set>
                                    <p:anim calcmode="lin" valueType="num">
                                      <p:cBhvr additive="base">
                                        <p:cTn id="58" dur="500" fill="hold"/>
                                        <p:tgtEl>
                                          <p:spTgt spid="2">
                                            <p:txEl>
                                              <p:pRg st="17" end="17"/>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2">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9405"/>
            <a:ext cx="6781800" cy="674030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endParaRPr lang="en-US" sz="2000" dirty="0" smtClean="0">
              <a:solidFill>
                <a:srgbClr val="FF0000"/>
              </a:solidFill>
            </a:endParaRPr>
          </a:p>
          <a:p>
            <a:pPr algn="ctr"/>
            <a:endParaRPr lang="en-US" sz="2000" dirty="0">
              <a:solidFill>
                <a:srgbClr val="FF0000"/>
              </a:solidFill>
            </a:endParaRPr>
          </a:p>
          <a:p>
            <a:pPr algn="ctr"/>
            <a:r>
              <a:rPr lang="fa-IR" sz="4000" dirty="0" smtClean="0">
                <a:solidFill>
                  <a:srgbClr val="FF0000"/>
                </a:solidFill>
              </a:rPr>
              <a:t>مدیریت کلاس های چند پایه </a:t>
            </a:r>
          </a:p>
          <a:p>
            <a:pPr algn="ctr"/>
            <a:endParaRPr lang="fa-IR" sz="2000" dirty="0" smtClean="0"/>
          </a:p>
          <a:p>
            <a:pPr algn="ctr"/>
            <a:r>
              <a:rPr lang="fa-IR" sz="2400" b="1" dirty="0" smtClean="0">
                <a:cs typeface="B Lotus" pitchFamily="2" charset="-78"/>
              </a:rPr>
              <a:t>تعریف : عبارت است ازاقدام مشترک فراگیر ومعلم کلاس وهدایت وکنترل علمی عوامل موثر درایجاد یک نظم منطقی برای حداکثر استفاده ارفرایند یاددهی ویادگیری.</a:t>
            </a:r>
            <a:endParaRPr lang="en-US" sz="2400" b="1" dirty="0" smtClean="0">
              <a:cs typeface="B Lotus" pitchFamily="2" charset="-78"/>
            </a:endParaRPr>
          </a:p>
          <a:p>
            <a:pPr algn="ctr"/>
            <a:endParaRPr lang="en-US" sz="2400" dirty="0" smtClean="0">
              <a:cs typeface="B Lotus" pitchFamily="2" charset="-78"/>
            </a:endParaRPr>
          </a:p>
          <a:p>
            <a:pPr algn="ctr"/>
            <a:endParaRPr lang="en-US" sz="2400" dirty="0">
              <a:cs typeface="B Lotus" pitchFamily="2" charset="-78"/>
            </a:endParaRPr>
          </a:p>
          <a:p>
            <a:pPr algn="ctr"/>
            <a:endParaRPr lang="en-US" sz="2400" dirty="0" smtClean="0">
              <a:cs typeface="B Lotus" pitchFamily="2" charset="-78"/>
            </a:endParaRPr>
          </a:p>
          <a:p>
            <a:pPr algn="ctr"/>
            <a:endParaRPr lang="en-US" sz="2400" dirty="0">
              <a:cs typeface="B Lotus" pitchFamily="2" charset="-78"/>
            </a:endParaRPr>
          </a:p>
          <a:p>
            <a:pPr algn="ctr"/>
            <a:endParaRPr lang="en-US" sz="2400" dirty="0" smtClean="0">
              <a:cs typeface="B Lotus" pitchFamily="2" charset="-78"/>
            </a:endParaRPr>
          </a:p>
          <a:p>
            <a:pPr algn="ctr"/>
            <a:endParaRPr lang="en-US" sz="2400" dirty="0">
              <a:cs typeface="B Lotus" pitchFamily="2" charset="-78"/>
            </a:endParaRPr>
          </a:p>
          <a:p>
            <a:pPr algn="ctr"/>
            <a:endParaRPr lang="en-US" sz="2400" dirty="0" smtClean="0">
              <a:cs typeface="B Lotus" pitchFamily="2" charset="-78"/>
            </a:endParaRPr>
          </a:p>
          <a:p>
            <a:pPr algn="ctr"/>
            <a:endParaRPr lang="en-US" sz="2400" dirty="0">
              <a:cs typeface="B Lotus" pitchFamily="2" charset="-78"/>
            </a:endParaRPr>
          </a:p>
          <a:p>
            <a:pPr algn="ctr"/>
            <a:endParaRPr lang="en-US" sz="2400" dirty="0" smtClean="0">
              <a:cs typeface="B Lotus" pitchFamily="2" charset="-78"/>
            </a:endParaRPr>
          </a:p>
          <a:p>
            <a:pPr algn="ctr"/>
            <a:endParaRPr lang="en-US" sz="2400" dirty="0">
              <a:cs typeface="B Lotus" pitchFamily="2" charset="-78"/>
            </a:endParaRPr>
          </a:p>
          <a:p>
            <a:pPr algn="ctr"/>
            <a:endParaRPr lang="fa-IR" sz="2400" dirty="0" smtClean="0">
              <a:cs typeface="B Lotus" pitchFamily="2" charset="-78"/>
            </a:endParaRPr>
          </a:p>
        </p:txBody>
      </p:sp>
      <p:sp>
        <p:nvSpPr>
          <p:cNvPr id="3" name="TextBox 2"/>
          <p:cNvSpPr txBox="1"/>
          <p:nvPr/>
        </p:nvSpPr>
        <p:spPr>
          <a:xfrm>
            <a:off x="7020272" y="129405"/>
            <a:ext cx="1868726" cy="646331"/>
          </a:xfrm>
          <a:prstGeom prst="rect">
            <a:avLst/>
          </a:prstGeom>
          <a:solidFill>
            <a:schemeClr val="bg2">
              <a:lumMod val="75000"/>
            </a:schemeClr>
          </a:solidFill>
          <a:ln>
            <a:solidFill>
              <a:schemeClr val="tx1">
                <a:lumMod val="85000"/>
                <a:lumOff val="15000"/>
              </a:schemeClr>
            </a:solidFill>
          </a:ln>
        </p:spPr>
        <p:txBody>
          <a:bodyPr vert="horz" wrap="square" rtlCol="1">
            <a:spAutoFit/>
          </a:bodyPr>
          <a:lstStyle/>
          <a:p>
            <a:r>
              <a:rPr lang="fa-IR" b="1" dirty="0" smtClean="0"/>
              <a:t>راهنمای تدریس در کلاس های چندپایه</a:t>
            </a:r>
            <a:endParaRPr lang="fa-IR"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3376447"/>
            <a:ext cx="4648200" cy="26106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8410295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wipe(down)">
                                      <p:cBhvr>
                                        <p:cTn id="13" dur="500"/>
                                        <p:tgtEl>
                                          <p:spTgt spid="2">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29405"/>
            <a:ext cx="6705600" cy="661719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endParaRPr lang="en-US" sz="2000" dirty="0">
              <a:solidFill>
                <a:srgbClr val="FF0000"/>
              </a:solidFill>
            </a:endParaRPr>
          </a:p>
          <a:p>
            <a:pPr algn="ctr"/>
            <a:r>
              <a:rPr lang="fa-IR" sz="3600" dirty="0" smtClean="0">
                <a:solidFill>
                  <a:srgbClr val="FF0000"/>
                </a:solidFill>
                <a:latin typeface="B Koodak" pitchFamily="2" charset="0"/>
                <a:cs typeface="B Koodak" pitchFamily="2" charset="0"/>
              </a:rPr>
              <a:t>مدیریت کلاس های چند پایه </a:t>
            </a:r>
          </a:p>
          <a:p>
            <a:pPr algn="ctr"/>
            <a:endParaRPr lang="fa-IR" sz="2400" dirty="0" smtClean="0">
              <a:solidFill>
                <a:srgbClr val="92D050"/>
              </a:solidFill>
              <a:cs typeface="B Lotus" pitchFamily="2" charset="-78"/>
            </a:endParaRPr>
          </a:p>
          <a:p>
            <a:r>
              <a:rPr lang="fa-IR" sz="2400" b="1" dirty="0" smtClean="0">
                <a:cs typeface="B Lotus" pitchFamily="2" charset="-78"/>
              </a:rPr>
              <a:t>مدیریت کلاسی رادردو مقوله می توان بررسی نمود :</a:t>
            </a:r>
          </a:p>
          <a:p>
            <a:endParaRPr lang="fa-IR" sz="2000" dirty="0" smtClean="0"/>
          </a:p>
          <a:p>
            <a:r>
              <a:rPr lang="fa-IR" sz="2000" dirty="0" smtClean="0"/>
              <a:t>الف : نظم وانضباط در کلاس های چند پایه </a:t>
            </a:r>
          </a:p>
          <a:p>
            <a:r>
              <a:rPr lang="fa-IR" sz="2000" dirty="0" smtClean="0"/>
              <a:t>ب: آرایش میز ونیمکت ها ومطلوب نمودن فضای آموزشی </a:t>
            </a:r>
          </a:p>
          <a:p>
            <a:endParaRPr lang="fa-IR" sz="2000" dirty="0" smtClean="0"/>
          </a:p>
          <a:p>
            <a:pPr algn="just"/>
            <a:r>
              <a:rPr lang="fa-IR" sz="2000" dirty="0" smtClean="0">
                <a:solidFill>
                  <a:srgbClr val="0070C0"/>
                </a:solidFill>
                <a:cs typeface="B Homa" pitchFamily="2" charset="-78"/>
              </a:rPr>
              <a:t>لئوناردکلارک می گوید: </a:t>
            </a:r>
            <a:r>
              <a:rPr lang="fa-IR" sz="2000" dirty="0" smtClean="0">
                <a:cs typeface="B Homa" pitchFamily="2" charset="-78"/>
              </a:rPr>
              <a:t>اگر بتوانید کلاس درس رابه گونه ای سازمان دهید که جالب توجه باشد ودانش آموزان به راحتی بتوانند</a:t>
            </a:r>
            <a:r>
              <a:rPr lang="en-US" sz="2000" dirty="0" smtClean="0">
                <a:cs typeface="B Homa" pitchFamily="2" charset="-78"/>
              </a:rPr>
              <a:t> </a:t>
            </a:r>
            <a:r>
              <a:rPr lang="fa-IR" sz="2000" dirty="0" smtClean="0">
                <a:cs typeface="B Homa" pitchFamily="2" charset="-78"/>
              </a:rPr>
              <a:t>درآن فعالیت کنندچنین کلاسی به مراتب بیشتر از کلاس های سنتی به موفقیت </a:t>
            </a:r>
            <a:r>
              <a:rPr lang="en-US" sz="2000" dirty="0" smtClean="0">
                <a:cs typeface="B Homa" pitchFamily="2" charset="-78"/>
              </a:rPr>
              <a:t>  </a:t>
            </a:r>
          </a:p>
          <a:p>
            <a:pPr algn="just"/>
            <a:r>
              <a:rPr lang="en-US" sz="2000" dirty="0" smtClean="0">
                <a:cs typeface="B Homa" pitchFamily="2" charset="-78"/>
              </a:rPr>
              <a:t>   </a:t>
            </a:r>
            <a:r>
              <a:rPr lang="fa-IR" sz="2000" dirty="0" smtClean="0">
                <a:cs typeface="B Homa" pitchFamily="2" charset="-78"/>
              </a:rPr>
              <a:t>می انجامد.</a:t>
            </a:r>
            <a:endParaRPr lang="en-US" sz="2000" dirty="0" smtClean="0">
              <a:cs typeface="B Homa" pitchFamily="2" charset="-78"/>
            </a:endParaRPr>
          </a:p>
          <a:p>
            <a:pPr algn="just"/>
            <a:endParaRPr lang="en-US" sz="2000" dirty="0">
              <a:solidFill>
                <a:srgbClr val="00B0F0"/>
              </a:solidFill>
              <a:cs typeface="B Homa" pitchFamily="2" charset="-78"/>
            </a:endParaRPr>
          </a:p>
          <a:p>
            <a:pPr algn="just"/>
            <a:endParaRPr lang="en-US" sz="2000" dirty="0" smtClean="0">
              <a:solidFill>
                <a:srgbClr val="00B0F0"/>
              </a:solidFill>
              <a:cs typeface="B Homa" pitchFamily="2" charset="-78"/>
            </a:endParaRPr>
          </a:p>
          <a:p>
            <a:pPr algn="just"/>
            <a:endParaRPr lang="en-US" sz="2000" dirty="0">
              <a:solidFill>
                <a:srgbClr val="00B0F0"/>
              </a:solidFill>
              <a:cs typeface="B Homa" pitchFamily="2" charset="-78"/>
            </a:endParaRPr>
          </a:p>
          <a:p>
            <a:pPr algn="just"/>
            <a:endParaRPr lang="en-US" sz="2000" dirty="0" smtClean="0">
              <a:solidFill>
                <a:srgbClr val="00B0F0"/>
              </a:solidFill>
              <a:cs typeface="B Homa" pitchFamily="2" charset="-78"/>
            </a:endParaRPr>
          </a:p>
          <a:p>
            <a:pPr algn="just"/>
            <a:endParaRPr lang="en-US" sz="2000" dirty="0">
              <a:solidFill>
                <a:srgbClr val="00B0F0"/>
              </a:solidFill>
              <a:cs typeface="B Homa" pitchFamily="2" charset="-78"/>
            </a:endParaRPr>
          </a:p>
          <a:p>
            <a:pPr algn="just"/>
            <a:endParaRPr lang="en-US" sz="2000" dirty="0" smtClean="0">
              <a:solidFill>
                <a:srgbClr val="00B0F0"/>
              </a:solidFill>
              <a:cs typeface="B Homa" pitchFamily="2" charset="-78"/>
            </a:endParaRPr>
          </a:p>
          <a:p>
            <a:pPr algn="just"/>
            <a:endParaRPr lang="en-US" sz="2000" dirty="0">
              <a:solidFill>
                <a:srgbClr val="00B0F0"/>
              </a:solidFill>
              <a:cs typeface="B Homa" pitchFamily="2" charset="-78"/>
            </a:endParaRPr>
          </a:p>
          <a:p>
            <a:pPr algn="just"/>
            <a:endParaRPr lang="fa-IR" sz="2000" dirty="0">
              <a:solidFill>
                <a:srgbClr val="00B0F0"/>
              </a:solidFill>
              <a:cs typeface="B Homa" pitchFamily="2" charset="-78"/>
            </a:endParaRPr>
          </a:p>
        </p:txBody>
      </p:sp>
      <p:sp>
        <p:nvSpPr>
          <p:cNvPr id="3" name="TextBox 2"/>
          <p:cNvSpPr txBox="1"/>
          <p:nvPr/>
        </p:nvSpPr>
        <p:spPr>
          <a:xfrm>
            <a:off x="7020272" y="129405"/>
            <a:ext cx="1868726" cy="646331"/>
          </a:xfrm>
          <a:prstGeom prst="rect">
            <a:avLst/>
          </a:prstGeom>
          <a:solidFill>
            <a:schemeClr val="bg2">
              <a:lumMod val="75000"/>
            </a:schemeClr>
          </a:solidFill>
          <a:ln>
            <a:solidFill>
              <a:schemeClr val="tx1">
                <a:lumMod val="85000"/>
                <a:lumOff val="15000"/>
              </a:schemeClr>
            </a:solidFill>
          </a:ln>
        </p:spPr>
        <p:txBody>
          <a:bodyPr vert="horz" wrap="square" rtlCol="1">
            <a:spAutoFit/>
          </a:bodyPr>
          <a:lstStyle/>
          <a:p>
            <a:r>
              <a:rPr lang="fa-IR" b="1" dirty="0" smtClean="0"/>
              <a:t>راهنمای تدریس در کلاس های چندپایه</a:t>
            </a:r>
            <a:endParaRPr lang="fa-IR"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1" y="4267200"/>
            <a:ext cx="2356714" cy="2411029"/>
          </a:xfrm>
          <a:prstGeom prst="rect">
            <a:avLst/>
          </a:prstGeom>
          <a:ln w="228600" cap="sq" cmpd="thickThin">
            <a:solidFill>
              <a:srgbClr val="000000"/>
            </a:solidFill>
            <a:prstDash val="solid"/>
            <a:miter lim="800000"/>
          </a:ln>
          <a:effectLst>
            <a:innerShdw blurRad="76200">
              <a:srgbClr val="000000"/>
            </a:innerShdw>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9600" y="4409670"/>
            <a:ext cx="3149600" cy="2362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6113136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500"/>
                                        <p:tgtEl>
                                          <p:spTgt spid="2">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animEffect transition="in" filter="wipe(down)">
                                      <p:cBhvr>
                                        <p:cTn id="18" dur="500"/>
                                        <p:tgtEl>
                                          <p:spTgt spid="2">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 calcmode="lin" valueType="num">
                                      <p:cBhvr additive="base">
                                        <p:cTn id="2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circle(in)">
                                      <p:cBhvr>
                                        <p:cTn id="33" dur="20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heel(1)">
                                      <p:cBhvr>
                                        <p:cTn id="38" dur="20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anim calcmode="lin" valueType="num">
                                      <p:cBhvr additive="base">
                                        <p:cTn id="4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20272" y="129405"/>
            <a:ext cx="1868726" cy="646331"/>
          </a:xfrm>
          <a:prstGeom prst="rect">
            <a:avLst/>
          </a:prstGeom>
          <a:solidFill>
            <a:schemeClr val="bg2">
              <a:lumMod val="75000"/>
            </a:schemeClr>
          </a:solidFill>
          <a:ln>
            <a:solidFill>
              <a:schemeClr val="tx1">
                <a:lumMod val="85000"/>
                <a:lumOff val="15000"/>
              </a:schemeClr>
            </a:solidFill>
          </a:ln>
        </p:spPr>
        <p:txBody>
          <a:bodyPr vert="horz" wrap="square" rtlCol="1">
            <a:spAutoFit/>
          </a:bodyPr>
          <a:lstStyle/>
          <a:p>
            <a:r>
              <a:rPr lang="fa-IR" dirty="0" smtClean="0"/>
              <a:t>راهنمای تدریس در کلاس های چندپایه</a:t>
            </a:r>
            <a:endParaRPr lang="fa-IR" dirty="0"/>
          </a:p>
        </p:txBody>
      </p:sp>
      <p:sp>
        <p:nvSpPr>
          <p:cNvPr id="3" name="TextBox 2"/>
          <p:cNvSpPr txBox="1"/>
          <p:nvPr/>
        </p:nvSpPr>
        <p:spPr>
          <a:xfrm>
            <a:off x="58057" y="117693"/>
            <a:ext cx="6705600" cy="674030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fa-IR" dirty="0" smtClean="0">
                <a:solidFill>
                  <a:srgbClr val="FF0000"/>
                </a:solidFill>
                <a:cs typeface="B Homa" pitchFamily="2" charset="-78"/>
              </a:rPr>
              <a:t>مواردی مهم درخصوص نظم وانضباط در کلاس </a:t>
            </a:r>
            <a:endParaRPr lang="fa-IR" dirty="0" smtClean="0">
              <a:solidFill>
                <a:srgbClr val="C00000"/>
              </a:solidFill>
              <a:cs typeface="B Homa" pitchFamily="2" charset="-78"/>
            </a:endParaRPr>
          </a:p>
          <a:p>
            <a:pPr>
              <a:lnSpc>
                <a:spcPct val="250000"/>
              </a:lnSpc>
              <a:buFont typeface="Wingdings" pitchFamily="2" charset="2"/>
              <a:buChar char="q"/>
            </a:pPr>
            <a:r>
              <a:rPr lang="fa-IR" sz="1600" dirty="0" smtClean="0">
                <a:solidFill>
                  <a:srgbClr val="C00000"/>
                </a:solidFill>
                <a:cs typeface="B Homa" pitchFamily="2" charset="-78"/>
              </a:rPr>
              <a:t>تسلط برموضوع وآموزش مفید که لذت یادگیری رادر بین فراگیران ایجاد کند.</a:t>
            </a:r>
          </a:p>
          <a:p>
            <a:pPr>
              <a:lnSpc>
                <a:spcPct val="250000"/>
              </a:lnSpc>
              <a:buFont typeface="Wingdings" pitchFamily="2" charset="2"/>
              <a:buChar char="q"/>
            </a:pPr>
            <a:r>
              <a:rPr lang="fa-IR" sz="1600" dirty="0" smtClean="0">
                <a:cs typeface="B Homa" pitchFamily="2" charset="-78"/>
              </a:rPr>
              <a:t>ارائه ی مطلب درمدت 20 دقیقه که دچارخستگی ذهنی فراگیران نشود.</a:t>
            </a:r>
          </a:p>
          <a:p>
            <a:pPr>
              <a:lnSpc>
                <a:spcPct val="250000"/>
              </a:lnSpc>
              <a:buFont typeface="Wingdings" pitchFamily="2" charset="2"/>
              <a:buChar char="q"/>
            </a:pPr>
            <a:r>
              <a:rPr lang="fa-IR" sz="1600" dirty="0" smtClean="0">
                <a:solidFill>
                  <a:srgbClr val="92D050"/>
                </a:solidFill>
                <a:cs typeface="B Homa" pitchFamily="2" charset="-78"/>
              </a:rPr>
              <a:t>ا</a:t>
            </a:r>
            <a:r>
              <a:rPr lang="fa-IR" sz="1600" dirty="0" smtClean="0">
                <a:solidFill>
                  <a:srgbClr val="C00000"/>
                </a:solidFill>
                <a:cs typeface="B Homa" pitchFamily="2" charset="-78"/>
              </a:rPr>
              <a:t>ستفاده از طنزولطیفه های درخور کلاس واز تمثیل ومثل های معروف </a:t>
            </a:r>
          </a:p>
          <a:p>
            <a:pPr>
              <a:lnSpc>
                <a:spcPct val="250000"/>
              </a:lnSpc>
              <a:buFont typeface="Wingdings" pitchFamily="2" charset="2"/>
              <a:buChar char="q"/>
            </a:pPr>
            <a:r>
              <a:rPr lang="fa-IR" sz="1600" dirty="0" smtClean="0">
                <a:cs typeface="B Homa" pitchFamily="2" charset="-78"/>
              </a:rPr>
              <a:t>ارتباط کامل با تمامی دانش آموزان وتوجه ودقت نظر برکل کلاس</a:t>
            </a:r>
          </a:p>
          <a:p>
            <a:pPr>
              <a:lnSpc>
                <a:spcPct val="250000"/>
              </a:lnSpc>
              <a:buFont typeface="Wingdings" pitchFamily="2" charset="2"/>
              <a:buChar char="q"/>
            </a:pPr>
            <a:r>
              <a:rPr lang="fa-IR" sz="1600" dirty="0" smtClean="0">
                <a:solidFill>
                  <a:srgbClr val="C00000"/>
                </a:solidFill>
                <a:cs typeface="B Homa" pitchFamily="2" charset="-78"/>
              </a:rPr>
              <a:t>ظاهری آراسته ومتین وعدم استفاده ار پوشش نامناسب که موجب جلب توجه بیشتر گردد.</a:t>
            </a:r>
          </a:p>
          <a:p>
            <a:pPr>
              <a:lnSpc>
                <a:spcPct val="250000"/>
              </a:lnSpc>
              <a:buFont typeface="Wingdings" pitchFamily="2" charset="2"/>
              <a:buChar char="q"/>
            </a:pPr>
            <a:r>
              <a:rPr lang="fa-IR" sz="1600" dirty="0" smtClean="0">
                <a:cs typeface="B Homa" pitchFamily="2" charset="-78"/>
              </a:rPr>
              <a:t>سعی کنید در صحبت های خود تکیه کلام نداشته باشید.</a:t>
            </a:r>
          </a:p>
          <a:p>
            <a:pPr>
              <a:lnSpc>
                <a:spcPct val="250000"/>
              </a:lnSpc>
              <a:buFont typeface="Wingdings" pitchFamily="2" charset="2"/>
              <a:buChar char="q"/>
            </a:pPr>
            <a:r>
              <a:rPr lang="fa-IR" sz="1600" dirty="0" smtClean="0">
                <a:solidFill>
                  <a:srgbClr val="C00000"/>
                </a:solidFill>
                <a:cs typeface="B Homa" pitchFamily="2" charset="-78"/>
              </a:rPr>
              <a:t>حرکت آرام وملائم در کلاس</a:t>
            </a:r>
          </a:p>
          <a:p>
            <a:pPr>
              <a:lnSpc>
                <a:spcPct val="250000"/>
              </a:lnSpc>
              <a:buFont typeface="Wingdings" pitchFamily="2" charset="2"/>
              <a:buChar char="q"/>
            </a:pPr>
            <a:r>
              <a:rPr lang="fa-IR" sz="1600" dirty="0" smtClean="0">
                <a:solidFill>
                  <a:srgbClr val="C00000"/>
                </a:solidFill>
                <a:cs typeface="B Homa" pitchFamily="2" charset="-78"/>
              </a:rPr>
              <a:t>وانمود کنید که از اقدامات وکرده ی آنان مطلع هستید.</a:t>
            </a:r>
          </a:p>
          <a:p>
            <a:pPr>
              <a:lnSpc>
                <a:spcPct val="250000"/>
              </a:lnSpc>
              <a:buFont typeface="Wingdings" pitchFamily="2" charset="2"/>
              <a:buChar char="q"/>
            </a:pPr>
            <a:r>
              <a:rPr lang="fa-IR" sz="1600" dirty="0" smtClean="0">
                <a:solidFill>
                  <a:srgbClr val="C00000"/>
                </a:solidFill>
                <a:cs typeface="B Homa" pitchFamily="2" charset="-78"/>
              </a:rPr>
              <a:t>تهیه ی قوانینی با کمک فراگیران ونصب آن در کلاس درجهت حفظ نظم وانضباط</a:t>
            </a:r>
          </a:p>
          <a:p>
            <a:pPr>
              <a:lnSpc>
                <a:spcPct val="250000"/>
              </a:lnSpc>
              <a:buFont typeface="Wingdings" pitchFamily="2" charset="2"/>
              <a:buChar char="q"/>
            </a:pPr>
            <a:r>
              <a:rPr lang="fa-IR" sz="1600" dirty="0" smtClean="0">
                <a:cs typeface="B Homa" pitchFamily="2" charset="-78"/>
              </a:rPr>
              <a:t>ارائه ی اخطار بالحنی مناسب وآرام</a:t>
            </a:r>
          </a:p>
          <a:p>
            <a:pPr>
              <a:buFont typeface="Wingdings" pitchFamily="2" charset="2"/>
              <a:buChar char="q"/>
            </a:pPr>
            <a:endParaRPr lang="en-US" sz="1400" dirty="0">
              <a:cs typeface="B Homa" pitchFamily="2" charset="-78"/>
            </a:endParaRPr>
          </a:p>
        </p:txBody>
      </p:sp>
    </p:spTree>
    <p:extLst>
      <p:ext uri="{BB962C8B-B14F-4D97-AF65-F5344CB8AC3E}">
        <p14:creationId xmlns:p14="http://schemas.microsoft.com/office/powerpoint/2010/main" val="278410295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anim calcmode="lin" valueType="num">
                                      <p:cBhvr>
                                        <p:cTn id="19"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0"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heel(1)">
                                      <p:cBhvr>
                                        <p:cTn id="25" dur="20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down)">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5" dur="500"/>
                                        <p:tgtEl>
                                          <p:spTgt spid="3">
                                            <p:txEl>
                                              <p:pRg st="6" end="6"/>
                                            </p:txEl>
                                          </p:spTgt>
                                        </p:tgtEl>
                                        <p:attrNameLst>
                                          <p:attrName>ppt_y</p:attrName>
                                        </p:attrNameLst>
                                      </p:cBhvr>
                                      <p:tavLst>
                                        <p:tav tm="0">
                                          <p:val>
                                            <p:strVal val="ppt_y"/>
                                          </p:val>
                                        </p:tav>
                                        <p:tav tm="100000">
                                          <p:val>
                                            <p:strVal val="1+ppt_h/2"/>
                                          </p:val>
                                        </p:tav>
                                      </p:tavLst>
                                    </p:anim>
                                    <p:set>
                                      <p:cBhvr>
                                        <p:cTn id="36" dur="1" fill="hold">
                                          <p:stCondLst>
                                            <p:cond delay="499"/>
                                          </p:stCondLst>
                                        </p:cTn>
                                        <p:tgtEl>
                                          <p:spTgt spid="3">
                                            <p:txEl>
                                              <p:pRg st="6" end="6"/>
                                            </p:txEl>
                                          </p:spTgt>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32" presetClass="emph" presetSubtype="0" fill="hold" nodeType="clickEffect">
                                  <p:stCondLst>
                                    <p:cond delay="0"/>
                                  </p:stCondLst>
                                  <p:childTnLst>
                                    <p:animRot by="120000">
                                      <p:cBhvr>
                                        <p:cTn id="55" dur="100" fill="hold">
                                          <p:stCondLst>
                                            <p:cond delay="0"/>
                                          </p:stCondLst>
                                        </p:cTn>
                                        <p:tgtEl>
                                          <p:spTgt spid="3">
                                            <p:txEl>
                                              <p:pRg st="10" end="10"/>
                                            </p:txEl>
                                          </p:spTgt>
                                        </p:tgtEl>
                                        <p:attrNameLst>
                                          <p:attrName>r</p:attrName>
                                        </p:attrNameLst>
                                      </p:cBhvr>
                                    </p:animRot>
                                    <p:animRot by="-240000">
                                      <p:cBhvr>
                                        <p:cTn id="56" dur="200" fill="hold">
                                          <p:stCondLst>
                                            <p:cond delay="200"/>
                                          </p:stCondLst>
                                        </p:cTn>
                                        <p:tgtEl>
                                          <p:spTgt spid="3">
                                            <p:txEl>
                                              <p:pRg st="10" end="10"/>
                                            </p:txEl>
                                          </p:spTgt>
                                        </p:tgtEl>
                                        <p:attrNameLst>
                                          <p:attrName>r</p:attrName>
                                        </p:attrNameLst>
                                      </p:cBhvr>
                                    </p:animRot>
                                    <p:animRot by="240000">
                                      <p:cBhvr>
                                        <p:cTn id="57" dur="200" fill="hold">
                                          <p:stCondLst>
                                            <p:cond delay="400"/>
                                          </p:stCondLst>
                                        </p:cTn>
                                        <p:tgtEl>
                                          <p:spTgt spid="3">
                                            <p:txEl>
                                              <p:pRg st="10" end="10"/>
                                            </p:txEl>
                                          </p:spTgt>
                                        </p:tgtEl>
                                        <p:attrNameLst>
                                          <p:attrName>r</p:attrName>
                                        </p:attrNameLst>
                                      </p:cBhvr>
                                    </p:animRot>
                                    <p:animRot by="-240000">
                                      <p:cBhvr>
                                        <p:cTn id="58" dur="200" fill="hold">
                                          <p:stCondLst>
                                            <p:cond delay="600"/>
                                          </p:stCondLst>
                                        </p:cTn>
                                        <p:tgtEl>
                                          <p:spTgt spid="3">
                                            <p:txEl>
                                              <p:pRg st="10" end="10"/>
                                            </p:txEl>
                                          </p:spTgt>
                                        </p:tgtEl>
                                        <p:attrNameLst>
                                          <p:attrName>r</p:attrName>
                                        </p:attrNameLst>
                                      </p:cBhvr>
                                    </p:animRot>
                                    <p:animRot by="120000">
                                      <p:cBhvr>
                                        <p:cTn id="59" dur="200" fill="hold">
                                          <p:stCondLst>
                                            <p:cond delay="800"/>
                                          </p:stCondLst>
                                        </p:cTn>
                                        <p:tgtEl>
                                          <p:spTgt spid="3">
                                            <p:txEl>
                                              <p:pRg st="10" end="10"/>
                                            </p:txEl>
                                          </p:spTgt>
                                        </p:tgtEl>
                                        <p:attrNameLst>
                                          <p:attrName>r</p:attrName>
                                        </p:attrNameLst>
                                      </p:cBhvr>
                                    </p:animRo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3">
                                            <p:txEl>
                                              <p:pRg st="0" end="0"/>
                                            </p:txEl>
                                          </p:spTgt>
                                        </p:tgtEl>
                                        <p:attrNameLst>
                                          <p:attrName>style.visibility</p:attrName>
                                        </p:attrNameLst>
                                      </p:cBhvr>
                                      <p:to>
                                        <p:strVal val="visible"/>
                                      </p:to>
                                    </p:set>
                                    <p:anim calcmode="lin" valueType="num">
                                      <p:cBhvr additive="base">
                                        <p:cTn id="6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20272" y="129405"/>
            <a:ext cx="1868726" cy="646331"/>
          </a:xfrm>
          <a:prstGeom prst="rect">
            <a:avLst/>
          </a:prstGeom>
          <a:solidFill>
            <a:schemeClr val="bg2">
              <a:lumMod val="75000"/>
            </a:schemeClr>
          </a:solidFill>
          <a:ln>
            <a:solidFill>
              <a:schemeClr val="tx1">
                <a:lumMod val="85000"/>
                <a:lumOff val="15000"/>
              </a:schemeClr>
            </a:solidFill>
          </a:ln>
        </p:spPr>
        <p:txBody>
          <a:bodyPr vert="horz" wrap="square" rtlCol="1">
            <a:spAutoFit/>
          </a:bodyPr>
          <a:lstStyle/>
          <a:p>
            <a:r>
              <a:rPr lang="fa-IR" dirty="0" smtClean="0"/>
              <a:t>راهنمای تدریس در کلاس های چندپایه</a:t>
            </a:r>
            <a:endParaRPr lang="fa-IR" dirty="0"/>
          </a:p>
        </p:txBody>
      </p:sp>
      <p:sp>
        <p:nvSpPr>
          <p:cNvPr id="3" name="TextBox 2"/>
          <p:cNvSpPr txBox="1"/>
          <p:nvPr/>
        </p:nvSpPr>
        <p:spPr>
          <a:xfrm>
            <a:off x="0" y="333137"/>
            <a:ext cx="6858000" cy="6524863"/>
          </a:xfrm>
          <a:prstGeom prst="rect">
            <a:avLst/>
          </a:prstGeom>
          <a:noFill/>
        </p:spPr>
        <p:txBody>
          <a:bodyPr wrap="square" rtlCol="0">
            <a:spAutoFit/>
          </a:bodyPr>
          <a:lstStyle/>
          <a:p>
            <a:pPr algn="ctr"/>
            <a:r>
              <a:rPr lang="fa-IR" dirty="0" smtClean="0">
                <a:solidFill>
                  <a:srgbClr val="FF0000"/>
                </a:solidFill>
                <a:cs typeface="B Homa" pitchFamily="2" charset="-78"/>
              </a:rPr>
              <a:t>مواردی مهم درخصوص نظم وانضباط در کلاس </a:t>
            </a:r>
            <a:endParaRPr lang="fa-IR" dirty="0" smtClean="0">
              <a:solidFill>
                <a:srgbClr val="C00000"/>
              </a:solidFill>
              <a:cs typeface="B Homa" pitchFamily="2" charset="-78"/>
            </a:endParaRPr>
          </a:p>
          <a:p>
            <a:pPr>
              <a:lnSpc>
                <a:spcPct val="250000"/>
              </a:lnSpc>
              <a:buFont typeface="Wingdings" pitchFamily="2" charset="2"/>
              <a:buChar char="q"/>
            </a:pPr>
            <a:r>
              <a:rPr lang="fa-IR" sz="1600" dirty="0" smtClean="0">
                <a:solidFill>
                  <a:srgbClr val="002060"/>
                </a:solidFill>
                <a:cs typeface="B Homa" pitchFamily="2" charset="-78"/>
              </a:rPr>
              <a:t>شهامت قبول اشتباه راداشته باشید.</a:t>
            </a:r>
          </a:p>
          <a:p>
            <a:pPr>
              <a:lnSpc>
                <a:spcPct val="250000"/>
              </a:lnSpc>
              <a:buFont typeface="Wingdings" pitchFamily="2" charset="2"/>
              <a:buChar char="q"/>
            </a:pPr>
            <a:r>
              <a:rPr lang="fa-IR" sz="1600" dirty="0" smtClean="0">
                <a:solidFill>
                  <a:srgbClr val="FF0000"/>
                </a:solidFill>
                <a:cs typeface="B Homa" pitchFamily="2" charset="-78"/>
              </a:rPr>
              <a:t>رسیدگی به تکالیف دراولین فرصت ممکن </a:t>
            </a:r>
          </a:p>
          <a:p>
            <a:pPr>
              <a:lnSpc>
                <a:spcPct val="250000"/>
              </a:lnSpc>
              <a:buFont typeface="Wingdings" pitchFamily="2" charset="2"/>
              <a:buChar char="q"/>
            </a:pPr>
            <a:r>
              <a:rPr lang="fa-IR" sz="1600" dirty="0" smtClean="0">
                <a:solidFill>
                  <a:srgbClr val="002060"/>
                </a:solidFill>
                <a:cs typeface="B Homa" pitchFamily="2" charset="-78"/>
              </a:rPr>
              <a:t>عمل به قول های داده شده توسط معلم</a:t>
            </a:r>
          </a:p>
          <a:p>
            <a:pPr>
              <a:lnSpc>
                <a:spcPct val="250000"/>
              </a:lnSpc>
              <a:buFont typeface="Wingdings" pitchFamily="2" charset="2"/>
              <a:buChar char="q"/>
            </a:pPr>
            <a:r>
              <a:rPr lang="fa-IR" sz="1600" dirty="0" smtClean="0">
                <a:solidFill>
                  <a:srgbClr val="FF0000"/>
                </a:solidFill>
                <a:cs typeface="B Homa" pitchFamily="2" charset="-78"/>
              </a:rPr>
              <a:t>خودداری ازدادن القاب به دانش آموزان که موجب تحقیر وتمسخر فراگیر می شود</a:t>
            </a:r>
          </a:p>
          <a:p>
            <a:pPr>
              <a:lnSpc>
                <a:spcPct val="250000"/>
              </a:lnSpc>
              <a:buFont typeface="Wingdings" pitchFamily="2" charset="2"/>
              <a:buChar char="q"/>
            </a:pPr>
            <a:r>
              <a:rPr lang="fa-IR" sz="1600" dirty="0" smtClean="0">
                <a:solidFill>
                  <a:srgbClr val="002060"/>
                </a:solidFill>
                <a:cs typeface="B Homa" pitchFamily="2" charset="-78"/>
              </a:rPr>
              <a:t>استفاده از تشویق مناسب و بجا وعدم استفاده از تنبیه بدنی </a:t>
            </a:r>
          </a:p>
          <a:p>
            <a:pPr>
              <a:lnSpc>
                <a:spcPct val="250000"/>
              </a:lnSpc>
              <a:buFont typeface="Wingdings" pitchFamily="2" charset="2"/>
              <a:buChar char="q"/>
            </a:pPr>
            <a:r>
              <a:rPr lang="fa-IR" sz="1600" dirty="0" smtClean="0">
                <a:solidFill>
                  <a:srgbClr val="FF0000"/>
                </a:solidFill>
                <a:cs typeface="B Homa" pitchFamily="2" charset="-78"/>
              </a:rPr>
              <a:t>ایجاد جومناسب وپراز احساس امنیت </a:t>
            </a:r>
          </a:p>
          <a:p>
            <a:pPr>
              <a:lnSpc>
                <a:spcPct val="250000"/>
              </a:lnSpc>
              <a:buFont typeface="Wingdings" pitchFamily="2" charset="2"/>
              <a:buChar char="q"/>
            </a:pPr>
            <a:r>
              <a:rPr lang="fa-IR" sz="1600" dirty="0" smtClean="0">
                <a:solidFill>
                  <a:srgbClr val="002060"/>
                </a:solidFill>
                <a:cs typeface="B Homa" pitchFamily="2" charset="-78"/>
              </a:rPr>
              <a:t>امانت دار بودن </a:t>
            </a:r>
          </a:p>
          <a:p>
            <a:pPr>
              <a:lnSpc>
                <a:spcPct val="250000"/>
              </a:lnSpc>
              <a:buFont typeface="Wingdings" pitchFamily="2" charset="2"/>
              <a:buChar char="q"/>
            </a:pPr>
            <a:r>
              <a:rPr lang="fa-IR" sz="1600" dirty="0" smtClean="0">
                <a:solidFill>
                  <a:srgbClr val="FF0000"/>
                </a:solidFill>
                <a:cs typeface="B Homa" pitchFamily="2" charset="-78"/>
              </a:rPr>
              <a:t>به ارتباط غیر کلامی اهمیت دهید</a:t>
            </a:r>
            <a:r>
              <a:rPr lang="en-US" sz="1600" dirty="0" smtClean="0">
                <a:solidFill>
                  <a:srgbClr val="FF0000"/>
                </a:solidFill>
                <a:cs typeface="B Homa" pitchFamily="2" charset="-78"/>
              </a:rPr>
              <a:t>.</a:t>
            </a:r>
            <a:endParaRPr lang="fa-IR" sz="1600" dirty="0" smtClean="0">
              <a:solidFill>
                <a:srgbClr val="FF0000"/>
              </a:solidFill>
              <a:cs typeface="B Homa" pitchFamily="2" charset="-78"/>
            </a:endParaRPr>
          </a:p>
          <a:p>
            <a:pPr>
              <a:lnSpc>
                <a:spcPct val="250000"/>
              </a:lnSpc>
              <a:buFont typeface="Wingdings" pitchFamily="2" charset="2"/>
              <a:buChar char="q"/>
            </a:pPr>
            <a:r>
              <a:rPr lang="fa-IR" sz="1600" dirty="0" smtClean="0">
                <a:solidFill>
                  <a:srgbClr val="002060"/>
                </a:solidFill>
                <a:cs typeface="B Homa" pitchFamily="2" charset="-78"/>
              </a:rPr>
              <a:t>ایجاد فضای مناسب بطوری که فراگیر سوالات خود رابدون نگرانی طرح کند.</a:t>
            </a:r>
          </a:p>
          <a:p>
            <a:pPr>
              <a:lnSpc>
                <a:spcPct val="250000"/>
              </a:lnSpc>
              <a:buFont typeface="Wingdings" pitchFamily="2" charset="2"/>
              <a:buChar char="q"/>
            </a:pPr>
            <a:r>
              <a:rPr lang="fa-IR" sz="1600" dirty="0" smtClean="0">
                <a:solidFill>
                  <a:srgbClr val="FF0000"/>
                </a:solidFill>
                <a:cs typeface="B Homa" pitchFamily="2" charset="-78"/>
              </a:rPr>
              <a:t>ارتباط با اولیا طبق برنامه ی ازپیش تعیین شده برای بررسی مسایل آموزشی وپرورشی</a:t>
            </a:r>
          </a:p>
        </p:txBody>
      </p:sp>
    </p:spTree>
    <p:extLst>
      <p:ext uri="{BB962C8B-B14F-4D97-AF65-F5344CB8AC3E}">
        <p14:creationId xmlns:p14="http://schemas.microsoft.com/office/powerpoint/2010/main" val="197720501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1000"/>
                                        <p:tgtEl>
                                          <p:spTgt spid="3">
                                            <p:txEl>
                                              <p:pRg st="7" end="7"/>
                                            </p:txEl>
                                          </p:spTgt>
                                        </p:tgtEl>
                                      </p:cBhvr>
                                    </p:animEffect>
                                    <p:anim calcmode="lin" valueType="num">
                                      <p:cBhvr>
                                        <p:cTn id="3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 calcmode="lin" valueType="num">
                                      <p:cBhvr additive="base">
                                        <p:cTn id="44"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nodeType="clickEffect">
                                  <p:stCondLst>
                                    <p:cond delay="0"/>
                                  </p:stCondLst>
                                  <p:childTnLst>
                                    <p:set>
                                      <p:cBhvr>
                                        <p:cTn id="53" dur="1" fill="hold">
                                          <p:stCondLst>
                                            <p:cond delay="0"/>
                                          </p:stCondLst>
                                        </p:cTn>
                                        <p:tgtEl>
                                          <p:spTgt spid="3">
                                            <p:txEl>
                                              <p:pRg st="10" end="10"/>
                                            </p:txEl>
                                          </p:spTgt>
                                        </p:tgtEl>
                                        <p:attrNameLst>
                                          <p:attrName>style.visibility</p:attrName>
                                        </p:attrNameLst>
                                      </p:cBhvr>
                                      <p:to>
                                        <p:strVal val="visible"/>
                                      </p:to>
                                    </p:set>
                                    <p:animEffect transition="in" filter="circle(in)">
                                      <p:cBhvr>
                                        <p:cTn id="54"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20272" y="129405"/>
            <a:ext cx="1868726" cy="646331"/>
          </a:xfrm>
          <a:prstGeom prst="rect">
            <a:avLst/>
          </a:prstGeom>
          <a:solidFill>
            <a:schemeClr val="bg2">
              <a:lumMod val="75000"/>
            </a:schemeClr>
          </a:solidFill>
          <a:ln>
            <a:solidFill>
              <a:schemeClr val="tx1">
                <a:lumMod val="85000"/>
                <a:lumOff val="15000"/>
              </a:schemeClr>
            </a:solidFill>
          </a:ln>
        </p:spPr>
        <p:txBody>
          <a:bodyPr vert="horz" wrap="square" rtlCol="1">
            <a:spAutoFit/>
          </a:bodyPr>
          <a:lstStyle/>
          <a:p>
            <a:r>
              <a:rPr lang="fa-IR" dirty="0" smtClean="0"/>
              <a:t>راهنمای تدریس در کلاس های چندپایه</a:t>
            </a:r>
            <a:endParaRPr lang="fa-IR" dirty="0"/>
          </a:p>
        </p:txBody>
      </p:sp>
      <p:sp>
        <p:nvSpPr>
          <p:cNvPr id="4" name="Rectangle 3"/>
          <p:cNvSpPr/>
          <p:nvPr/>
        </p:nvSpPr>
        <p:spPr>
          <a:xfrm>
            <a:off x="228600" y="228600"/>
            <a:ext cx="6248400" cy="6155531"/>
          </a:xfrm>
          <a:prstGeom prst="rect">
            <a:avLst/>
          </a:prstGeom>
        </p:spPr>
        <p:txBody>
          <a:bodyPr wrap="square">
            <a:spAutoFit/>
          </a:bodyPr>
          <a:lstStyle/>
          <a:p>
            <a:r>
              <a:rPr lang="fa-IR" sz="2000" dirty="0" smtClean="0">
                <a:solidFill>
                  <a:srgbClr val="FF0000"/>
                </a:solidFill>
                <a:cs typeface="B Homa" pitchFamily="2" charset="-78"/>
              </a:rPr>
              <a:t>                                     </a:t>
            </a:r>
            <a:r>
              <a:rPr lang="fa-IR" sz="4400" dirty="0" smtClean="0">
                <a:solidFill>
                  <a:srgbClr val="FF0000"/>
                </a:solidFill>
                <a:cs typeface="B Homa" pitchFamily="2" charset="-78"/>
              </a:rPr>
              <a:t>طرح درس:</a:t>
            </a:r>
            <a:endParaRPr lang="en-US" sz="4400" dirty="0" smtClean="0">
              <a:solidFill>
                <a:srgbClr val="FF0000"/>
              </a:solidFill>
              <a:cs typeface="B Homa" pitchFamily="2" charset="-78"/>
            </a:endParaRPr>
          </a:p>
          <a:p>
            <a:pPr algn="just"/>
            <a:endParaRPr lang="en-US" sz="2000" dirty="0" smtClean="0">
              <a:latin typeface="B Koodak" pitchFamily="2" charset="0"/>
              <a:cs typeface="B Koodak" pitchFamily="2" charset="0"/>
            </a:endParaRPr>
          </a:p>
          <a:p>
            <a:pPr algn="just">
              <a:lnSpc>
                <a:spcPct val="150000"/>
              </a:lnSpc>
              <a:buFont typeface="Wingdings" pitchFamily="2" charset="2"/>
              <a:buChar char="q"/>
            </a:pPr>
            <a:r>
              <a:rPr lang="ar-SA" sz="2000" dirty="0" smtClean="0">
                <a:solidFill>
                  <a:srgbClr val="FF0000"/>
                </a:solidFill>
                <a:latin typeface="B Koodak" pitchFamily="2" charset="0"/>
                <a:cs typeface="B Koodak" pitchFamily="2" charset="0"/>
              </a:rPr>
              <a:t>طرح درس كه به آن راهنماي آموزشي</a:t>
            </a:r>
            <a:r>
              <a:rPr lang="en-US" sz="2000" dirty="0" smtClean="0">
                <a:solidFill>
                  <a:srgbClr val="FF0000"/>
                </a:solidFill>
                <a:latin typeface="B Koodak" pitchFamily="2" charset="0"/>
                <a:cs typeface="B Koodak" pitchFamily="2" charset="0"/>
              </a:rPr>
              <a:t> </a:t>
            </a:r>
            <a:r>
              <a:rPr lang="ar-SA" sz="2000" dirty="0" smtClean="0">
                <a:solidFill>
                  <a:srgbClr val="FF0000"/>
                </a:solidFill>
                <a:latin typeface="B Koodak" pitchFamily="2" charset="0"/>
                <a:cs typeface="B Koodak" pitchFamily="2" charset="0"/>
              </a:rPr>
              <a:t>هم گفته مي شود و در واقع سندي است كه اجزاي فرآيند آموزشي فعال براي مشاركت فراگير به منظور دستيابي به اهداف آموزشي را ترسيم مي‌كند.</a:t>
            </a:r>
            <a:endParaRPr lang="fa-IR" sz="2000" dirty="0" smtClean="0">
              <a:latin typeface="B Koodak" pitchFamily="2" charset="0"/>
              <a:cs typeface="B Koodak" pitchFamily="2" charset="0"/>
            </a:endParaRPr>
          </a:p>
          <a:p>
            <a:pPr algn="just">
              <a:lnSpc>
                <a:spcPct val="150000"/>
              </a:lnSpc>
              <a:buFont typeface="Wingdings" pitchFamily="2" charset="2"/>
              <a:buChar char="q"/>
            </a:pPr>
            <a:r>
              <a:rPr lang="ar-SA" sz="2000" dirty="0" smtClean="0">
                <a:latin typeface="B Koodak" pitchFamily="2" charset="0"/>
                <a:cs typeface="B Koodak" pitchFamily="2" charset="0"/>
              </a:rPr>
              <a:t>طرح درس ساختاري سازمان يافته براي تدريس و نقشه اي كلي براي هدايت فعاليتهاي آموزشي است و در آن مفاهيم، اهداف، فرصت‌هاي آموزشي و روش‌هاي ارزيابي يك درس مشخص بيان مي شود.</a:t>
            </a:r>
            <a:endParaRPr lang="fa-IR" sz="2000" dirty="0" smtClean="0">
              <a:latin typeface="B Koodak" pitchFamily="2" charset="0"/>
              <a:cs typeface="B Koodak" pitchFamily="2" charset="0"/>
            </a:endParaRPr>
          </a:p>
          <a:p>
            <a:pPr algn="just">
              <a:lnSpc>
                <a:spcPct val="150000"/>
              </a:lnSpc>
              <a:buFont typeface="Wingdings" pitchFamily="2" charset="2"/>
              <a:buChar char="q"/>
            </a:pPr>
            <a:r>
              <a:rPr lang="ar-SA" sz="2000" dirty="0" smtClean="0">
                <a:solidFill>
                  <a:srgbClr val="FF0000"/>
                </a:solidFill>
                <a:latin typeface="B Koodak" pitchFamily="2" charset="0"/>
                <a:cs typeface="B Koodak" pitchFamily="2" charset="0"/>
              </a:rPr>
              <a:t>در يك طرح درس مجموعه فعاليتهايي كه آموزش دهنده ازپيش براي رسيدن به يك ياچندهدف آموزشي ويژه تدارك مي بيند، پيش بيني وتنظيم شده است و با كمك آن آموزش دهنده مي تواند فعاليتهاي ضروري آموزشي را به ترتيب و درمراحل وزمان هاي مشخص وبه شيوه اي منطقي پيش ببرد.</a:t>
            </a:r>
            <a:endParaRPr lang="en-US" sz="2000" dirty="0" smtClean="0">
              <a:solidFill>
                <a:srgbClr val="FF0000"/>
              </a:solidFill>
              <a:latin typeface="B Koodak" pitchFamily="2" charset="0"/>
              <a:cs typeface="B Koodak" pitchFamily="2" charset="0"/>
            </a:endParaRPr>
          </a:p>
        </p:txBody>
      </p:sp>
    </p:spTree>
    <p:extLst>
      <p:ext uri="{BB962C8B-B14F-4D97-AF65-F5344CB8AC3E}">
        <p14:creationId xmlns:p14="http://schemas.microsoft.com/office/powerpoint/2010/main" val="2784102953"/>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arn(inVertical)">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circle(in)">
                                      <p:cBhvr>
                                        <p:cTn id="22"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20272" y="129405"/>
            <a:ext cx="1868726" cy="646331"/>
          </a:xfrm>
          <a:prstGeom prst="rect">
            <a:avLst/>
          </a:prstGeom>
          <a:solidFill>
            <a:schemeClr val="bg2">
              <a:lumMod val="75000"/>
            </a:schemeClr>
          </a:solidFill>
          <a:ln>
            <a:solidFill>
              <a:schemeClr val="tx1">
                <a:lumMod val="85000"/>
                <a:lumOff val="15000"/>
              </a:schemeClr>
            </a:solidFill>
          </a:ln>
        </p:spPr>
        <p:txBody>
          <a:bodyPr vert="horz" wrap="square" rtlCol="1">
            <a:spAutoFit/>
          </a:bodyPr>
          <a:lstStyle/>
          <a:p>
            <a:r>
              <a:rPr lang="fa-IR" dirty="0" smtClean="0"/>
              <a:t>راهنمای تدریس در کلاس های چندپایه</a:t>
            </a:r>
            <a:endParaRPr lang="fa-IR" dirty="0"/>
          </a:p>
        </p:txBody>
      </p:sp>
      <p:sp>
        <p:nvSpPr>
          <p:cNvPr id="3" name="TextBox 2"/>
          <p:cNvSpPr txBox="1"/>
          <p:nvPr/>
        </p:nvSpPr>
        <p:spPr>
          <a:xfrm>
            <a:off x="533400" y="609600"/>
            <a:ext cx="5791200" cy="5355312"/>
          </a:xfrm>
          <a:prstGeom prst="rect">
            <a:avLst/>
          </a:prstGeom>
          <a:noFill/>
        </p:spPr>
        <p:txBody>
          <a:bodyPr wrap="square" rtlCol="0">
            <a:spAutoFit/>
          </a:bodyPr>
          <a:lstStyle/>
          <a:p>
            <a:pPr algn="ctr"/>
            <a:r>
              <a:rPr lang="fa-IR" dirty="0" smtClean="0">
                <a:solidFill>
                  <a:srgbClr val="FF0000"/>
                </a:solidFill>
                <a:cs typeface="B Jadid" pitchFamily="2" charset="-78"/>
              </a:rPr>
              <a:t>محاسن طرح درس</a:t>
            </a:r>
          </a:p>
          <a:p>
            <a:endParaRPr lang="fa-IR" dirty="0" smtClean="0">
              <a:cs typeface="B Homa" pitchFamily="2" charset="-78"/>
            </a:endParaRPr>
          </a:p>
          <a:p>
            <a:pPr>
              <a:buFont typeface="Wingdings" pitchFamily="2" charset="2"/>
              <a:buChar char="Ø"/>
            </a:pPr>
            <a:r>
              <a:rPr lang="fa-IR" dirty="0" smtClean="0">
                <a:cs typeface="B Homa" pitchFamily="2" charset="-78"/>
              </a:rPr>
              <a:t> به معلم اعتماد به نفس می بخشد.</a:t>
            </a:r>
          </a:p>
          <a:p>
            <a:pPr>
              <a:buFont typeface="Wingdings" pitchFamily="2" charset="2"/>
              <a:buChar char="Ø"/>
            </a:pPr>
            <a:endParaRPr lang="fa-IR" dirty="0" smtClean="0">
              <a:cs typeface="B Homa" pitchFamily="2" charset="-78"/>
            </a:endParaRPr>
          </a:p>
          <a:p>
            <a:pPr>
              <a:buFont typeface="Wingdings" pitchFamily="2" charset="2"/>
              <a:buChar char="Ø"/>
            </a:pPr>
            <a:r>
              <a:rPr lang="fa-IR" dirty="0" smtClean="0">
                <a:cs typeface="B Homa" pitchFamily="2" charset="-78"/>
              </a:rPr>
              <a:t> باعث بالا رفتن روحیه ی مثبت معلمان می شود.</a:t>
            </a:r>
          </a:p>
          <a:p>
            <a:pPr>
              <a:buFont typeface="Wingdings" pitchFamily="2" charset="2"/>
              <a:buChar char="Ø"/>
            </a:pPr>
            <a:endParaRPr lang="fa-IR" dirty="0" smtClean="0">
              <a:cs typeface="B Homa" pitchFamily="2" charset="-78"/>
            </a:endParaRPr>
          </a:p>
          <a:p>
            <a:pPr>
              <a:buFont typeface="Wingdings" pitchFamily="2" charset="2"/>
              <a:buChar char="Ø"/>
            </a:pPr>
            <a:r>
              <a:rPr lang="fa-IR" dirty="0" smtClean="0">
                <a:cs typeface="B Homa" pitchFamily="2" charset="-78"/>
              </a:rPr>
              <a:t>شیوه ی درست تدریس رامعین می کند.</a:t>
            </a:r>
          </a:p>
          <a:p>
            <a:pPr>
              <a:buFont typeface="Wingdings" pitchFamily="2" charset="2"/>
              <a:buChar char="Ø"/>
            </a:pPr>
            <a:endParaRPr lang="fa-IR" dirty="0" smtClean="0">
              <a:cs typeface="B Homa" pitchFamily="2" charset="-78"/>
            </a:endParaRPr>
          </a:p>
          <a:p>
            <a:pPr>
              <a:buFont typeface="Wingdings" pitchFamily="2" charset="2"/>
              <a:buChar char="Ø"/>
            </a:pPr>
            <a:r>
              <a:rPr lang="fa-IR" dirty="0" smtClean="0">
                <a:cs typeface="B Homa" pitchFamily="2" charset="-78"/>
              </a:rPr>
              <a:t>معلم رادررسیدن به هدف های آموزشی کمک می کند.</a:t>
            </a:r>
          </a:p>
          <a:p>
            <a:pPr>
              <a:buFont typeface="Wingdings" pitchFamily="2" charset="2"/>
              <a:buChar char="Ø"/>
            </a:pPr>
            <a:endParaRPr lang="fa-IR" dirty="0" smtClean="0">
              <a:cs typeface="B Homa" pitchFamily="2" charset="-78"/>
            </a:endParaRPr>
          </a:p>
          <a:p>
            <a:pPr>
              <a:buFont typeface="Wingdings" pitchFamily="2" charset="2"/>
              <a:buChar char="Ø"/>
            </a:pPr>
            <a:r>
              <a:rPr lang="fa-IR" dirty="0" smtClean="0">
                <a:cs typeface="B Homa" pitchFamily="2" charset="-78"/>
              </a:rPr>
              <a:t>به درس و مطلب ارائه شده انسجام کامل می بخشد.</a:t>
            </a:r>
          </a:p>
          <a:p>
            <a:pPr>
              <a:buFont typeface="Wingdings" pitchFamily="2" charset="2"/>
              <a:buChar char="Ø"/>
            </a:pPr>
            <a:endParaRPr lang="fa-IR" dirty="0" smtClean="0">
              <a:cs typeface="B Homa" pitchFamily="2" charset="-78"/>
            </a:endParaRPr>
          </a:p>
          <a:p>
            <a:pPr>
              <a:buFont typeface="Wingdings" pitchFamily="2" charset="2"/>
              <a:buChar char="Ø"/>
            </a:pPr>
            <a:r>
              <a:rPr lang="fa-IR" dirty="0" smtClean="0">
                <a:cs typeface="B Homa" pitchFamily="2" charset="-78"/>
              </a:rPr>
              <a:t>زمان تدریس راکنترل می کند.</a:t>
            </a:r>
          </a:p>
          <a:p>
            <a:pPr>
              <a:buFont typeface="Wingdings" pitchFamily="2" charset="2"/>
              <a:buChar char="Ø"/>
            </a:pPr>
            <a:endParaRPr lang="fa-IR" dirty="0" smtClean="0">
              <a:cs typeface="B Homa" pitchFamily="2" charset="-78"/>
            </a:endParaRPr>
          </a:p>
          <a:p>
            <a:pPr>
              <a:buFont typeface="Wingdings" pitchFamily="2" charset="2"/>
              <a:buChar char="Ø"/>
            </a:pPr>
            <a:r>
              <a:rPr lang="fa-IR" dirty="0" smtClean="0">
                <a:cs typeface="B Homa" pitchFamily="2" charset="-78"/>
              </a:rPr>
              <a:t>نقشه ای برای آموزش بهتر ویادگیری عمیق تر</a:t>
            </a:r>
          </a:p>
          <a:p>
            <a:pPr>
              <a:buFont typeface="Wingdings" pitchFamily="2" charset="2"/>
              <a:buChar char="Ø"/>
            </a:pPr>
            <a:endParaRPr lang="fa-IR" dirty="0" smtClean="0">
              <a:cs typeface="B Homa" pitchFamily="2" charset="-78"/>
            </a:endParaRPr>
          </a:p>
          <a:p>
            <a:pPr>
              <a:buFont typeface="Wingdings" pitchFamily="2" charset="2"/>
              <a:buChar char="Ø"/>
            </a:pPr>
            <a:r>
              <a:rPr lang="fa-IR" dirty="0" smtClean="0">
                <a:cs typeface="B Homa" pitchFamily="2" charset="-78"/>
              </a:rPr>
              <a:t> ایجاد فرصت برای استفاده از وسایل آموزشی ,روش های مختلف و....</a:t>
            </a:r>
          </a:p>
          <a:p>
            <a:pPr>
              <a:buFont typeface="Wingdings" pitchFamily="2" charset="2"/>
              <a:buChar char="Ø"/>
            </a:pPr>
            <a:endParaRPr lang="fa-IR" dirty="0" smtClean="0">
              <a:cs typeface="B Homa" pitchFamily="2" charset="-78"/>
            </a:endParaRPr>
          </a:p>
          <a:p>
            <a:pPr>
              <a:buFont typeface="Wingdings" pitchFamily="2" charset="2"/>
              <a:buChar char="Ø"/>
            </a:pPr>
            <a:r>
              <a:rPr lang="fa-IR" dirty="0" smtClean="0">
                <a:cs typeface="B Homa" pitchFamily="2" charset="-78"/>
              </a:rPr>
              <a:t>زیر بنای اصلی ساختار آموزشی وقلب آموزش می باشد.</a:t>
            </a:r>
          </a:p>
        </p:txBody>
      </p:sp>
    </p:spTree>
    <p:extLst>
      <p:ext uri="{BB962C8B-B14F-4D97-AF65-F5344CB8AC3E}">
        <p14:creationId xmlns:p14="http://schemas.microsoft.com/office/powerpoint/2010/main" val="2784102953"/>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anim calcmode="lin" valueType="num">
                                      <p:cBhvr additive="base">
                                        <p:cTn id="2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anim calcmode="lin" valueType="num">
                                      <p:cBhvr additive="base">
                                        <p:cTn id="2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anim calcmode="lin" valueType="num">
                                      <p:cBhvr additive="base">
                                        <p:cTn id="3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16" end="16"/>
                                            </p:txEl>
                                          </p:spTgt>
                                        </p:tgtEl>
                                        <p:attrNameLst>
                                          <p:attrName>style.visibility</p:attrName>
                                        </p:attrNameLst>
                                      </p:cBhvr>
                                      <p:to>
                                        <p:strVal val="visible"/>
                                      </p:to>
                                    </p:set>
                                    <p:anim calcmode="lin" valueType="num">
                                      <p:cBhvr additive="base">
                                        <p:cTn id="35"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6" end="1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18" end="18"/>
                                            </p:txEl>
                                          </p:spTgt>
                                        </p:tgtEl>
                                        <p:attrNameLst>
                                          <p:attrName>style.visibility</p:attrName>
                                        </p:attrNameLst>
                                      </p:cBhvr>
                                      <p:to>
                                        <p:strVal val="visible"/>
                                      </p:to>
                                    </p:set>
                                    <p:anim calcmode="lin" valueType="num">
                                      <p:cBhvr additive="base">
                                        <p:cTn id="39"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8" end="1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20272" y="129405"/>
            <a:ext cx="1868726" cy="646331"/>
          </a:xfrm>
          <a:prstGeom prst="rect">
            <a:avLst/>
          </a:prstGeom>
          <a:solidFill>
            <a:schemeClr val="bg2">
              <a:lumMod val="75000"/>
            </a:schemeClr>
          </a:solidFill>
          <a:ln>
            <a:solidFill>
              <a:schemeClr val="tx1">
                <a:lumMod val="85000"/>
                <a:lumOff val="15000"/>
              </a:schemeClr>
            </a:solidFill>
          </a:ln>
        </p:spPr>
        <p:txBody>
          <a:bodyPr vert="horz" wrap="square" rtlCol="1">
            <a:spAutoFit/>
          </a:bodyPr>
          <a:lstStyle/>
          <a:p>
            <a:r>
              <a:rPr lang="fa-IR" dirty="0" smtClean="0"/>
              <a:t>راهنمای تدریس در کلاس های چندپایه</a:t>
            </a:r>
            <a:endParaRPr lang="fa-IR" dirty="0"/>
          </a:p>
        </p:txBody>
      </p:sp>
      <p:sp>
        <p:nvSpPr>
          <p:cNvPr id="4" name="TextBox 3"/>
          <p:cNvSpPr txBox="1"/>
          <p:nvPr/>
        </p:nvSpPr>
        <p:spPr>
          <a:xfrm>
            <a:off x="76200" y="304800"/>
            <a:ext cx="6781800" cy="6524863"/>
          </a:xfrm>
          <a:prstGeom prst="rect">
            <a:avLst/>
          </a:prstGeom>
          <a:noFill/>
        </p:spPr>
        <p:txBody>
          <a:bodyPr wrap="square" rtlCol="0">
            <a:spAutoFit/>
          </a:bodyPr>
          <a:lstStyle/>
          <a:p>
            <a:pPr algn="ctr"/>
            <a:r>
              <a:rPr lang="fa-IR" dirty="0" smtClean="0">
                <a:solidFill>
                  <a:srgbClr val="FF0000"/>
                </a:solidFill>
                <a:cs typeface="B Jadid" pitchFamily="2" charset="-78"/>
              </a:rPr>
              <a:t>روش تدریس در کلاس های چند پایه</a:t>
            </a:r>
          </a:p>
          <a:p>
            <a:endParaRPr lang="fa-IR" dirty="0" smtClean="0"/>
          </a:p>
          <a:p>
            <a:r>
              <a:rPr lang="fa-IR" b="1" dirty="0" smtClean="0"/>
              <a:t>تعریف </a:t>
            </a:r>
          </a:p>
          <a:p>
            <a:endParaRPr lang="fa-IR" b="1" dirty="0" smtClean="0"/>
          </a:p>
          <a:p>
            <a:pPr>
              <a:buFont typeface="Wingdings" pitchFamily="2" charset="2"/>
              <a:buChar char="Ø"/>
            </a:pPr>
            <a:r>
              <a:rPr lang="fa-IR" b="1" dirty="0" smtClean="0"/>
              <a:t>  روش تدریس عبارت است از : ” سازماندهی فرایند یاددهی ویادگیری“</a:t>
            </a:r>
          </a:p>
          <a:p>
            <a:pPr>
              <a:buFont typeface="Wingdings" pitchFamily="2" charset="2"/>
              <a:buChar char="Ø"/>
            </a:pPr>
            <a:endParaRPr lang="fa-IR" b="1" dirty="0" smtClean="0"/>
          </a:p>
          <a:p>
            <a:pPr>
              <a:buFont typeface="Wingdings" pitchFamily="2" charset="2"/>
              <a:buChar char="Ø"/>
            </a:pPr>
            <a:r>
              <a:rPr lang="fa-IR" b="1" dirty="0" smtClean="0"/>
              <a:t> روش تدریس عبارت است از :“سازماندهی وشکلها ی اجزای یاددهی ویادگیری“</a:t>
            </a:r>
          </a:p>
          <a:p>
            <a:pPr>
              <a:buFont typeface="Wingdings" pitchFamily="2" charset="2"/>
              <a:buChar char="Ø"/>
            </a:pPr>
            <a:endParaRPr lang="fa-IR" b="1" dirty="0" smtClean="0"/>
          </a:p>
          <a:p>
            <a:pPr>
              <a:buFont typeface="Wingdings" pitchFamily="2" charset="2"/>
              <a:buChar char="Ø"/>
            </a:pPr>
            <a:r>
              <a:rPr lang="fa-IR" b="1" dirty="0" smtClean="0"/>
              <a:t>روش تدریس عبارت است از: ”ایجاد رابطه ی صحیح میان محتوا ویادگیرنده ” </a:t>
            </a:r>
          </a:p>
          <a:p>
            <a:pPr>
              <a:buFont typeface="Wingdings" pitchFamily="2" charset="2"/>
              <a:buChar char="Ø"/>
            </a:pPr>
            <a:endParaRPr lang="fa-IR" b="1" dirty="0" smtClean="0"/>
          </a:p>
          <a:p>
            <a:r>
              <a:rPr lang="fa-IR" b="1" dirty="0" smtClean="0"/>
              <a:t>سخن معروف یکی از دانشمندان درموردیادگیری:</a:t>
            </a:r>
          </a:p>
          <a:p>
            <a:endParaRPr lang="fa-IR" b="1" dirty="0" smtClean="0"/>
          </a:p>
          <a:p>
            <a:r>
              <a:rPr lang="fa-IR" b="1" dirty="0" smtClean="0"/>
              <a:t>اگر به من بگویی </a:t>
            </a:r>
            <a:r>
              <a:rPr lang="fa-IR" b="1" dirty="0" smtClean="0">
                <a:cs typeface="B Homa" pitchFamily="2" charset="-78"/>
              </a:rPr>
              <a:t>،</a:t>
            </a:r>
            <a:r>
              <a:rPr lang="fa-IR" b="1" dirty="0" smtClean="0"/>
              <a:t> فراموش می کنم .</a:t>
            </a:r>
          </a:p>
          <a:p>
            <a:endParaRPr lang="fa-IR" b="1" dirty="0" smtClean="0"/>
          </a:p>
          <a:p>
            <a:r>
              <a:rPr lang="fa-IR" b="1" dirty="0" smtClean="0"/>
              <a:t>                       ا گر یادم بدهی، بخاطر می آورم .</a:t>
            </a:r>
          </a:p>
          <a:p>
            <a:endParaRPr lang="fa-IR" b="1" dirty="0" smtClean="0"/>
          </a:p>
          <a:p>
            <a:endParaRPr lang="fa-IR" sz="2000" b="1" dirty="0" smtClean="0"/>
          </a:p>
          <a:p>
            <a:r>
              <a:rPr lang="fa-IR" sz="2000" b="1" dirty="0" smtClean="0"/>
              <a:t>                                                      </a:t>
            </a:r>
            <a:r>
              <a:rPr lang="fa-IR" sz="2000" b="1" dirty="0" smtClean="0">
                <a:solidFill>
                  <a:srgbClr val="C00000"/>
                </a:solidFill>
                <a:cs typeface="B Siavash" pitchFamily="2" charset="-78"/>
              </a:rPr>
              <a:t>اما اگر درگیرم کنی یاد می گیرم.</a:t>
            </a:r>
          </a:p>
          <a:p>
            <a:endParaRPr lang="fa-IR" b="1" dirty="0">
              <a:solidFill>
                <a:srgbClr val="C00000"/>
              </a:solidFill>
              <a:cs typeface="B Siavash" pitchFamily="2" charset="-78"/>
            </a:endParaRPr>
          </a:p>
          <a:p>
            <a:endParaRPr lang="fa-IR" b="1" dirty="0" smtClean="0">
              <a:solidFill>
                <a:srgbClr val="C00000"/>
              </a:solidFill>
              <a:cs typeface="B Siavash" pitchFamily="2" charset="-78"/>
            </a:endParaRPr>
          </a:p>
          <a:p>
            <a:endParaRPr lang="fa-IR" b="1" dirty="0">
              <a:solidFill>
                <a:srgbClr val="C00000"/>
              </a:solidFill>
              <a:cs typeface="B Siavash" pitchFamily="2" charset="-78"/>
            </a:endParaRPr>
          </a:p>
          <a:p>
            <a:endParaRPr lang="fa-IR" b="1" dirty="0" smtClean="0">
              <a:solidFill>
                <a:srgbClr val="C00000"/>
              </a:solidFill>
              <a:cs typeface="B Siavash" pitchFamily="2" charset="-78"/>
            </a:endParaRPr>
          </a:p>
          <a:p>
            <a:endParaRPr lang="fa-IR" b="1" dirty="0" smtClean="0">
              <a:solidFill>
                <a:srgbClr val="C00000"/>
              </a:solidFill>
              <a:cs typeface="B Siavash"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4800600"/>
            <a:ext cx="2562225" cy="1781175"/>
          </a:xfrm>
          <a:prstGeom prst="rect">
            <a:avLst/>
          </a:prstGeom>
        </p:spPr>
      </p:pic>
    </p:spTree>
    <p:extLst>
      <p:ext uri="{BB962C8B-B14F-4D97-AF65-F5344CB8AC3E}">
        <p14:creationId xmlns:p14="http://schemas.microsoft.com/office/powerpoint/2010/main" val="2784102953"/>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anim calcmode="lin" valueType="num">
                                      <p:cBhvr additive="base">
                                        <p:cTn id="1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anim calcmode="lin" valueType="num">
                                      <p:cBhvr additive="base">
                                        <p:cTn id="1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anim calcmode="lin" valueType="num">
                                      <p:cBhvr additive="base">
                                        <p:cTn id="1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8" end="8"/>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anim calcmode="lin" valueType="num">
                                      <p:cBhvr additive="base">
                                        <p:cTn id="23"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12" end="12"/>
                                            </p:txEl>
                                          </p:spTgt>
                                        </p:tgtEl>
                                        <p:attrNameLst>
                                          <p:attrName>style.visibility</p:attrName>
                                        </p:attrNameLst>
                                      </p:cBhvr>
                                      <p:to>
                                        <p:strVal val="visible"/>
                                      </p:to>
                                    </p:set>
                                    <p:anim calcmode="lin" valueType="num">
                                      <p:cBhvr additive="base">
                                        <p:cTn id="27"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12" end="1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14" end="14"/>
                                            </p:txEl>
                                          </p:spTgt>
                                        </p:tgtEl>
                                        <p:attrNameLst>
                                          <p:attrName>style.visibility</p:attrName>
                                        </p:attrNameLst>
                                      </p:cBhvr>
                                      <p:to>
                                        <p:strVal val="visible"/>
                                      </p:to>
                                    </p:set>
                                    <p:anim calcmode="lin" valueType="num">
                                      <p:cBhvr additive="base">
                                        <p:cTn id="31"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1000"/>
                                        <p:tgtEl>
                                          <p:spTgt spid="3"/>
                                        </p:tgtEl>
                                      </p:cBhvr>
                                    </p:animEffect>
                                    <p:anim calcmode="lin" valueType="num">
                                      <p:cBhvr>
                                        <p:cTn id="38" dur="1000" fill="hold"/>
                                        <p:tgtEl>
                                          <p:spTgt spid="3"/>
                                        </p:tgtEl>
                                        <p:attrNameLst>
                                          <p:attrName>ppt_x</p:attrName>
                                        </p:attrNameLst>
                                      </p:cBhvr>
                                      <p:tavLst>
                                        <p:tav tm="0">
                                          <p:val>
                                            <p:strVal val="#ppt_x"/>
                                          </p:val>
                                        </p:tav>
                                        <p:tav tm="100000">
                                          <p:val>
                                            <p:strVal val="#ppt_x"/>
                                          </p:val>
                                        </p:tav>
                                      </p:tavLst>
                                    </p:anim>
                                    <p:anim calcmode="lin" valueType="num">
                                      <p:cBhvr>
                                        <p:cTn id="3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4">
                                            <p:txEl>
                                              <p:pRg st="17" end="17"/>
                                            </p:txEl>
                                          </p:spTgt>
                                        </p:tgtEl>
                                        <p:attrNameLst>
                                          <p:attrName>style.visibility</p:attrName>
                                        </p:attrNameLst>
                                      </p:cBhvr>
                                      <p:to>
                                        <p:strVal val="visible"/>
                                      </p:to>
                                    </p:set>
                                    <p:anim calcmode="lin" valueType="num">
                                      <p:cBhvr additive="base">
                                        <p:cTn id="44" dur="500" fill="hold"/>
                                        <p:tgtEl>
                                          <p:spTgt spid="4">
                                            <p:txEl>
                                              <p:pRg st="17" end="1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20272" y="129405"/>
            <a:ext cx="1868726" cy="646331"/>
          </a:xfrm>
          <a:prstGeom prst="rect">
            <a:avLst/>
          </a:prstGeom>
          <a:solidFill>
            <a:schemeClr val="tx1">
              <a:lumMod val="75000"/>
              <a:lumOff val="25000"/>
            </a:schemeClr>
          </a:solidFill>
          <a:ln>
            <a:solidFill>
              <a:schemeClr val="tx1">
                <a:lumMod val="85000"/>
                <a:lumOff val="15000"/>
              </a:schemeClr>
            </a:solidFill>
          </a:ln>
        </p:spPr>
        <p:txBody>
          <a:bodyPr vert="horz" wrap="square" rtlCol="1">
            <a:spAutoFit/>
          </a:bodyPr>
          <a:lstStyle/>
          <a:p>
            <a:r>
              <a:rPr lang="fa-IR" dirty="0" smtClean="0"/>
              <a:t>راهنمای تدریس در کلاس های چندپایه</a:t>
            </a:r>
            <a:endParaRPr lang="fa-IR" dirty="0"/>
          </a:p>
        </p:txBody>
      </p:sp>
      <p:sp>
        <p:nvSpPr>
          <p:cNvPr id="6" name="TextBox 5"/>
          <p:cNvSpPr txBox="1"/>
          <p:nvPr/>
        </p:nvSpPr>
        <p:spPr>
          <a:xfrm>
            <a:off x="7020272" y="129405"/>
            <a:ext cx="1868726" cy="646331"/>
          </a:xfrm>
          <a:prstGeom prst="rect">
            <a:avLst/>
          </a:prstGeom>
          <a:solidFill>
            <a:schemeClr val="bg2">
              <a:lumMod val="75000"/>
            </a:schemeClr>
          </a:solidFill>
          <a:ln>
            <a:solidFill>
              <a:schemeClr val="tx1">
                <a:lumMod val="85000"/>
                <a:lumOff val="15000"/>
              </a:schemeClr>
            </a:solidFill>
          </a:ln>
        </p:spPr>
        <p:txBody>
          <a:bodyPr vert="horz" wrap="square" rtlCol="1">
            <a:spAutoFit/>
          </a:bodyPr>
          <a:lstStyle/>
          <a:p>
            <a:r>
              <a:rPr lang="fa-IR" dirty="0" smtClean="0"/>
              <a:t>راهنمای تدریس در کلاس های چندپایه</a:t>
            </a:r>
            <a:endParaRPr lang="fa-IR" dirty="0"/>
          </a:p>
        </p:txBody>
      </p:sp>
      <p:graphicFrame>
        <p:nvGraphicFramePr>
          <p:cNvPr id="7" name="Table 6"/>
          <p:cNvGraphicFramePr>
            <a:graphicFrameLocks noGrp="1"/>
          </p:cNvGraphicFramePr>
          <p:nvPr>
            <p:extLst>
              <p:ext uri="{D42A27DB-BD31-4B8C-83A1-F6EECF244321}">
                <p14:modId xmlns:p14="http://schemas.microsoft.com/office/powerpoint/2010/main" val="52023161"/>
              </p:ext>
            </p:extLst>
          </p:nvPr>
        </p:nvGraphicFramePr>
        <p:xfrm>
          <a:off x="457200" y="2133600"/>
          <a:ext cx="6096000" cy="3992488"/>
        </p:xfrm>
        <a:graphic>
          <a:graphicData uri="http://schemas.openxmlformats.org/drawingml/2006/table">
            <a:tbl>
              <a:tblPr rtl="1" firstRow="1" bandRow="1">
                <a:tableStyleId>{5C22544A-7EE6-4342-B048-85BDC9FD1C3A}</a:tableStyleId>
              </a:tblPr>
              <a:tblGrid>
                <a:gridCol w="2032000"/>
                <a:gridCol w="2032000"/>
                <a:gridCol w="2032000"/>
              </a:tblGrid>
              <a:tr h="499061">
                <a:tc>
                  <a:txBody>
                    <a:bodyPr/>
                    <a:lstStyle/>
                    <a:p>
                      <a:pPr algn="ctr" rtl="1"/>
                      <a:r>
                        <a:rPr lang="fa-IR" dirty="0" smtClean="0"/>
                        <a:t>کشور</a:t>
                      </a:r>
                      <a:endParaRPr lang="fa-IR" dirty="0"/>
                    </a:p>
                  </a:txBody>
                  <a:tcPr/>
                </a:tc>
                <a:tc>
                  <a:txBody>
                    <a:bodyPr/>
                    <a:lstStyle/>
                    <a:p>
                      <a:pPr algn="ctr" rtl="1"/>
                      <a:r>
                        <a:rPr lang="fa-IR" dirty="0" smtClean="0"/>
                        <a:t>منبع اطلاعات</a:t>
                      </a:r>
                      <a:endParaRPr lang="fa-IR" dirty="0"/>
                    </a:p>
                  </a:txBody>
                  <a:tcPr/>
                </a:tc>
                <a:tc>
                  <a:txBody>
                    <a:bodyPr/>
                    <a:lstStyle/>
                    <a:p>
                      <a:pPr algn="ctr" rtl="1"/>
                      <a:r>
                        <a:rPr lang="fa-IR" dirty="0" smtClean="0"/>
                        <a:t>آمار کلاس</a:t>
                      </a:r>
                      <a:endParaRPr lang="fa-IR" dirty="0"/>
                    </a:p>
                  </a:txBody>
                  <a:tcPr/>
                </a:tc>
              </a:tr>
              <a:tr h="499061">
                <a:tc>
                  <a:txBody>
                    <a:bodyPr/>
                    <a:lstStyle/>
                    <a:p>
                      <a:pPr rtl="1"/>
                      <a:r>
                        <a:rPr lang="fa-IR" dirty="0" smtClean="0"/>
                        <a:t>انگلستان </a:t>
                      </a:r>
                      <a:endParaRPr lang="fa-IR" dirty="0"/>
                    </a:p>
                  </a:txBody>
                  <a:tcPr/>
                </a:tc>
                <a:tc>
                  <a:txBody>
                    <a:bodyPr/>
                    <a:lstStyle/>
                    <a:p>
                      <a:pPr algn="ctr" rtl="1"/>
                      <a:r>
                        <a:rPr lang="en-US" dirty="0" err="1" smtClean="0"/>
                        <a:t>Pridmore</a:t>
                      </a:r>
                      <a:r>
                        <a:rPr lang="en-US" dirty="0" smtClean="0"/>
                        <a:t>(2004)</a:t>
                      </a:r>
                      <a:endParaRPr lang="fa-IR" dirty="0"/>
                    </a:p>
                  </a:txBody>
                  <a:tcPr/>
                </a:tc>
                <a:tc>
                  <a:txBody>
                    <a:bodyPr/>
                    <a:lstStyle/>
                    <a:p>
                      <a:pPr algn="ctr" rtl="1"/>
                      <a:r>
                        <a:rPr lang="en-US" smtClean="0"/>
                        <a:t>25%</a:t>
                      </a:r>
                      <a:endParaRPr lang="fa-IR" dirty="0"/>
                    </a:p>
                  </a:txBody>
                  <a:tcPr/>
                </a:tc>
              </a:tr>
              <a:tr h="499061">
                <a:tc>
                  <a:txBody>
                    <a:bodyPr/>
                    <a:lstStyle/>
                    <a:p>
                      <a:pPr rtl="1"/>
                      <a:r>
                        <a:rPr lang="fa-IR" dirty="0" smtClean="0"/>
                        <a:t>ایرلند</a:t>
                      </a:r>
                      <a:endParaRPr lang="fa-IR" dirty="0"/>
                    </a:p>
                  </a:txBody>
                  <a:tcPr/>
                </a:tc>
                <a:tc>
                  <a:txBody>
                    <a:bodyPr/>
                    <a:lstStyle/>
                    <a:p>
                      <a:pPr algn="ctr" rtl="1"/>
                      <a:r>
                        <a:rPr lang="en-US" dirty="0" smtClean="0"/>
                        <a:t>DES(1994)</a:t>
                      </a:r>
                      <a:endParaRPr lang="fa-IR" dirty="0"/>
                    </a:p>
                  </a:txBody>
                  <a:tcPr/>
                </a:tc>
                <a:tc>
                  <a:txBody>
                    <a:bodyPr/>
                    <a:lstStyle/>
                    <a:p>
                      <a:pPr algn="ctr" rtl="1"/>
                      <a:r>
                        <a:rPr lang="en-US" dirty="0" smtClean="0"/>
                        <a:t>40%</a:t>
                      </a:r>
                      <a:endParaRPr lang="fa-IR" dirty="0"/>
                    </a:p>
                  </a:txBody>
                  <a:tcPr/>
                </a:tc>
              </a:tr>
              <a:tr h="499061">
                <a:tc>
                  <a:txBody>
                    <a:bodyPr/>
                    <a:lstStyle/>
                    <a:p>
                      <a:pPr rtl="1"/>
                      <a:r>
                        <a:rPr lang="fa-IR" dirty="0" smtClean="0"/>
                        <a:t>آلمان</a:t>
                      </a:r>
                      <a:endParaRPr lang="fa-IR" dirty="0"/>
                    </a:p>
                  </a:txBody>
                  <a:tcPr/>
                </a:tc>
                <a:tc>
                  <a:txBody>
                    <a:bodyPr/>
                    <a:lstStyle/>
                    <a:p>
                      <a:pPr algn="ctr" rtl="1"/>
                      <a:r>
                        <a:rPr lang="en-US" dirty="0" err="1" smtClean="0"/>
                        <a:t>Knorzer</a:t>
                      </a:r>
                      <a:r>
                        <a:rPr lang="en-US" dirty="0" smtClean="0"/>
                        <a:t>(1985)</a:t>
                      </a:r>
                      <a:endParaRPr lang="fa-IR" dirty="0"/>
                    </a:p>
                  </a:txBody>
                  <a:tcPr/>
                </a:tc>
                <a:tc>
                  <a:txBody>
                    <a:bodyPr/>
                    <a:lstStyle/>
                    <a:p>
                      <a:pPr algn="ctr" rtl="1"/>
                      <a:r>
                        <a:rPr lang="en-US" dirty="0" smtClean="0"/>
                        <a:t>80%</a:t>
                      </a:r>
                      <a:endParaRPr lang="fa-IR" dirty="0"/>
                    </a:p>
                  </a:txBody>
                  <a:tcPr/>
                </a:tc>
              </a:tr>
              <a:tr h="499061">
                <a:tc>
                  <a:txBody>
                    <a:bodyPr/>
                    <a:lstStyle/>
                    <a:p>
                      <a:pPr rtl="1"/>
                      <a:r>
                        <a:rPr lang="fa-IR" dirty="0" smtClean="0"/>
                        <a:t>سوئد</a:t>
                      </a:r>
                      <a:endParaRPr lang="fa-IR" dirty="0"/>
                    </a:p>
                  </a:txBody>
                  <a:tcPr/>
                </a:tc>
                <a:tc>
                  <a:txBody>
                    <a:bodyPr/>
                    <a:lstStyle/>
                    <a:p>
                      <a:pPr algn="ctr" rtl="1"/>
                      <a:r>
                        <a:rPr lang="en-US" dirty="0" smtClean="0"/>
                        <a:t>Little(1996)</a:t>
                      </a:r>
                      <a:endParaRPr lang="fa-IR" dirty="0"/>
                    </a:p>
                  </a:txBody>
                  <a:tcPr/>
                </a:tc>
                <a:tc>
                  <a:txBody>
                    <a:bodyPr/>
                    <a:lstStyle/>
                    <a:p>
                      <a:pPr algn="ctr" rtl="1"/>
                      <a:r>
                        <a:rPr lang="en-US" dirty="0" smtClean="0"/>
                        <a:t>35%</a:t>
                      </a:r>
                      <a:endParaRPr lang="fa-IR" dirty="0"/>
                    </a:p>
                  </a:txBody>
                  <a:tcPr/>
                </a:tc>
              </a:tr>
              <a:tr h="499061">
                <a:tc>
                  <a:txBody>
                    <a:bodyPr/>
                    <a:lstStyle/>
                    <a:p>
                      <a:pPr rtl="1"/>
                      <a:r>
                        <a:rPr lang="fa-IR" dirty="0" smtClean="0"/>
                        <a:t>استرالیا</a:t>
                      </a:r>
                      <a:endParaRPr lang="fa-IR" dirty="0"/>
                    </a:p>
                  </a:txBody>
                  <a:tcPr/>
                </a:tc>
                <a:tc>
                  <a:txBody>
                    <a:bodyPr/>
                    <a:lstStyle/>
                    <a:p>
                      <a:pPr algn="ctr" rtl="1"/>
                      <a:r>
                        <a:rPr lang="en-US" dirty="0" err="1" smtClean="0"/>
                        <a:t>Kingandyong</a:t>
                      </a:r>
                      <a:r>
                        <a:rPr lang="en-US" dirty="0" smtClean="0"/>
                        <a:t>(1996)</a:t>
                      </a:r>
                      <a:endParaRPr lang="fa-IR" dirty="0"/>
                    </a:p>
                  </a:txBody>
                  <a:tcPr/>
                </a:tc>
                <a:tc>
                  <a:txBody>
                    <a:bodyPr/>
                    <a:lstStyle/>
                    <a:p>
                      <a:pPr algn="ctr" rtl="1"/>
                      <a:r>
                        <a:rPr lang="en-US" dirty="0" smtClean="0"/>
                        <a:t>34%</a:t>
                      </a:r>
                      <a:endParaRPr lang="fa-IR" dirty="0"/>
                    </a:p>
                  </a:txBody>
                  <a:tcPr/>
                </a:tc>
              </a:tr>
              <a:tr h="499061">
                <a:tc>
                  <a:txBody>
                    <a:bodyPr/>
                    <a:lstStyle/>
                    <a:p>
                      <a:pPr rtl="1"/>
                      <a:r>
                        <a:rPr lang="fa-IR" dirty="0" smtClean="0"/>
                        <a:t>نیوزلند</a:t>
                      </a:r>
                      <a:endParaRPr lang="fa-IR" dirty="0"/>
                    </a:p>
                  </a:txBody>
                  <a:tcPr/>
                </a:tc>
                <a:tc>
                  <a:txBody>
                    <a:bodyPr/>
                    <a:lstStyle/>
                    <a:p>
                      <a:pPr algn="ctr" rtl="1"/>
                      <a:r>
                        <a:rPr lang="en-US" dirty="0" err="1" smtClean="0"/>
                        <a:t>Commissie</a:t>
                      </a:r>
                      <a:r>
                        <a:rPr lang="en-US" dirty="0" smtClean="0"/>
                        <a:t> (1994)</a:t>
                      </a:r>
                      <a:endParaRPr lang="fa-IR" dirty="0"/>
                    </a:p>
                  </a:txBody>
                  <a:tcPr/>
                </a:tc>
                <a:tc>
                  <a:txBody>
                    <a:bodyPr/>
                    <a:lstStyle/>
                    <a:p>
                      <a:pPr algn="ctr" rtl="1"/>
                      <a:r>
                        <a:rPr lang="en-US" dirty="0" smtClean="0"/>
                        <a:t>53%</a:t>
                      </a:r>
                      <a:endParaRPr lang="fa-IR" dirty="0"/>
                    </a:p>
                  </a:txBody>
                  <a:tcPr/>
                </a:tc>
              </a:tr>
              <a:tr h="499061">
                <a:tc>
                  <a:txBody>
                    <a:bodyPr/>
                    <a:lstStyle/>
                    <a:p>
                      <a:pPr rtl="1"/>
                      <a:r>
                        <a:rPr lang="fa-IR" dirty="0" smtClean="0"/>
                        <a:t>نروژ</a:t>
                      </a:r>
                      <a:endParaRPr lang="fa-IR" dirty="0"/>
                    </a:p>
                  </a:txBody>
                  <a:tcPr/>
                </a:tc>
                <a:tc>
                  <a:txBody>
                    <a:bodyPr/>
                    <a:lstStyle/>
                    <a:p>
                      <a:pPr algn="ctr" rtl="1"/>
                      <a:r>
                        <a:rPr lang="en-US" dirty="0" smtClean="0"/>
                        <a:t>Eurydice(2002)</a:t>
                      </a:r>
                      <a:endParaRPr lang="fa-IR" dirty="0"/>
                    </a:p>
                  </a:txBody>
                  <a:tcPr/>
                </a:tc>
                <a:tc>
                  <a:txBody>
                    <a:bodyPr/>
                    <a:lstStyle/>
                    <a:p>
                      <a:pPr algn="ctr" rtl="1"/>
                      <a:r>
                        <a:rPr lang="en-US" dirty="0" smtClean="0"/>
                        <a:t>42%</a:t>
                      </a:r>
                      <a:endParaRPr lang="fa-IR" dirty="0"/>
                    </a:p>
                  </a:txBody>
                  <a:tcPr/>
                </a:tc>
              </a:tr>
            </a:tbl>
          </a:graphicData>
        </a:graphic>
      </p:graphicFrame>
      <p:sp>
        <p:nvSpPr>
          <p:cNvPr id="8" name="Rectangle 7"/>
          <p:cNvSpPr/>
          <p:nvPr/>
        </p:nvSpPr>
        <p:spPr>
          <a:xfrm>
            <a:off x="152400" y="0"/>
            <a:ext cx="6705600" cy="193899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fa-IR" sz="2800" dirty="0" smtClean="0"/>
              <a:t>تاریخچه</a:t>
            </a:r>
          </a:p>
          <a:p>
            <a:pPr algn="ctr"/>
            <a:r>
              <a:rPr lang="fa-IR" sz="2800" b="1" dirty="0" smtClean="0"/>
              <a:t>تدریس چند پایه دراکثرسیستم های آموزشی دنیا رواج داردوشمارکلاس های چندپایه درحال افزایش است </a:t>
            </a:r>
          </a:p>
          <a:p>
            <a:pPr algn="ctr"/>
            <a:endParaRPr lang="fa-IR" b="1" dirty="0"/>
          </a:p>
          <a:p>
            <a:pPr algn="ctr"/>
            <a:endParaRPr lang="fa-IR" b="1" dirty="0" smtClean="0"/>
          </a:p>
        </p:txBody>
      </p:sp>
    </p:spTree>
    <p:extLst>
      <p:ext uri="{BB962C8B-B14F-4D97-AF65-F5344CB8AC3E}">
        <p14:creationId xmlns:p14="http://schemas.microsoft.com/office/powerpoint/2010/main" val="34830930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20272" y="129405"/>
            <a:ext cx="1868726" cy="646331"/>
          </a:xfrm>
          <a:prstGeom prst="rect">
            <a:avLst/>
          </a:prstGeom>
          <a:solidFill>
            <a:schemeClr val="bg2">
              <a:lumMod val="75000"/>
            </a:schemeClr>
          </a:solidFill>
          <a:ln>
            <a:solidFill>
              <a:schemeClr val="tx1">
                <a:lumMod val="85000"/>
                <a:lumOff val="15000"/>
              </a:schemeClr>
            </a:solidFill>
          </a:ln>
        </p:spPr>
        <p:txBody>
          <a:bodyPr vert="horz" wrap="square" rtlCol="1">
            <a:spAutoFit/>
          </a:bodyPr>
          <a:lstStyle/>
          <a:p>
            <a:r>
              <a:rPr lang="fa-IR" dirty="0" smtClean="0"/>
              <a:t>راهنمای تدریس در کلاس های چندپایه</a:t>
            </a:r>
            <a:endParaRPr lang="fa-IR" dirty="0"/>
          </a:p>
        </p:txBody>
      </p:sp>
      <p:sp>
        <p:nvSpPr>
          <p:cNvPr id="3" name="TextBox 2"/>
          <p:cNvSpPr txBox="1"/>
          <p:nvPr/>
        </p:nvSpPr>
        <p:spPr>
          <a:xfrm>
            <a:off x="0" y="0"/>
            <a:ext cx="6781800" cy="6924973"/>
          </a:xfrm>
          <a:prstGeom prst="rect">
            <a:avLst/>
          </a:prstGeom>
          <a:blipFill>
            <a:blip r:embed="rId2"/>
            <a:tile tx="0" ty="0" sx="100000" sy="100000" flip="none" algn="tl"/>
          </a:blipFill>
        </p:spPr>
        <p:txBody>
          <a:bodyPr wrap="square" rtlCol="0">
            <a:spAutoFit/>
          </a:bodyPr>
          <a:lstStyle/>
          <a:p>
            <a:pPr algn="ctr"/>
            <a:endParaRPr lang="fa-IR" dirty="0" smtClean="0">
              <a:cs typeface="B Jadid" pitchFamily="2" charset="-78"/>
            </a:endParaRPr>
          </a:p>
          <a:p>
            <a:pPr algn="ctr"/>
            <a:r>
              <a:rPr lang="fa-IR" dirty="0" smtClean="0">
                <a:cs typeface="B Jadid" pitchFamily="2" charset="-78"/>
              </a:rPr>
              <a:t>رویکرد های تدریس در کلاس های چند پایه</a:t>
            </a:r>
          </a:p>
          <a:p>
            <a:pPr algn="ctr"/>
            <a:endParaRPr lang="fa-IR" dirty="0" smtClean="0">
              <a:cs typeface="B Jadid" pitchFamily="2" charset="-78"/>
            </a:endParaRPr>
          </a:p>
          <a:p>
            <a:r>
              <a:rPr lang="fa-IR" dirty="0" smtClean="0">
                <a:cs typeface="B Homa" pitchFamily="2" charset="-78"/>
              </a:rPr>
              <a:t>الف) شیوه ی آموزش محوری </a:t>
            </a:r>
          </a:p>
          <a:p>
            <a:r>
              <a:rPr lang="fa-IR" dirty="0" smtClean="0">
                <a:cs typeface="B Homa" pitchFamily="2" charset="-78"/>
              </a:rPr>
              <a:t>ب )  شیوه ی آموزش گروهی </a:t>
            </a:r>
          </a:p>
          <a:p>
            <a:r>
              <a:rPr lang="fa-IR" dirty="0" smtClean="0">
                <a:cs typeface="B Homa" pitchFamily="2" charset="-78"/>
              </a:rPr>
              <a:t>ج )  شیوه ی مشترک محوری وگروهی </a:t>
            </a:r>
          </a:p>
          <a:p>
            <a:endParaRPr lang="fa-IR" dirty="0" smtClean="0">
              <a:cs typeface="B Homa" pitchFamily="2" charset="-78"/>
            </a:endParaRPr>
          </a:p>
          <a:p>
            <a:r>
              <a:rPr lang="fa-IR" dirty="0" smtClean="0">
                <a:cs typeface="B Homa" pitchFamily="2" charset="-78"/>
              </a:rPr>
              <a:t>توضیح :</a:t>
            </a:r>
          </a:p>
          <a:p>
            <a:r>
              <a:rPr lang="fa-IR" sz="2000" dirty="0" smtClean="0">
                <a:cs typeface="B Homa" pitchFamily="2" charset="-78"/>
              </a:rPr>
              <a:t>الف) شیوه ی آموزش محوری </a:t>
            </a:r>
          </a:p>
          <a:p>
            <a:pPr algn="just"/>
            <a:r>
              <a:rPr lang="fa-IR" sz="2000" dirty="0" smtClean="0">
                <a:cs typeface="B Homa" pitchFamily="2" charset="-78"/>
              </a:rPr>
              <a:t>این روش به این دلیل روش محوری نامیده می شود که معلم محورتدریس خودرا در یک جلسه 45 دقیقه ای برای حداکثر 3 پایه قرار می دهد وپایه های دیگر به فعالیت های فرعی می پردازند مانند: رونویس , تمرین خط, نقاشی وانجام تمرینات ارائه شده و تمرین روخوانی که به نظارت کمتری توسط معلم نیاز هست.</a:t>
            </a:r>
          </a:p>
          <a:p>
            <a:pPr algn="just"/>
            <a:r>
              <a:rPr lang="fa-IR" sz="2000" dirty="0" smtClean="0">
                <a:cs typeface="B Homa" pitchFamily="2" charset="-78"/>
              </a:rPr>
              <a:t> در این شیوه پایه ای که توسط معلم اداره می شو د </a:t>
            </a:r>
            <a:r>
              <a:rPr lang="fa-IR" sz="2000" dirty="0" smtClean="0">
                <a:solidFill>
                  <a:srgbClr val="FF0000"/>
                </a:solidFill>
                <a:cs typeface="B Homa" pitchFamily="2" charset="-78"/>
              </a:rPr>
              <a:t>پایه محور </a:t>
            </a:r>
            <a:r>
              <a:rPr lang="fa-IR" sz="2000" dirty="0" smtClean="0">
                <a:cs typeface="B Homa" pitchFamily="2" charset="-78"/>
              </a:rPr>
              <a:t>وبقیه ی پایه ها که خود به فعالیت می پردازند گروه </a:t>
            </a:r>
            <a:r>
              <a:rPr lang="fa-IR" sz="2000" dirty="0" smtClean="0">
                <a:solidFill>
                  <a:srgbClr val="0070C0"/>
                </a:solidFill>
                <a:cs typeface="B Homa" pitchFamily="2" charset="-78"/>
              </a:rPr>
              <a:t>فرعی یا خود آموخت </a:t>
            </a:r>
            <a:r>
              <a:rPr lang="fa-IR" sz="2000" dirty="0" smtClean="0">
                <a:cs typeface="B Homa" pitchFamily="2" charset="-78"/>
              </a:rPr>
              <a:t>نامیده می شود.</a:t>
            </a:r>
          </a:p>
          <a:p>
            <a:pPr algn="just"/>
            <a:endParaRPr lang="fa-IR" sz="2000" dirty="0">
              <a:cs typeface="B Homa" pitchFamily="2" charset="-78"/>
            </a:endParaRPr>
          </a:p>
          <a:p>
            <a:pPr algn="just"/>
            <a:endParaRPr lang="fa-IR" sz="2000" dirty="0" smtClean="0">
              <a:cs typeface="B Homa" pitchFamily="2" charset="-78"/>
            </a:endParaRPr>
          </a:p>
          <a:p>
            <a:pPr algn="just"/>
            <a:endParaRPr lang="fa-IR" sz="2000" dirty="0" smtClean="0">
              <a:cs typeface="B Homa" pitchFamily="2" charset="-78"/>
            </a:endParaRPr>
          </a:p>
          <a:p>
            <a:pPr algn="just"/>
            <a:endParaRPr lang="fa-IR" sz="2000" dirty="0">
              <a:cs typeface="B Homa" pitchFamily="2" charset="-78"/>
            </a:endParaRPr>
          </a:p>
          <a:p>
            <a:pPr algn="just"/>
            <a:endParaRPr lang="fa-IR" sz="2000" dirty="0">
              <a:cs typeface="B Homa" pitchFamily="2" charset="-78"/>
            </a:endParaRPr>
          </a:p>
          <a:p>
            <a:pPr algn="just"/>
            <a:endParaRPr lang="fa-IR" sz="2000" dirty="0" smtClean="0">
              <a:cs typeface="B Homa" pitchFamily="2" charset="-78"/>
            </a:endParaRPr>
          </a:p>
          <a:p>
            <a:pPr algn="just"/>
            <a:endParaRPr lang="en-US" sz="2000" dirty="0">
              <a:cs typeface="B Homa" pitchFamily="2" charset="-78"/>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4953000"/>
            <a:ext cx="1885950" cy="140970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3799" y="4953000"/>
            <a:ext cx="2466975" cy="1847850"/>
          </a:xfrm>
          <a:prstGeom prst="ellipse">
            <a:avLst/>
          </a:prstGeom>
          <a:ln>
            <a:noFill/>
          </a:ln>
          <a:effectLst>
            <a:softEdge rad="112500"/>
          </a:effectLst>
        </p:spPr>
      </p:pic>
    </p:spTree>
    <p:extLst>
      <p:ext uri="{BB962C8B-B14F-4D97-AF65-F5344CB8AC3E}">
        <p14:creationId xmlns:p14="http://schemas.microsoft.com/office/powerpoint/2010/main" val="2784102953"/>
      </p:ext>
    </p:extLst>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20272" y="129405"/>
            <a:ext cx="1868726" cy="646331"/>
          </a:xfrm>
          <a:prstGeom prst="rect">
            <a:avLst/>
          </a:prstGeom>
          <a:solidFill>
            <a:schemeClr val="bg2">
              <a:lumMod val="75000"/>
            </a:schemeClr>
          </a:solidFill>
          <a:ln>
            <a:solidFill>
              <a:schemeClr val="tx1">
                <a:lumMod val="85000"/>
                <a:lumOff val="15000"/>
              </a:schemeClr>
            </a:solidFill>
          </a:ln>
        </p:spPr>
        <p:txBody>
          <a:bodyPr vert="horz" wrap="square" rtlCol="1">
            <a:spAutoFit/>
          </a:bodyPr>
          <a:lstStyle/>
          <a:p>
            <a:r>
              <a:rPr lang="fa-IR" dirty="0" smtClean="0"/>
              <a:t>راهنمای تدریس در کلاس های چندپایه</a:t>
            </a:r>
            <a:endParaRPr lang="fa-IR" dirty="0"/>
          </a:p>
        </p:txBody>
      </p:sp>
      <p:graphicFrame>
        <p:nvGraphicFramePr>
          <p:cNvPr id="3" name="Table 2"/>
          <p:cNvGraphicFramePr>
            <a:graphicFrameLocks noGrp="1"/>
          </p:cNvGraphicFramePr>
          <p:nvPr>
            <p:extLst>
              <p:ext uri="{D42A27DB-BD31-4B8C-83A1-F6EECF244321}">
                <p14:modId xmlns:p14="http://schemas.microsoft.com/office/powerpoint/2010/main" val="1997552668"/>
              </p:ext>
            </p:extLst>
          </p:nvPr>
        </p:nvGraphicFramePr>
        <p:xfrm>
          <a:off x="0" y="1"/>
          <a:ext cx="6781800" cy="6858000"/>
        </p:xfrm>
        <a:graphic>
          <a:graphicData uri="http://schemas.openxmlformats.org/drawingml/2006/table">
            <a:tbl>
              <a:tblPr/>
              <a:tblGrid>
                <a:gridCol w="6781800"/>
              </a:tblGrid>
              <a:tr h="6858000">
                <a:tc>
                  <a:txBody>
                    <a:bodyPr/>
                    <a:lstStyle/>
                    <a:p>
                      <a:pPr marL="0" marR="0" algn="just" rtl="1">
                        <a:lnSpc>
                          <a:spcPct val="150000"/>
                        </a:lnSpc>
                        <a:spcBef>
                          <a:spcPts val="0"/>
                        </a:spcBef>
                        <a:spcAft>
                          <a:spcPts val="1000"/>
                        </a:spcAft>
                      </a:pPr>
                      <a:r>
                        <a:rPr lang="fa-IR" sz="2000" dirty="0">
                          <a:solidFill>
                            <a:srgbClr val="002060"/>
                          </a:solidFill>
                          <a:latin typeface="Calibri"/>
                          <a:ea typeface="Calibri"/>
                          <a:cs typeface="B Homa" pitchFamily="2" charset="-78"/>
                        </a:rPr>
                        <a:t>در این روش برای هر پایه ،درس معینی پیش بینی می شود ، به طریقی که حد اکثر 3 گروه از دانش آموزان با فاصله ی پیش بینی شده مستقیماً با معلم کار می کنند وبرای گروه های دیگر دروسی از قبیل :خط ، نقاشی، املاء ،انشا ،تمرین ریاضیات ، حفظ کردن کلمات وترکیبات تازه و .......که نیاز کمتری به نظارت مستقیم آموزگار دارد منظور می شود . بنابراین چون اساس کار معلم در هر ساعت با یک یا دو یا احتمالا ًسه پایه می با شد و پایه های معینی در محور کار قرارمی گیرند، این طریقه را روش محوری می نا میم و بقیه ی پایه ها که با تعیین تکلیف ،به انجام کار های تمرینی مشغول می شوند ،گروه خود آموز یا گروه فرعی نامیده می شوند </a:t>
                      </a:r>
                      <a:r>
                        <a:rPr lang="fa-IR" sz="2000" dirty="0" smtClean="0">
                          <a:solidFill>
                            <a:srgbClr val="002060"/>
                          </a:solidFill>
                          <a:latin typeface="Calibri"/>
                          <a:ea typeface="Calibri"/>
                          <a:cs typeface="B Homa" pitchFamily="2" charset="-78"/>
                        </a:rPr>
                        <a:t>.</a:t>
                      </a:r>
                    </a:p>
                    <a:p>
                      <a:pPr marL="0" marR="0" algn="just" rtl="1">
                        <a:lnSpc>
                          <a:spcPct val="150000"/>
                        </a:lnSpc>
                        <a:spcBef>
                          <a:spcPts val="0"/>
                        </a:spcBef>
                        <a:spcAft>
                          <a:spcPts val="1000"/>
                        </a:spcAft>
                      </a:pPr>
                      <a:endParaRPr lang="en-US" sz="2000" dirty="0">
                        <a:latin typeface="Calibri"/>
                        <a:ea typeface="Calibri"/>
                        <a:cs typeface="B Homa" pitchFamily="2" charset="-78"/>
                      </a:endParaRPr>
                    </a:p>
                  </a:txBody>
                  <a:tcPr marL="114300" marR="114300" marT="0" marB="0">
                    <a:lnL>
                      <a:noFill/>
                    </a:lnL>
                    <a:lnR>
                      <a:noFill/>
                    </a:lnR>
                    <a:lnT>
                      <a:noFill/>
                    </a:lnT>
                    <a:lnB>
                      <a:noFill/>
                    </a:lnB>
                    <a:blipFill>
                      <a:blip r:embed="rId2"/>
                      <a:tile tx="0" ty="0" sx="100000" sy="100000" flip="none" algn="tl"/>
                    </a:blipFill>
                  </a:tcPr>
                </a:tc>
              </a:tr>
            </a:tbl>
          </a:graphicData>
        </a:graphic>
      </p:graphicFrame>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46049">
            <a:off x="3713749" y="4524141"/>
            <a:ext cx="2562225" cy="178117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46049">
            <a:off x="4201887" y="4859879"/>
            <a:ext cx="1885950" cy="1409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900" y="4419600"/>
            <a:ext cx="2840729" cy="21233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84102953"/>
      </p:ext>
    </p:extLst>
  </p:cSld>
  <p:clrMapOvr>
    <a:masterClrMapping/>
  </p:clrMapOvr>
  <p:transition spd="slow">
    <p:newsfla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20272" y="129405"/>
            <a:ext cx="1868726" cy="646331"/>
          </a:xfrm>
          <a:prstGeom prst="rect">
            <a:avLst/>
          </a:prstGeom>
          <a:solidFill>
            <a:schemeClr val="bg2">
              <a:lumMod val="75000"/>
            </a:schemeClr>
          </a:solidFill>
          <a:ln>
            <a:solidFill>
              <a:schemeClr val="tx1">
                <a:lumMod val="85000"/>
                <a:lumOff val="15000"/>
              </a:schemeClr>
            </a:solidFill>
          </a:ln>
        </p:spPr>
        <p:txBody>
          <a:bodyPr vert="horz" wrap="square" rtlCol="1">
            <a:spAutoFit/>
          </a:bodyPr>
          <a:lstStyle/>
          <a:p>
            <a:r>
              <a:rPr lang="fa-IR" dirty="0" smtClean="0"/>
              <a:t>راهنمای تدریس در کلاس های چندپایه</a:t>
            </a:r>
            <a:endParaRPr lang="fa-IR" dirty="0"/>
          </a:p>
        </p:txBody>
      </p:sp>
      <p:sp>
        <p:nvSpPr>
          <p:cNvPr id="9217" name="Rectangle 1"/>
          <p:cNvSpPr>
            <a:spLocks noChangeArrowheads="1"/>
          </p:cNvSpPr>
          <p:nvPr/>
        </p:nvSpPr>
        <p:spPr bwMode="auto">
          <a:xfrm>
            <a:off x="0" y="148471"/>
            <a:ext cx="6858000" cy="6709529"/>
          </a:xfrm>
          <a:prstGeom prst="rect">
            <a:avLst/>
          </a:prstGeom>
          <a:blipFill>
            <a:blip r:embed="rId2"/>
            <a:tile tx="0" ty="0" sx="100000" sy="100000" flip="none" algn="tl"/>
          </a:blip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200000"/>
              </a:lnSpc>
              <a:spcBef>
                <a:spcPct val="0"/>
              </a:spcBef>
              <a:spcAft>
                <a:spcPct val="0"/>
              </a:spcAft>
              <a:buClrTx/>
              <a:buSzTx/>
              <a:tabLst/>
            </a:pPr>
            <a:r>
              <a:rPr kumimoji="0" lang="fa-IR" sz="2000" b="1" i="0" u="none" strike="noStrike" cap="none" normalizeH="0" baseline="0" dirty="0" smtClean="0">
                <a:ln>
                  <a:noFill/>
                </a:ln>
                <a:solidFill>
                  <a:srgbClr val="000000"/>
                </a:solidFill>
                <a:effectLst/>
                <a:latin typeface="Tahoma" pitchFamily="34" charset="0"/>
                <a:ea typeface="Times New Roman" pitchFamily="18" charset="0"/>
                <a:cs typeface="B Homa" pitchFamily="2" charset="-78"/>
              </a:rPr>
              <a:t>ب )</a:t>
            </a:r>
            <a:r>
              <a:rPr kumimoji="0" lang="ar-SA" sz="2000" b="1" i="0" u="none" strike="noStrike" cap="none" normalizeH="0" baseline="0" dirty="0" smtClean="0">
                <a:ln>
                  <a:noFill/>
                </a:ln>
                <a:solidFill>
                  <a:srgbClr val="000000"/>
                </a:solidFill>
                <a:effectLst/>
                <a:latin typeface="Tahoma" pitchFamily="34" charset="0"/>
                <a:ea typeface="Times New Roman" pitchFamily="18" charset="0"/>
                <a:cs typeface="B Homa" pitchFamily="2" charset="-78"/>
              </a:rPr>
              <a:t>طریقه گروهی:</a:t>
            </a:r>
            <a:endParaRPr kumimoji="0" lang="fa-IR" sz="2000" b="1" i="0" u="none" strike="noStrike" cap="none" normalizeH="0" baseline="0" dirty="0" smtClean="0">
              <a:ln>
                <a:noFill/>
              </a:ln>
              <a:solidFill>
                <a:srgbClr val="000000"/>
              </a:solidFill>
              <a:effectLst/>
              <a:latin typeface="Tahoma" pitchFamily="34" charset="0"/>
              <a:ea typeface="Times New Roman" pitchFamily="18" charset="0"/>
              <a:cs typeface="B Homa" pitchFamily="2" charset="-78"/>
            </a:endParaRPr>
          </a:p>
          <a:p>
            <a:pPr marL="0" marR="0" lvl="0" indent="0" algn="justLow" defTabSz="914400" rtl="1" eaLnBrk="1" fontAlgn="base" latinLnBrk="0" hangingPunct="1">
              <a:lnSpc>
                <a:spcPct val="200000"/>
              </a:lnSpc>
              <a:spcBef>
                <a:spcPct val="0"/>
              </a:spcBef>
              <a:spcAft>
                <a:spcPct val="0"/>
              </a:spcAft>
              <a:buClrTx/>
              <a:buSzTx/>
              <a:tabLst/>
            </a:pPr>
            <a:r>
              <a:rPr lang="fa-IR" sz="2000" b="1" dirty="0" smtClean="0">
                <a:solidFill>
                  <a:srgbClr val="000000"/>
                </a:solidFill>
                <a:latin typeface="Tahoma" pitchFamily="34" charset="0"/>
                <a:ea typeface="Times New Roman" pitchFamily="18" charset="0"/>
                <a:cs typeface="B Homa" pitchFamily="2" charset="-78"/>
              </a:rPr>
              <a:t>د</a:t>
            </a:r>
            <a:r>
              <a:rPr kumimoji="0" lang="ar-SA" sz="2000" b="1" i="0" u="none" strike="noStrike" cap="none" normalizeH="0" baseline="0" dirty="0" smtClean="0">
                <a:ln>
                  <a:noFill/>
                </a:ln>
                <a:solidFill>
                  <a:srgbClr val="000000"/>
                </a:solidFill>
                <a:effectLst/>
                <a:latin typeface="Tahoma" pitchFamily="34" charset="0"/>
                <a:ea typeface="Times New Roman" pitchFamily="18" charset="0"/>
                <a:cs typeface="B Homa" pitchFamily="2" charset="-78"/>
              </a:rPr>
              <a:t>راین روش تدریس ماده درسی واحد در یک جلسه ی درسی به کلیه ی پایه های موجود در یک اتاق درس می باشد که به روش گروهی با یک موضوع و یا درس همسان نام گذاری می شود و به شکل زیر  می توان پیاده کرد:</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B Homa" pitchFamily="2" charset="-78"/>
            </a:endParaRPr>
          </a:p>
          <a:p>
            <a:pPr lvl="0" algn="justLow" eaLnBrk="0" fontAlgn="base" hangingPunct="0">
              <a:spcBef>
                <a:spcPct val="0"/>
              </a:spcBef>
              <a:spcAft>
                <a:spcPct val="0"/>
              </a:spcAft>
            </a:pPr>
            <a:endParaRPr lang="fa-IR" sz="2000" dirty="0">
              <a:solidFill>
                <a:srgbClr val="00B050"/>
              </a:solidFill>
              <a:latin typeface="Arial" pitchFamily="34" charset="0"/>
              <a:cs typeface="B Homa" pitchFamily="2" charset="-78"/>
            </a:endParaRPr>
          </a:p>
          <a:p>
            <a:pPr algn="justLow" eaLnBrk="0" fontAlgn="base" hangingPunct="0">
              <a:lnSpc>
                <a:spcPct val="150000"/>
              </a:lnSpc>
              <a:spcBef>
                <a:spcPct val="0"/>
              </a:spcBef>
              <a:spcAft>
                <a:spcPct val="0"/>
              </a:spcAft>
            </a:pPr>
            <a:r>
              <a:rPr lang="ar-SA" sz="2000" b="1" dirty="0">
                <a:solidFill>
                  <a:schemeClr val="accent4">
                    <a:lumMod val="75000"/>
                  </a:schemeClr>
                </a:solidFill>
                <a:latin typeface="Tahoma" pitchFamily="34" charset="0"/>
                <a:ea typeface="Times New Roman" pitchFamily="18" charset="0"/>
                <a:cs typeface="B Homa" pitchFamily="2" charset="-78"/>
              </a:rPr>
              <a:t>الف: تدریس </a:t>
            </a:r>
            <a:r>
              <a:rPr lang="fa-IR" sz="2000" b="1" dirty="0">
                <a:solidFill>
                  <a:schemeClr val="accent4">
                    <a:lumMod val="75000"/>
                  </a:schemeClr>
                </a:solidFill>
                <a:latin typeface="Tahoma" pitchFamily="34" charset="0"/>
                <a:ea typeface="Times New Roman" pitchFamily="18" charset="0"/>
                <a:cs typeface="B Homa" pitchFamily="2" charset="-78"/>
              </a:rPr>
              <a:t>یک ماده درسی به تمات پایه ها به طور همزمان:</a:t>
            </a:r>
            <a:r>
              <a:rPr lang="ar-SA" sz="2000" b="1" dirty="0">
                <a:solidFill>
                  <a:schemeClr val="accent4">
                    <a:lumMod val="75000"/>
                  </a:schemeClr>
                </a:solidFill>
                <a:latin typeface="Tahoma" pitchFamily="34" charset="0"/>
                <a:ea typeface="Times New Roman" pitchFamily="18" charset="0"/>
                <a:cs typeface="B Homa" pitchFamily="2" charset="-78"/>
              </a:rPr>
              <a:t> آموزگار </a:t>
            </a:r>
            <a:r>
              <a:rPr lang="fa-IR" sz="2000" b="1" dirty="0">
                <a:solidFill>
                  <a:schemeClr val="accent4">
                    <a:lumMod val="75000"/>
                  </a:schemeClr>
                </a:solidFill>
                <a:latin typeface="Tahoma" pitchFamily="34" charset="0"/>
                <a:ea typeface="Times New Roman" pitchFamily="18" charset="0"/>
                <a:cs typeface="B Homa" pitchFamily="2" charset="-78"/>
              </a:rPr>
              <a:t>تدریس یک درس خاص راباتلفیق وادغام مشترکات ومشابهات درس به تناسب اطلاعات واندوخته ها ی قبلی فراگیران شروع کرده وپس از ارائه مشترکات وکلیات مسایل فرعی و</a:t>
            </a:r>
            <a:r>
              <a:rPr lang="ar-SA" sz="2000" b="1" dirty="0">
                <a:solidFill>
                  <a:schemeClr val="accent4">
                    <a:lumMod val="75000"/>
                  </a:schemeClr>
                </a:solidFill>
                <a:latin typeface="Tahoma" pitchFamily="34" charset="0"/>
                <a:ea typeface="Times New Roman" pitchFamily="18" charset="0"/>
                <a:cs typeface="B Homa" pitchFamily="2" charset="-78"/>
              </a:rPr>
              <a:t>اختصاصی را جدا گانه در گروها مطرح می سازد.این روش برای دروسی مثل : نقاشی ، خط ، کاردستی ، تدریس قرآن ، حداکثر در سه پایه نزدیک و متجانس مثلا  پایه های سوم و چهار</a:t>
            </a:r>
            <a:r>
              <a:rPr lang="fa-IR" sz="2000" b="1" dirty="0">
                <a:solidFill>
                  <a:schemeClr val="accent4">
                    <a:lumMod val="75000"/>
                  </a:schemeClr>
                </a:solidFill>
                <a:latin typeface="Tahoma" pitchFamily="34" charset="0"/>
                <a:ea typeface="Times New Roman" pitchFamily="18" charset="0"/>
                <a:cs typeface="B Homa" pitchFamily="2" charset="-78"/>
              </a:rPr>
              <a:t>  </a:t>
            </a:r>
            <a:r>
              <a:rPr lang="ar-SA" sz="2000" b="1" dirty="0">
                <a:solidFill>
                  <a:schemeClr val="accent4">
                    <a:lumMod val="75000"/>
                  </a:schemeClr>
                </a:solidFill>
                <a:latin typeface="Tahoma" pitchFamily="34" charset="0"/>
                <a:ea typeface="Times New Roman" pitchFamily="18" charset="0"/>
                <a:cs typeface="B Homa" pitchFamily="2" charset="-78"/>
              </a:rPr>
              <a:t>م و پنچم تا حدودی عملی است</a:t>
            </a:r>
            <a:r>
              <a:rPr lang="fa-IR" sz="2000" b="1" dirty="0">
                <a:solidFill>
                  <a:schemeClr val="accent4">
                    <a:lumMod val="75000"/>
                  </a:schemeClr>
                </a:solidFill>
                <a:latin typeface="Tahoma" pitchFamily="34" charset="0"/>
                <a:ea typeface="Times New Roman" pitchFamily="18" charset="0"/>
                <a:cs typeface="B Homa" pitchFamily="2" charset="-78"/>
              </a:rPr>
              <a:t>(در45دقیقه)</a:t>
            </a:r>
            <a:endParaRPr lang="en-US" sz="2000" dirty="0">
              <a:solidFill>
                <a:schemeClr val="accent4">
                  <a:lumMod val="75000"/>
                </a:schemeClr>
              </a:solidFill>
              <a:latin typeface="Arial" pitchFamily="34" charset="0"/>
              <a:ea typeface="Times New Roman" pitchFamily="18" charset="0"/>
              <a:cs typeface="B Homa" pitchFamily="2" charset="-78"/>
            </a:endParaRPr>
          </a:p>
          <a:p>
            <a:pPr lvl="0" algn="justLow" eaLnBrk="0" fontAlgn="base" hangingPunct="0">
              <a:spcBef>
                <a:spcPct val="0"/>
              </a:spcBef>
              <a:spcAft>
                <a:spcPct val="0"/>
              </a:spcAft>
            </a:pPr>
            <a:endParaRPr kumimoji="0" lang="fa-IR" sz="2000" b="0" i="0" u="none" strike="noStrike" cap="none" normalizeH="0" baseline="0" dirty="0" smtClean="0">
              <a:ln>
                <a:noFill/>
              </a:ln>
              <a:solidFill>
                <a:srgbClr val="00B050"/>
              </a:solidFill>
              <a:effectLst/>
              <a:latin typeface="Arial" pitchFamily="34" charset="0"/>
              <a:cs typeface="B Homa" pitchFamily="2" charset="-78"/>
            </a:endParaRPr>
          </a:p>
          <a:p>
            <a:pPr lvl="0" algn="justLow" eaLnBrk="0" fontAlgn="base" hangingPunct="0">
              <a:spcBef>
                <a:spcPct val="0"/>
              </a:spcBef>
              <a:spcAft>
                <a:spcPct val="0"/>
              </a:spcAft>
            </a:pPr>
            <a:endParaRPr kumimoji="0" lang="fa-IR" sz="2000" b="0" i="0" u="none" strike="noStrike" cap="none" normalizeH="0" baseline="0" dirty="0" smtClean="0">
              <a:ln>
                <a:noFill/>
              </a:ln>
              <a:solidFill>
                <a:srgbClr val="00B050"/>
              </a:solidFill>
              <a:effectLst/>
              <a:latin typeface="Arial" pitchFamily="34" charset="0"/>
              <a:cs typeface="B Homa" pitchFamily="2" charset="-78"/>
            </a:endParaRPr>
          </a:p>
        </p:txBody>
      </p:sp>
    </p:spTree>
    <p:extLst>
      <p:ext uri="{BB962C8B-B14F-4D97-AF65-F5344CB8AC3E}">
        <p14:creationId xmlns:p14="http://schemas.microsoft.com/office/powerpoint/2010/main" val="2784102953"/>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7">
                                            <p:txEl>
                                              <p:pRg st="1" end="1"/>
                                            </p:txEl>
                                          </p:spTgt>
                                        </p:tgtEl>
                                        <p:attrNameLst>
                                          <p:attrName>style.visibility</p:attrName>
                                        </p:attrNameLst>
                                      </p:cBhvr>
                                      <p:to>
                                        <p:strVal val="visible"/>
                                      </p:to>
                                    </p:set>
                                    <p:anim calcmode="lin" valueType="num">
                                      <p:cBhvr additive="base">
                                        <p:cTn id="7" dur="500" fill="hold"/>
                                        <p:tgtEl>
                                          <p:spTgt spid="921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9217">
                                            <p:txEl>
                                              <p:pRg st="3" end="3"/>
                                            </p:txEl>
                                          </p:spTgt>
                                        </p:tgtEl>
                                        <p:attrNameLst>
                                          <p:attrName>style.visibility</p:attrName>
                                        </p:attrNameLst>
                                      </p:cBhvr>
                                      <p:to>
                                        <p:strVal val="visible"/>
                                      </p:to>
                                    </p:set>
                                    <p:animEffect transition="in" filter="circle(in)">
                                      <p:cBhvr>
                                        <p:cTn id="13" dur="2000"/>
                                        <p:tgtEl>
                                          <p:spTgt spid="92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20272" y="129405"/>
            <a:ext cx="1868726" cy="646331"/>
          </a:xfrm>
          <a:prstGeom prst="rect">
            <a:avLst/>
          </a:prstGeom>
          <a:solidFill>
            <a:schemeClr val="bg2">
              <a:lumMod val="75000"/>
            </a:schemeClr>
          </a:solidFill>
          <a:ln>
            <a:solidFill>
              <a:schemeClr val="tx1">
                <a:lumMod val="85000"/>
                <a:lumOff val="15000"/>
              </a:schemeClr>
            </a:solidFill>
          </a:ln>
        </p:spPr>
        <p:txBody>
          <a:bodyPr vert="horz" wrap="square" rtlCol="1">
            <a:spAutoFit/>
          </a:bodyPr>
          <a:lstStyle/>
          <a:p>
            <a:r>
              <a:rPr lang="fa-IR" dirty="0" smtClean="0"/>
              <a:t>راهنمای تدریس در کلاس های چندپایه</a:t>
            </a:r>
            <a:endParaRPr lang="fa-IR" dirty="0"/>
          </a:p>
        </p:txBody>
      </p:sp>
      <p:sp>
        <p:nvSpPr>
          <p:cNvPr id="9217" name="Rectangle 1"/>
          <p:cNvSpPr>
            <a:spLocks noChangeArrowheads="1"/>
          </p:cNvSpPr>
          <p:nvPr/>
        </p:nvSpPr>
        <p:spPr bwMode="auto">
          <a:xfrm>
            <a:off x="0" y="6121"/>
            <a:ext cx="6858000" cy="6863417"/>
          </a:xfrm>
          <a:prstGeom prst="rect">
            <a:avLst/>
          </a:prstGeom>
          <a:blipFill>
            <a:blip r:embed="rId2"/>
            <a:tile tx="0" ty="0" sx="100000" sy="100000" flip="none" algn="tl"/>
          </a:blip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200000"/>
              </a:lnSpc>
              <a:spcBef>
                <a:spcPct val="0"/>
              </a:spcBef>
              <a:spcAft>
                <a:spcPct val="0"/>
              </a:spcAft>
              <a:buClrTx/>
              <a:buSzTx/>
              <a:tabLst/>
            </a:pPr>
            <a:r>
              <a:rPr kumimoji="0" lang="fa-IR" sz="2000" b="1" i="0" u="none" strike="noStrike" cap="none" normalizeH="0" baseline="0" dirty="0" smtClean="0">
                <a:ln>
                  <a:noFill/>
                </a:ln>
                <a:solidFill>
                  <a:srgbClr val="000000"/>
                </a:solidFill>
                <a:effectLst/>
                <a:latin typeface="Tahoma" pitchFamily="34" charset="0"/>
                <a:ea typeface="Times New Roman" pitchFamily="18" charset="0"/>
                <a:cs typeface="B Homa" pitchFamily="2" charset="-78"/>
              </a:rPr>
              <a:t>ب )</a:t>
            </a:r>
            <a:r>
              <a:rPr kumimoji="0" lang="ar-SA" sz="2000" b="1" i="0" u="none" strike="noStrike" cap="none" normalizeH="0" baseline="0" dirty="0" smtClean="0">
                <a:ln>
                  <a:noFill/>
                </a:ln>
                <a:solidFill>
                  <a:srgbClr val="000000"/>
                </a:solidFill>
                <a:effectLst/>
                <a:latin typeface="Tahoma" pitchFamily="34" charset="0"/>
                <a:ea typeface="Times New Roman" pitchFamily="18" charset="0"/>
                <a:cs typeface="B Homa" pitchFamily="2" charset="-78"/>
              </a:rPr>
              <a:t>طریقه گروهی:</a:t>
            </a:r>
            <a:endParaRPr kumimoji="0" lang="fa-IR" sz="2000" b="1" i="0" u="none" strike="noStrike" cap="none" normalizeH="0" baseline="0" dirty="0" smtClean="0">
              <a:ln>
                <a:noFill/>
              </a:ln>
              <a:solidFill>
                <a:srgbClr val="000000"/>
              </a:solidFill>
              <a:effectLst/>
              <a:latin typeface="Tahoma" pitchFamily="34" charset="0"/>
              <a:ea typeface="Times New Roman" pitchFamily="18" charset="0"/>
              <a:cs typeface="B Homa" pitchFamily="2" charset="-78"/>
            </a:endParaRPr>
          </a:p>
          <a:p>
            <a:pPr marL="0" marR="0" lvl="0" indent="0" algn="justLow" defTabSz="914400" rtl="1" eaLnBrk="1" fontAlgn="base" latinLnBrk="0" hangingPunct="1">
              <a:lnSpc>
                <a:spcPct val="200000"/>
              </a:lnSpc>
              <a:spcBef>
                <a:spcPct val="0"/>
              </a:spcBef>
              <a:spcAft>
                <a:spcPct val="0"/>
              </a:spcAft>
              <a:buClrTx/>
              <a:buSzTx/>
              <a:tabLst/>
            </a:pPr>
            <a:r>
              <a:rPr lang="fa-IR" sz="2000" b="1" dirty="0" smtClean="0">
                <a:solidFill>
                  <a:srgbClr val="000000"/>
                </a:solidFill>
                <a:latin typeface="Tahoma" pitchFamily="34" charset="0"/>
                <a:ea typeface="Times New Roman" pitchFamily="18" charset="0"/>
                <a:cs typeface="B Homa" pitchFamily="2" charset="-78"/>
              </a:rPr>
              <a:t>د</a:t>
            </a:r>
            <a:r>
              <a:rPr kumimoji="0" lang="ar-SA" sz="2000" b="1" i="0" u="none" strike="noStrike" cap="none" normalizeH="0" baseline="0" dirty="0" smtClean="0">
                <a:ln>
                  <a:noFill/>
                </a:ln>
                <a:solidFill>
                  <a:srgbClr val="000000"/>
                </a:solidFill>
                <a:effectLst/>
                <a:latin typeface="Tahoma" pitchFamily="34" charset="0"/>
                <a:ea typeface="Times New Roman" pitchFamily="18" charset="0"/>
                <a:cs typeface="B Homa" pitchFamily="2" charset="-78"/>
              </a:rPr>
              <a:t>راین روش تدریس ماده درسی واحد در یک جلسه ی درسی به کلیه ی پایه های موجود در یک اتاق درس می باشد که به روش گروهی با یک موضوع و یا درس همسان نام گذاری می شود و به شکل زیر  می توان پیاده کرد:</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B Homa" pitchFamily="2" charset="-78"/>
            </a:endParaRPr>
          </a:p>
          <a:p>
            <a:pPr marL="0" marR="0" lvl="0" indent="0" algn="justLow" defTabSz="914400" rtl="1" eaLnBrk="0" fontAlgn="base" latinLnBrk="0" hangingPunct="0">
              <a:lnSpc>
                <a:spcPct val="200000"/>
              </a:lnSpc>
              <a:spcBef>
                <a:spcPct val="0"/>
              </a:spcBef>
              <a:spcAft>
                <a:spcPct val="0"/>
              </a:spcAft>
              <a:buClrTx/>
              <a:buSzTx/>
              <a:buFontTx/>
              <a:buNone/>
              <a:tabLst/>
            </a:pPr>
            <a:r>
              <a:rPr kumimoji="0" lang="ar-SA" sz="2000" b="1" i="0" u="none" strike="noStrike" cap="none" normalizeH="0" baseline="0" dirty="0" smtClean="0">
                <a:ln>
                  <a:noFill/>
                </a:ln>
                <a:solidFill>
                  <a:srgbClr val="FF0000"/>
                </a:solidFill>
                <a:effectLst/>
                <a:latin typeface="Tahoma" pitchFamily="34" charset="0"/>
                <a:ea typeface="Times New Roman" pitchFamily="18" charset="0"/>
                <a:cs typeface="B Homa" pitchFamily="2" charset="-78"/>
              </a:rPr>
              <a:t>ب: تدریس ماده درسی واحد به کلیه ی پایه ها در یک جلسه به ترتیب نوبت :مثلا ساعت اول برای تمام پایه ها درس بخوانیم را در برنامه ی هفتگی  در نظر گرفته  و  ابتدا به یکی از پایه ها به صورت محور چند دقیقه درس را ارائه داده و پس از تعیین تکلیف لازم برای آن پایه به تدریس درس بخوانیم به پایه ی بعدی  می پردازد و همینطور الی آخر ، حداکثر سه پایه</a:t>
            </a:r>
            <a:r>
              <a:rPr kumimoji="0" lang="fa-IR" sz="2000" b="1" i="0" u="none" strike="noStrike" cap="none" normalizeH="0" baseline="0" dirty="0" smtClean="0">
                <a:ln>
                  <a:noFill/>
                </a:ln>
                <a:solidFill>
                  <a:srgbClr val="00B050"/>
                </a:solidFill>
                <a:effectLst/>
                <a:latin typeface="Tahoma" pitchFamily="34" charset="0"/>
                <a:ea typeface="Times New Roman" pitchFamily="18" charset="0"/>
                <a:cs typeface="B Homa" pitchFamily="2" charset="-78"/>
              </a:rPr>
              <a:t>(مثلابرای هر پایه 15دقیه در نظر گرفته )</a:t>
            </a:r>
          </a:p>
          <a:p>
            <a:pPr marL="0" marR="0" lvl="0" indent="0" algn="justLow" defTabSz="914400" rtl="1" eaLnBrk="0" fontAlgn="base" latinLnBrk="0" hangingPunct="0">
              <a:lnSpc>
                <a:spcPct val="200000"/>
              </a:lnSpc>
              <a:spcBef>
                <a:spcPct val="0"/>
              </a:spcBef>
              <a:spcAft>
                <a:spcPct val="0"/>
              </a:spcAft>
              <a:buClrTx/>
              <a:buSzTx/>
              <a:buFontTx/>
              <a:buNone/>
              <a:tabLst/>
            </a:pPr>
            <a:endParaRPr kumimoji="0" lang="ar-SA" sz="2000" b="0" i="0" u="none" strike="noStrike" cap="none" normalizeH="0" baseline="0" dirty="0" smtClean="0">
              <a:ln>
                <a:noFill/>
              </a:ln>
              <a:solidFill>
                <a:srgbClr val="00B050"/>
              </a:solidFill>
              <a:effectLst/>
              <a:latin typeface="Arial" pitchFamily="34" charset="0"/>
              <a:cs typeface="B Homa" pitchFamily="2" charset="-78"/>
            </a:endParaRPr>
          </a:p>
        </p:txBody>
      </p:sp>
    </p:spTree>
    <p:extLst>
      <p:ext uri="{BB962C8B-B14F-4D97-AF65-F5344CB8AC3E}">
        <p14:creationId xmlns:p14="http://schemas.microsoft.com/office/powerpoint/2010/main" val="1543303866"/>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7">
                                            <p:txEl>
                                              <p:pRg st="1" end="1"/>
                                            </p:txEl>
                                          </p:spTgt>
                                        </p:tgtEl>
                                        <p:attrNameLst>
                                          <p:attrName>style.visibility</p:attrName>
                                        </p:attrNameLst>
                                      </p:cBhvr>
                                      <p:to>
                                        <p:strVal val="visible"/>
                                      </p:to>
                                    </p:set>
                                    <p:anim calcmode="lin" valueType="num">
                                      <p:cBhvr additive="base">
                                        <p:cTn id="7" dur="500" fill="hold"/>
                                        <p:tgtEl>
                                          <p:spTgt spid="921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9217">
                                            <p:txEl>
                                              <p:pRg st="2" end="2"/>
                                            </p:txEl>
                                          </p:spTgt>
                                        </p:tgtEl>
                                        <p:attrNameLst>
                                          <p:attrName>style.visibility</p:attrName>
                                        </p:attrNameLst>
                                      </p:cBhvr>
                                      <p:to>
                                        <p:strVal val="visible"/>
                                      </p:to>
                                    </p:set>
                                    <p:animEffect transition="in" filter="wipe(down)">
                                      <p:cBhvr>
                                        <p:cTn id="13" dur="500"/>
                                        <p:tgtEl>
                                          <p:spTgt spid="92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20272" y="129405"/>
            <a:ext cx="1868726" cy="646331"/>
          </a:xfrm>
          <a:prstGeom prst="rect">
            <a:avLst/>
          </a:prstGeom>
          <a:solidFill>
            <a:schemeClr val="bg2">
              <a:lumMod val="75000"/>
            </a:schemeClr>
          </a:solidFill>
          <a:ln>
            <a:solidFill>
              <a:schemeClr val="tx1">
                <a:lumMod val="85000"/>
                <a:lumOff val="15000"/>
              </a:schemeClr>
            </a:solidFill>
          </a:ln>
        </p:spPr>
        <p:txBody>
          <a:bodyPr vert="horz" wrap="square" rtlCol="1">
            <a:spAutoFit/>
          </a:bodyPr>
          <a:lstStyle/>
          <a:p>
            <a:r>
              <a:rPr lang="fa-IR" dirty="0" smtClean="0"/>
              <a:t>راهنمای تدریس در کلاس های چندپایه</a:t>
            </a:r>
            <a:endParaRPr lang="fa-IR" dirty="0"/>
          </a:p>
        </p:txBody>
      </p:sp>
      <p:sp>
        <p:nvSpPr>
          <p:cNvPr id="8194" name="Rectangle 2"/>
          <p:cNvSpPr>
            <a:spLocks noChangeArrowheads="1"/>
          </p:cNvSpPr>
          <p:nvPr/>
        </p:nvSpPr>
        <p:spPr bwMode="auto">
          <a:xfrm>
            <a:off x="0" y="-215273"/>
            <a:ext cx="7020272" cy="720197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50000"/>
              </a:lnSpc>
              <a:spcBef>
                <a:spcPct val="0"/>
              </a:spcBef>
              <a:spcAft>
                <a:spcPct val="0"/>
              </a:spcAft>
              <a:buClrTx/>
              <a:buSzTx/>
              <a:tabLst/>
            </a:pPr>
            <a:r>
              <a:rPr kumimoji="0" lang="fa-IR" sz="2000" b="1" i="0" u="none" strike="noStrike" cap="none" normalizeH="0" baseline="0" dirty="0" smtClean="0">
                <a:ln>
                  <a:noFill/>
                </a:ln>
                <a:solidFill>
                  <a:srgbClr val="000000"/>
                </a:solidFill>
                <a:effectLst/>
                <a:latin typeface="Tahoma" pitchFamily="34" charset="0"/>
                <a:ea typeface="Times New Roman" pitchFamily="18" charset="0"/>
                <a:cs typeface="B Homa" pitchFamily="2" charset="-78"/>
              </a:rPr>
              <a:t>ج) </a:t>
            </a:r>
            <a:r>
              <a:rPr kumimoji="0" lang="ar-SA" sz="2000" b="1" i="0" u="none" strike="noStrike" cap="none" normalizeH="0" baseline="0" dirty="0" smtClean="0">
                <a:ln>
                  <a:noFill/>
                </a:ln>
                <a:solidFill>
                  <a:srgbClr val="000000"/>
                </a:solidFill>
                <a:effectLst/>
                <a:latin typeface="Tahoma" pitchFamily="34" charset="0"/>
                <a:ea typeface="Times New Roman" pitchFamily="18" charset="0"/>
                <a:cs typeface="B Homa" pitchFamily="2" charset="-78"/>
              </a:rPr>
              <a:t>طریقه مشترک محوری و گروهی :</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B Homa" pitchFamily="2" charset="-78"/>
            </a:endParaRPr>
          </a:p>
          <a:p>
            <a:pPr marL="0" marR="0" lvl="0" indent="0" algn="justLow" defTabSz="914400" rtl="1" eaLnBrk="0" fontAlgn="base" latinLnBrk="0" hangingPunct="0">
              <a:lnSpc>
                <a:spcPct val="200000"/>
              </a:lnSpc>
              <a:spcBef>
                <a:spcPct val="0"/>
              </a:spcBef>
              <a:spcAft>
                <a:spcPct val="0"/>
              </a:spcAft>
              <a:buClrTx/>
              <a:buSzTx/>
              <a:buFontTx/>
              <a:buNone/>
              <a:tabLst/>
            </a:pPr>
            <a:r>
              <a:rPr kumimoji="0" lang="ar-SA" b="1" i="0" u="none" strike="noStrike" cap="none" normalizeH="0" baseline="0" dirty="0" smtClean="0">
                <a:ln>
                  <a:noFill/>
                </a:ln>
                <a:solidFill>
                  <a:srgbClr val="000000"/>
                </a:solidFill>
                <a:effectLst/>
                <a:latin typeface="Tahoma" pitchFamily="34" charset="0"/>
                <a:ea typeface="Times New Roman" pitchFamily="18" charset="0"/>
                <a:cs typeface="B Homa" pitchFamily="2" charset="-78"/>
              </a:rPr>
              <a:t>در این روش بعضی از دروس به طور گروهی و بعضی بطور محوری</a:t>
            </a:r>
            <a:endParaRPr lang="fa-IR" b="1" dirty="0" smtClean="0">
              <a:solidFill>
                <a:srgbClr val="000000"/>
              </a:solidFill>
              <a:latin typeface="Tahoma" pitchFamily="34" charset="0"/>
              <a:ea typeface="Times New Roman" pitchFamily="18" charset="0"/>
              <a:cs typeface="B Homa" pitchFamily="2" charset="-78"/>
            </a:endParaRPr>
          </a:p>
          <a:p>
            <a:pPr marL="0" marR="0" lvl="0" indent="0" algn="justLow" defTabSz="914400" rtl="1" eaLnBrk="0" fontAlgn="base" latinLnBrk="0" hangingPunct="0">
              <a:lnSpc>
                <a:spcPct val="200000"/>
              </a:lnSpc>
              <a:spcBef>
                <a:spcPct val="0"/>
              </a:spcBef>
              <a:spcAft>
                <a:spcPct val="0"/>
              </a:spcAft>
              <a:buClrTx/>
              <a:buSzTx/>
              <a:buFontTx/>
              <a:buNone/>
              <a:tabLst/>
            </a:pPr>
            <a:r>
              <a:rPr kumimoji="0" lang="ar-SA" b="1" i="0" u="none" strike="noStrike" cap="none" normalizeH="0" baseline="0" dirty="0" smtClean="0">
                <a:ln>
                  <a:noFill/>
                </a:ln>
                <a:solidFill>
                  <a:srgbClr val="000000"/>
                </a:solidFill>
                <a:effectLst/>
                <a:latin typeface="Tahoma" pitchFamily="34" charset="0"/>
                <a:ea typeface="Times New Roman" pitchFamily="18" charset="0"/>
                <a:cs typeface="B Homa" pitchFamily="2" charset="-78"/>
              </a:rPr>
              <a:t> </a:t>
            </a:r>
            <a:r>
              <a:rPr kumimoji="0" lang="fa-IR" b="1" i="0" u="none" strike="noStrike" cap="none" normalizeH="0" baseline="0" dirty="0" smtClean="0">
                <a:ln>
                  <a:noFill/>
                </a:ln>
                <a:solidFill>
                  <a:srgbClr val="000000"/>
                </a:solidFill>
                <a:effectLst/>
                <a:latin typeface="Tahoma" pitchFamily="34" charset="0"/>
                <a:ea typeface="Times New Roman" pitchFamily="18" charset="0"/>
                <a:cs typeface="B Homa" pitchFamily="2" charset="-78"/>
              </a:rPr>
              <a:t>فردی </a:t>
            </a:r>
            <a:r>
              <a:rPr kumimoji="0" lang="ar-SA" b="1" i="0" u="none" strike="noStrike" cap="none" normalizeH="0" baseline="0" dirty="0" smtClean="0">
                <a:ln>
                  <a:noFill/>
                </a:ln>
                <a:solidFill>
                  <a:srgbClr val="000000"/>
                </a:solidFill>
                <a:effectLst/>
                <a:latin typeface="Tahoma" pitchFamily="34" charset="0"/>
                <a:ea typeface="Times New Roman" pitchFamily="18" charset="0"/>
                <a:cs typeface="B Homa" pitchFamily="2" charset="-78"/>
              </a:rPr>
              <a:t>تدریس می شوند </a:t>
            </a:r>
            <a:r>
              <a:rPr lang="fa-IR" b="1" dirty="0" smtClean="0">
                <a:solidFill>
                  <a:srgbClr val="000000"/>
                </a:solidFill>
                <a:latin typeface="Tahoma" pitchFamily="34" charset="0"/>
                <a:ea typeface="Times New Roman" pitchFamily="18" charset="0"/>
                <a:cs typeface="B Homa" pitchFamily="2" charset="-78"/>
              </a:rPr>
              <a:t>به همین دلیل این روش راترکیبی یا محوری –گروهی می نامند </a:t>
            </a:r>
          </a:p>
          <a:p>
            <a:pPr marL="0" marR="0" lvl="0" indent="0" algn="justLow" defTabSz="914400" rtl="1" eaLnBrk="0" fontAlgn="base" latinLnBrk="0" hangingPunct="0">
              <a:lnSpc>
                <a:spcPct val="200000"/>
              </a:lnSpc>
              <a:spcBef>
                <a:spcPct val="0"/>
              </a:spcBef>
              <a:spcAft>
                <a:spcPct val="0"/>
              </a:spcAft>
              <a:buClrTx/>
              <a:buSzTx/>
              <a:buFontTx/>
              <a:buNone/>
              <a:tabLst/>
            </a:pPr>
            <a:r>
              <a:rPr kumimoji="0" lang="fa-IR" b="1" i="0" u="none" strike="noStrike" cap="none" normalizeH="0" baseline="0" dirty="0" smtClean="0">
                <a:ln>
                  <a:noFill/>
                </a:ln>
                <a:solidFill>
                  <a:srgbClr val="000000"/>
                </a:solidFill>
                <a:effectLst/>
                <a:latin typeface="Tahoma" pitchFamily="34" charset="0"/>
                <a:cs typeface="B Homa" pitchFamily="2" charset="-78"/>
              </a:rPr>
              <a:t>چون برقراری ارتباط بین دروس مختلف یک پایه که باید دانش آموزان طی یک سال آن هارا فراگیرند (ارتباط افقی )</a:t>
            </a:r>
            <a:r>
              <a:rPr kumimoji="0" lang="fa-IR" b="1" i="0" u="none" strike="noStrike" cap="none" normalizeH="0" dirty="0" smtClean="0">
                <a:ln>
                  <a:noFill/>
                </a:ln>
                <a:solidFill>
                  <a:srgbClr val="000000"/>
                </a:solidFill>
                <a:effectLst/>
                <a:latin typeface="Tahoma" pitchFamily="34" charset="0"/>
                <a:cs typeface="B Homa" pitchFamily="2" charset="-78"/>
              </a:rPr>
              <a:t>  ضعیف است ونیز بین دروس پایه های مختلف ارتباط عمودی کاملا برقرار نشده همیشه نمی توان به صورت گروهی تدریس کرد لذا باتوجه به کمبود زمان به نظر می رسد که طریقه ی مشترک فردی – گروهی در کلاس چند پایه مناسب باشد.</a:t>
            </a:r>
            <a:r>
              <a:rPr lang="fa-IR" b="1" dirty="0">
                <a:solidFill>
                  <a:srgbClr val="FF0000"/>
                </a:solidFill>
                <a:latin typeface="Tahoma" pitchFamily="34" charset="0"/>
                <a:cs typeface="B Homa" pitchFamily="2" charset="-78"/>
              </a:rPr>
              <a:t> </a:t>
            </a:r>
            <a:r>
              <a:rPr lang="fa-IR" b="1" dirty="0" smtClean="0">
                <a:solidFill>
                  <a:srgbClr val="FF0000"/>
                </a:solidFill>
                <a:latin typeface="Tahoma" pitchFamily="34" charset="0"/>
                <a:cs typeface="B Homa" pitchFamily="2" charset="-78"/>
              </a:rPr>
              <a:t>                             </a:t>
            </a:r>
            <a:r>
              <a:rPr kumimoji="0" lang="fa-IR" b="1" i="0" u="none" strike="noStrike" cap="none" normalizeH="0" dirty="0" smtClean="0">
                <a:ln>
                  <a:noFill/>
                </a:ln>
                <a:solidFill>
                  <a:srgbClr val="C00000"/>
                </a:solidFill>
                <a:effectLst/>
                <a:latin typeface="Tahoma" pitchFamily="34" charset="0"/>
                <a:cs typeface="B Homa" pitchFamily="2" charset="-78"/>
              </a:rPr>
              <a:t>معنای چند واژه </a:t>
            </a:r>
          </a:p>
          <a:p>
            <a:pPr marL="0" marR="0" lvl="0" indent="0" algn="justLow" defTabSz="914400" rtl="1" eaLnBrk="0" fontAlgn="base" latinLnBrk="0" hangingPunct="0">
              <a:lnSpc>
                <a:spcPct val="200000"/>
              </a:lnSpc>
              <a:spcBef>
                <a:spcPct val="0"/>
              </a:spcBef>
              <a:spcAft>
                <a:spcPct val="0"/>
              </a:spcAft>
              <a:buClrTx/>
              <a:buSzTx/>
              <a:buFontTx/>
              <a:buNone/>
              <a:tabLst/>
            </a:pPr>
            <a:r>
              <a:rPr lang="fa-IR" b="1" baseline="0" dirty="0" smtClean="0">
                <a:solidFill>
                  <a:srgbClr val="FF0000"/>
                </a:solidFill>
                <a:latin typeface="Tahoma" pitchFamily="34" charset="0"/>
                <a:cs typeface="B Homa" pitchFamily="2" charset="-78"/>
              </a:rPr>
              <a:t>ارتباط</a:t>
            </a:r>
            <a:r>
              <a:rPr lang="fa-IR" b="1" dirty="0" smtClean="0">
                <a:solidFill>
                  <a:srgbClr val="FF0000"/>
                </a:solidFill>
                <a:latin typeface="Tahoma" pitchFamily="34" charset="0"/>
                <a:cs typeface="B Homa" pitchFamily="2" charset="-78"/>
              </a:rPr>
              <a:t> افقی : برقراری ارتباط بین مواد آموزشی دروس مختلف که باید  دانش آموزان طی یک سال تحصیلی آن ها را فرا گیرند.</a:t>
            </a:r>
          </a:p>
          <a:p>
            <a:pPr marL="0" marR="0" lvl="0" indent="0" algn="justLow" defTabSz="914400" rtl="1" eaLnBrk="0" fontAlgn="base" latinLnBrk="0" hangingPunct="0">
              <a:lnSpc>
                <a:spcPct val="200000"/>
              </a:lnSpc>
              <a:spcBef>
                <a:spcPct val="0"/>
              </a:spcBef>
              <a:spcAft>
                <a:spcPct val="0"/>
              </a:spcAft>
              <a:buClrTx/>
              <a:buSzTx/>
              <a:buFontTx/>
              <a:buNone/>
              <a:tabLst/>
            </a:pPr>
            <a:r>
              <a:rPr kumimoji="0" lang="fa-IR" b="1" i="0" u="none" strike="noStrike" cap="none" normalizeH="0" baseline="0" dirty="0" smtClean="0">
                <a:ln>
                  <a:noFill/>
                </a:ln>
                <a:solidFill>
                  <a:srgbClr val="FF0000"/>
                </a:solidFill>
                <a:effectLst/>
                <a:latin typeface="Tahoma" pitchFamily="34" charset="0"/>
                <a:cs typeface="B Homa" pitchFamily="2" charset="-78"/>
              </a:rPr>
              <a:t>ارتباط</a:t>
            </a:r>
            <a:r>
              <a:rPr kumimoji="0" lang="fa-IR" b="1" i="0" u="none" strike="noStrike" cap="none" normalizeH="0" dirty="0" smtClean="0">
                <a:ln>
                  <a:noFill/>
                </a:ln>
                <a:solidFill>
                  <a:srgbClr val="FF0000"/>
                </a:solidFill>
                <a:effectLst/>
                <a:latin typeface="Tahoma" pitchFamily="34" charset="0"/>
                <a:cs typeface="B Homa" pitchFamily="2" charset="-78"/>
              </a:rPr>
              <a:t> عمودی : به تقسیم بند ی یک موضوع برحسب فواصل زمانی گفته می شود .از قبیل ساده به دشوار , از کل به جز و.....</a:t>
            </a:r>
            <a:endParaRPr kumimoji="0" lang="en-US" b="1" i="0" u="none" strike="noStrike" cap="none" normalizeH="0" dirty="0" smtClean="0">
              <a:ln>
                <a:noFill/>
              </a:ln>
              <a:solidFill>
                <a:srgbClr val="FF0000"/>
              </a:solidFill>
              <a:effectLst/>
              <a:latin typeface="Tahoma" pitchFamily="34" charset="0"/>
              <a:cs typeface="B Homa" pitchFamily="2" charset="-78"/>
            </a:endParaRPr>
          </a:p>
          <a:p>
            <a:pPr marL="0" marR="0" lvl="0" indent="0" algn="justLow" defTabSz="914400" rtl="1" eaLnBrk="0" fontAlgn="base" latinLnBrk="0" hangingPunct="0">
              <a:lnSpc>
                <a:spcPct val="200000"/>
              </a:lnSpc>
              <a:spcBef>
                <a:spcPct val="0"/>
              </a:spcBef>
              <a:spcAft>
                <a:spcPct val="0"/>
              </a:spcAft>
              <a:buClrTx/>
              <a:buSzTx/>
              <a:buFontTx/>
              <a:buNone/>
              <a:tabLst/>
            </a:pPr>
            <a:endParaRPr kumimoji="0" lang="fa-IR" b="1" i="0" u="none" strike="noStrike" cap="none" normalizeH="0" dirty="0" smtClean="0">
              <a:ln>
                <a:noFill/>
              </a:ln>
              <a:solidFill>
                <a:srgbClr val="FF0000"/>
              </a:solidFill>
              <a:effectLst/>
              <a:latin typeface="Tahoma" pitchFamily="34" charset="0"/>
              <a:cs typeface="B Homa" pitchFamily="2" charset="-78"/>
            </a:endParaRPr>
          </a:p>
        </p:txBody>
      </p:sp>
    </p:spTree>
    <p:extLst>
      <p:ext uri="{BB962C8B-B14F-4D97-AF65-F5344CB8AC3E}">
        <p14:creationId xmlns:p14="http://schemas.microsoft.com/office/powerpoint/2010/main" val="2784102953"/>
      </p:ext>
    </p:extLst>
  </p:cSld>
  <p:clrMapOvr>
    <a:masterClrMapping/>
  </p:clrMapOvr>
  <p:transition spd="slow">
    <p:comb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20272" y="129405"/>
            <a:ext cx="1868726" cy="646331"/>
          </a:xfrm>
          <a:prstGeom prst="rect">
            <a:avLst/>
          </a:prstGeom>
          <a:solidFill>
            <a:schemeClr val="bg2">
              <a:lumMod val="75000"/>
            </a:schemeClr>
          </a:solidFill>
          <a:ln>
            <a:solidFill>
              <a:schemeClr val="tx1">
                <a:lumMod val="85000"/>
                <a:lumOff val="15000"/>
              </a:schemeClr>
            </a:solidFill>
          </a:ln>
        </p:spPr>
        <p:txBody>
          <a:bodyPr vert="horz" wrap="square" rtlCol="1">
            <a:spAutoFit/>
          </a:bodyPr>
          <a:lstStyle/>
          <a:p>
            <a:r>
              <a:rPr lang="fa-IR" dirty="0" smtClean="0"/>
              <a:t>راهنمای تدریس در کلاس های چندپایه</a:t>
            </a:r>
            <a:endParaRPr lang="fa-IR" dirty="0"/>
          </a:p>
        </p:txBody>
      </p:sp>
      <p:sp>
        <p:nvSpPr>
          <p:cNvPr id="4" name="TextBox 3"/>
          <p:cNvSpPr txBox="1"/>
          <p:nvPr/>
        </p:nvSpPr>
        <p:spPr>
          <a:xfrm>
            <a:off x="0" y="0"/>
            <a:ext cx="6858000" cy="6909584"/>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nSpc>
                <a:spcPct val="150000"/>
              </a:lnSpc>
            </a:pPr>
            <a:endParaRPr lang="fa-IR" dirty="0" smtClean="0"/>
          </a:p>
          <a:p>
            <a:pPr algn="ctr">
              <a:lnSpc>
                <a:spcPct val="200000"/>
              </a:lnSpc>
            </a:pPr>
            <a:r>
              <a:rPr lang="fa-IR" sz="2800" b="1" dirty="0" smtClean="0">
                <a:solidFill>
                  <a:srgbClr val="FF0000"/>
                </a:solidFill>
                <a:cs typeface="B Lotus" pitchFamily="2" charset="-78"/>
              </a:rPr>
              <a:t>روش های نوین تدریس ومتداول در کلاس های چند پایه</a:t>
            </a:r>
          </a:p>
          <a:p>
            <a:pPr>
              <a:lnSpc>
                <a:spcPct val="250000"/>
              </a:lnSpc>
            </a:pPr>
            <a:r>
              <a:rPr lang="fa-IR" sz="2400" b="1" dirty="0" smtClean="0">
                <a:cs typeface="B Lotus" pitchFamily="2" charset="-78"/>
              </a:rPr>
              <a:t>به دلیل  فرصت کمی که در این کلاس وجود دارد باید محیطی راطراحی نمود که بتوان روش های دانش آموزمحوراستفاده کرد مانند :</a:t>
            </a:r>
          </a:p>
          <a:p>
            <a:pPr>
              <a:lnSpc>
                <a:spcPct val="250000"/>
              </a:lnSpc>
            </a:pPr>
            <a:r>
              <a:rPr lang="fa-IR" sz="2400" b="1" dirty="0" smtClean="0">
                <a:cs typeface="B Lotus" pitchFamily="2" charset="-78"/>
              </a:rPr>
              <a:t>حل مساله  -ایفای نقش -بازی </a:t>
            </a:r>
            <a:r>
              <a:rPr lang="fa-IR" sz="2400" b="1" dirty="0">
                <a:cs typeface="B Lotus" pitchFamily="2" charset="-78"/>
              </a:rPr>
              <a:t>های </a:t>
            </a:r>
            <a:r>
              <a:rPr lang="fa-IR" sz="2400" b="1" dirty="0" smtClean="0">
                <a:cs typeface="B Lotus" pitchFamily="2" charset="-78"/>
              </a:rPr>
              <a:t>تربیتی- </a:t>
            </a:r>
            <a:r>
              <a:rPr lang="fa-IR" sz="2400" b="1" dirty="0">
                <a:cs typeface="B Lotus" pitchFamily="2" charset="-78"/>
              </a:rPr>
              <a:t>داستان </a:t>
            </a:r>
            <a:r>
              <a:rPr lang="fa-IR" sz="2400" b="1" dirty="0" smtClean="0">
                <a:cs typeface="B Lotus" pitchFamily="2" charset="-78"/>
              </a:rPr>
              <a:t>گویی- گردش علمی</a:t>
            </a:r>
            <a:r>
              <a:rPr lang="fa-IR" sz="2400" b="1" dirty="0">
                <a:cs typeface="B Lotus" pitchFamily="2" charset="-78"/>
              </a:rPr>
              <a:t> </a:t>
            </a:r>
            <a:r>
              <a:rPr lang="fa-IR" sz="2400" b="1" dirty="0" smtClean="0">
                <a:cs typeface="B Lotus" pitchFamily="2" charset="-78"/>
              </a:rPr>
              <a:t>-بارش </a:t>
            </a:r>
            <a:r>
              <a:rPr lang="fa-IR" sz="2400" b="1" dirty="0">
                <a:cs typeface="B Lotus" pitchFamily="2" charset="-78"/>
              </a:rPr>
              <a:t>مغزی- </a:t>
            </a:r>
            <a:r>
              <a:rPr lang="fa-IR" sz="2400" b="1" dirty="0" smtClean="0">
                <a:cs typeface="B Lotus" pitchFamily="2" charset="-78"/>
              </a:rPr>
              <a:t>همیاری-آموزش متقابل -   روش </a:t>
            </a:r>
            <a:r>
              <a:rPr lang="fa-IR" sz="2400" b="1" dirty="0">
                <a:cs typeface="B Lotus" pitchFamily="2" charset="-78"/>
              </a:rPr>
              <a:t>اعضای </a:t>
            </a:r>
            <a:r>
              <a:rPr lang="fa-IR" sz="2400" b="1" dirty="0" smtClean="0">
                <a:cs typeface="B Lotus" pitchFamily="2" charset="-78"/>
              </a:rPr>
              <a:t>تیم -      روش </a:t>
            </a:r>
            <a:r>
              <a:rPr lang="fa-IR" sz="2400" b="1" dirty="0">
                <a:cs typeface="B Lotus" pitchFamily="2" charset="-78"/>
              </a:rPr>
              <a:t>کتا بخوانی _</a:t>
            </a:r>
            <a:r>
              <a:rPr lang="fa-IR" sz="2400" b="1" dirty="0" smtClean="0">
                <a:cs typeface="B Lotus" pitchFamily="2" charset="-78"/>
              </a:rPr>
              <a:t>روش </a:t>
            </a:r>
            <a:r>
              <a:rPr lang="fa-IR" sz="2400" b="1" dirty="0">
                <a:cs typeface="B Lotus" pitchFamily="2" charset="-78"/>
              </a:rPr>
              <a:t>بازگویی - نقشه </a:t>
            </a:r>
            <a:r>
              <a:rPr lang="fa-IR" sz="2400" b="1" dirty="0" smtClean="0">
                <a:cs typeface="B Lotus" pitchFamily="2" charset="-78"/>
              </a:rPr>
              <a:t>مفهومی- </a:t>
            </a:r>
            <a:r>
              <a:rPr lang="fa-IR" sz="2400" b="1" dirty="0">
                <a:cs typeface="B Lotus" pitchFamily="2" charset="-78"/>
              </a:rPr>
              <a:t>روش پروژه </a:t>
            </a:r>
            <a:r>
              <a:rPr lang="fa-IR" sz="2400" b="1" dirty="0" smtClean="0">
                <a:cs typeface="B Lotus" pitchFamily="2" charset="-78"/>
              </a:rPr>
              <a:t> -  </a:t>
            </a:r>
            <a:r>
              <a:rPr lang="fa-IR" sz="2400" b="1" dirty="0">
                <a:cs typeface="B Lotus" pitchFamily="2" charset="-78"/>
              </a:rPr>
              <a:t>روش هم </a:t>
            </a:r>
            <a:r>
              <a:rPr lang="fa-IR" sz="2400" b="1" dirty="0" smtClean="0">
                <a:cs typeface="B Lotus" pitchFamily="2" charset="-78"/>
              </a:rPr>
              <a:t>شاگردی -</a:t>
            </a:r>
            <a:r>
              <a:rPr lang="fa-IR" sz="2400" b="1" dirty="0">
                <a:cs typeface="B Lotus" pitchFamily="2" charset="-78"/>
              </a:rPr>
              <a:t>روش پرسش </a:t>
            </a:r>
            <a:r>
              <a:rPr lang="fa-IR" sz="2400" b="1" dirty="0" smtClean="0">
                <a:cs typeface="B Lotus" pitchFamily="2" charset="-78"/>
              </a:rPr>
              <a:t>وپاسخ</a:t>
            </a:r>
            <a:endParaRPr lang="fa-IR" sz="2400" b="1" dirty="0">
              <a:cs typeface="B Lotus" pitchFamily="2" charset="-78"/>
            </a:endParaRPr>
          </a:p>
        </p:txBody>
      </p:sp>
    </p:spTree>
    <p:extLst>
      <p:ext uri="{BB962C8B-B14F-4D97-AF65-F5344CB8AC3E}">
        <p14:creationId xmlns:p14="http://schemas.microsoft.com/office/powerpoint/2010/main" val="2784102953"/>
      </p:ext>
    </p:extLst>
  </p:cSld>
  <p:clrMapOvr>
    <a:masterClrMapping/>
  </p:clrMapOvr>
  <p:transition spd="slow">
    <p:wheel spokes="8"/>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20272" y="129405"/>
            <a:ext cx="1868726" cy="646331"/>
          </a:xfrm>
          <a:prstGeom prst="rect">
            <a:avLst/>
          </a:prstGeom>
          <a:solidFill>
            <a:schemeClr val="bg2">
              <a:lumMod val="75000"/>
            </a:schemeClr>
          </a:solidFill>
          <a:ln>
            <a:solidFill>
              <a:schemeClr val="tx1">
                <a:lumMod val="85000"/>
                <a:lumOff val="15000"/>
              </a:schemeClr>
            </a:solidFill>
          </a:ln>
        </p:spPr>
        <p:txBody>
          <a:bodyPr vert="horz" wrap="square" rtlCol="1">
            <a:spAutoFit/>
          </a:bodyPr>
          <a:lstStyle/>
          <a:p>
            <a:r>
              <a:rPr lang="fa-IR" dirty="0" smtClean="0"/>
              <a:t>راهنمای تدریس در کلاس های چندپایه</a:t>
            </a:r>
            <a:endParaRPr lang="fa-IR" dirty="0"/>
          </a:p>
        </p:txBody>
      </p:sp>
      <p:sp>
        <p:nvSpPr>
          <p:cNvPr id="3" name="TextBox 2"/>
          <p:cNvSpPr txBox="1"/>
          <p:nvPr/>
        </p:nvSpPr>
        <p:spPr>
          <a:xfrm>
            <a:off x="76200" y="129405"/>
            <a:ext cx="6629400" cy="692497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fa-IR" sz="4400" b="1" dirty="0" smtClean="0">
                <a:solidFill>
                  <a:srgbClr val="FF0000"/>
                </a:solidFill>
                <a:cs typeface="B Kourosh" pitchFamily="2" charset="-78"/>
              </a:rPr>
              <a:t>روش های تغییر رفتار </a:t>
            </a:r>
          </a:p>
          <a:p>
            <a:pPr algn="just">
              <a:lnSpc>
                <a:spcPct val="200000"/>
              </a:lnSpc>
            </a:pPr>
            <a:r>
              <a:rPr lang="fa-IR" sz="2000" b="1" dirty="0" smtClean="0">
                <a:latin typeface="B Koodak" pitchFamily="2" charset="0"/>
                <a:cs typeface="B Koodak" pitchFamily="2" charset="0"/>
              </a:rPr>
              <a:t>منظور از تغییر رفتاراستفاده ازاصول وروش های روان شناسی یادگیری با هدف اصلاح رفتار دانش آموزان است.هدف عمده ازاین روش ها هدایت فراگیران درجهت انجام رفتارهای مطلوب تحصیلی واجتماعی وکاستن ازرفتارهای نامطلوب است.</a:t>
            </a:r>
          </a:p>
          <a:p>
            <a:pPr algn="just">
              <a:lnSpc>
                <a:spcPct val="200000"/>
              </a:lnSpc>
            </a:pPr>
            <a:r>
              <a:rPr lang="fa-IR" sz="2000" b="1" dirty="0" smtClean="0">
                <a:latin typeface="B Koodak" pitchFamily="2" charset="0"/>
                <a:cs typeface="B Koodak" pitchFamily="2" charset="0"/>
              </a:rPr>
              <a:t>برخی معلمان به دلیل عدم آگاهی ازروش های تغییر رفتار از روش های منفی به خصوص تنبیه واخراج از کلاس استفاده می کنند </a:t>
            </a:r>
            <a:endParaRPr lang="en-US" sz="2000" b="1" dirty="0" smtClean="0">
              <a:latin typeface="B Koodak" pitchFamily="2" charset="0"/>
              <a:cs typeface="B Koodak" pitchFamily="2" charset="0"/>
            </a:endParaRPr>
          </a:p>
          <a:p>
            <a:pPr algn="just">
              <a:lnSpc>
                <a:spcPct val="200000"/>
              </a:lnSpc>
            </a:pPr>
            <a:r>
              <a:rPr lang="fa-IR" sz="2000" b="1" dirty="0" smtClean="0">
                <a:latin typeface="B Koodak" pitchFamily="2" charset="0"/>
                <a:cs typeface="B Koodak" pitchFamily="2" charset="0"/>
              </a:rPr>
              <a:t>لذا آگاهی از این روش ها سبب می شود تامعلم عصبانی نشود دانش آموزان رااز کلاس اخراج نکند آن هارا تنبیه نکند وسایر اقداماتی که نتایج نامطلوب دارند کاهش یابد .</a:t>
            </a:r>
          </a:p>
          <a:p>
            <a:pPr algn="just">
              <a:lnSpc>
                <a:spcPct val="200000"/>
              </a:lnSpc>
            </a:pPr>
            <a:endParaRPr lang="fa-IR" sz="2000" b="1" dirty="0" smtClean="0">
              <a:latin typeface="B Koodak" pitchFamily="2" charset="0"/>
              <a:cs typeface="B Koodak" pitchFamily="2" charset="0"/>
            </a:endParaRPr>
          </a:p>
        </p:txBody>
      </p:sp>
    </p:spTree>
    <p:extLst>
      <p:ext uri="{BB962C8B-B14F-4D97-AF65-F5344CB8AC3E}">
        <p14:creationId xmlns:p14="http://schemas.microsoft.com/office/powerpoint/2010/main" val="2784102953"/>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20272" y="129405"/>
            <a:ext cx="1868726" cy="646331"/>
          </a:xfrm>
          <a:prstGeom prst="rect">
            <a:avLst/>
          </a:prstGeom>
          <a:solidFill>
            <a:schemeClr val="bg2">
              <a:lumMod val="75000"/>
            </a:schemeClr>
          </a:solidFill>
          <a:ln>
            <a:solidFill>
              <a:schemeClr val="tx1">
                <a:lumMod val="85000"/>
                <a:lumOff val="15000"/>
              </a:schemeClr>
            </a:solidFill>
          </a:ln>
        </p:spPr>
        <p:txBody>
          <a:bodyPr vert="horz" wrap="square" rtlCol="1">
            <a:spAutoFit/>
          </a:bodyPr>
          <a:lstStyle/>
          <a:p>
            <a:r>
              <a:rPr lang="fa-IR" dirty="0" smtClean="0"/>
              <a:t>راهنمای تدریس در کلاس های چندپایه</a:t>
            </a:r>
            <a:endParaRPr lang="fa-IR" dirty="0"/>
          </a:p>
        </p:txBody>
      </p:sp>
      <p:sp>
        <p:nvSpPr>
          <p:cNvPr id="3" name="TextBox 2"/>
          <p:cNvSpPr txBox="1"/>
          <p:nvPr/>
        </p:nvSpPr>
        <p:spPr>
          <a:xfrm>
            <a:off x="228600" y="228600"/>
            <a:ext cx="6477000" cy="64325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fa-IR" sz="4000" b="1" dirty="0" smtClean="0">
                <a:solidFill>
                  <a:srgbClr val="FF0000"/>
                </a:solidFill>
                <a:cs typeface="B Lotus" pitchFamily="2" charset="-78"/>
              </a:rPr>
              <a:t>روش های تغییر رفتار </a:t>
            </a:r>
          </a:p>
          <a:p>
            <a:pPr algn="just">
              <a:lnSpc>
                <a:spcPct val="150000"/>
              </a:lnSpc>
            </a:pPr>
            <a:r>
              <a:rPr lang="fa-IR" sz="2400" b="1" dirty="0" smtClean="0">
                <a:cs typeface="B Lotus" pitchFamily="2" charset="-78"/>
              </a:rPr>
              <a:t>ازمیان روش های مختلف تغییر رفتار به </a:t>
            </a:r>
            <a:r>
              <a:rPr lang="fa-IR" sz="2400" b="1" dirty="0" smtClean="0">
                <a:solidFill>
                  <a:srgbClr val="FF0000"/>
                </a:solidFill>
                <a:cs typeface="B Lotus" pitchFamily="2" charset="-78"/>
              </a:rPr>
              <a:t>اصل اشباع </a:t>
            </a:r>
            <a:r>
              <a:rPr lang="fa-IR" sz="2400" b="1" dirty="0" smtClean="0">
                <a:cs typeface="B Lotus" pitchFamily="2" charset="-78"/>
              </a:rPr>
              <a:t>اشاره می گردد که در این روش اگر تقویت یک رفتار برای مدت طولانی ادامه یابد سرانجام ممکن است اثر تقویت اش رااز دست می دهد ومنجر به کاهش یا توقف رفتار شود.</a:t>
            </a:r>
          </a:p>
          <a:p>
            <a:pPr lvl="0" fontAlgn="base">
              <a:lnSpc>
                <a:spcPct val="150000"/>
              </a:lnSpc>
              <a:spcBef>
                <a:spcPct val="0"/>
              </a:spcBef>
              <a:spcAft>
                <a:spcPct val="0"/>
              </a:spcAft>
            </a:pPr>
            <a:r>
              <a:rPr lang="fa-IR" altLang="zh-CN" sz="3200" b="1" i="1" baseline="30000" dirty="0" smtClean="0">
                <a:solidFill>
                  <a:srgbClr val="FF0000"/>
                </a:solidFill>
                <a:effectLst>
                  <a:outerShdw blurRad="38100" dist="38100" dir="2700000" algn="tl">
                    <a:srgbClr val="C0C0C0"/>
                  </a:outerShdw>
                </a:effectLst>
                <a:latin typeface="Times New Roman" pitchFamily="18" charset="0"/>
                <a:ea typeface="SimSun" pitchFamily="2" charset="-122"/>
                <a:cs typeface="B Homa" pitchFamily="2" charset="-78"/>
              </a:rPr>
              <a:t>تنبیه و </a:t>
            </a:r>
            <a:r>
              <a:rPr lang="fa-IR" altLang="zh-CN" sz="3200" b="1" i="1" baseline="30000" dirty="0">
                <a:solidFill>
                  <a:srgbClr val="FF0000"/>
                </a:solidFill>
                <a:effectLst>
                  <a:outerShdw blurRad="38100" dist="38100" dir="2700000" algn="tl">
                    <a:srgbClr val="C0C0C0"/>
                  </a:outerShdw>
                </a:effectLst>
                <a:latin typeface="Times New Roman" pitchFamily="18" charset="0"/>
                <a:ea typeface="SimSun" pitchFamily="2" charset="-122"/>
                <a:cs typeface="B Homa" pitchFamily="2" charset="-78"/>
              </a:rPr>
              <a:t>تشويق :</a:t>
            </a:r>
            <a:endParaRPr lang="en-US" altLang="zh-CN" sz="3200" dirty="0">
              <a:solidFill>
                <a:srgbClr val="FF0000"/>
              </a:solidFill>
              <a:latin typeface="Arial" pitchFamily="34" charset="0"/>
              <a:cs typeface="B Homa" pitchFamily="2" charset="-78"/>
            </a:endParaRPr>
          </a:p>
          <a:p>
            <a:pPr lvl="0" eaLnBrk="0" fontAlgn="base" hangingPunct="0">
              <a:lnSpc>
                <a:spcPct val="150000"/>
              </a:lnSpc>
              <a:spcBef>
                <a:spcPct val="0"/>
              </a:spcBef>
              <a:spcAft>
                <a:spcPct val="0"/>
              </a:spcAft>
            </a:pPr>
            <a:r>
              <a:rPr lang="fa-IR" altLang="zh-CN" sz="4000" b="1" baseline="30000" dirty="0">
                <a:solidFill>
                  <a:srgbClr val="000000"/>
                </a:solidFill>
                <a:latin typeface="Times New Roman" pitchFamily="18" charset="0"/>
                <a:ea typeface="SimSun" pitchFamily="2" charset="-122"/>
                <a:cs typeface="B Lotus" pitchFamily="2" charset="-78"/>
              </a:rPr>
              <a:t>استفاده درست از تنبيه  و تشويق يكي از ابزارهاي مهم در مديريت رفتار است كه چگونگي استفاده مناسب آن ها به مهارت معلم بستگي دارد. مهمترين نكته كه بايد در اين جا يادآور شد اين است كه تنبيه موجب تغيير رفتار نمي شود.</a:t>
            </a:r>
            <a:endParaRPr lang="en-US" altLang="zh-CN" sz="4000" b="1" baseline="30000" dirty="0">
              <a:solidFill>
                <a:srgbClr val="000000"/>
              </a:solidFill>
              <a:latin typeface="Times New Roman" pitchFamily="18" charset="0"/>
              <a:ea typeface="SimSun" pitchFamily="2" charset="-122"/>
              <a:cs typeface="B Lotus" pitchFamily="2" charset="-78"/>
            </a:endParaRPr>
          </a:p>
          <a:p>
            <a:pPr algn="just"/>
            <a:endParaRPr lang="fa-IR" sz="2000" b="1" dirty="0" smtClean="0">
              <a:cs typeface="B Lotus" pitchFamily="2" charset="-78"/>
            </a:endParaRPr>
          </a:p>
        </p:txBody>
      </p:sp>
      <p:sp>
        <p:nvSpPr>
          <p:cNvPr id="13313" name="Rectangle 1"/>
          <p:cNvSpPr>
            <a:spLocks noChangeArrowheads="1"/>
          </p:cNvSpPr>
          <p:nvPr/>
        </p:nvSpPr>
        <p:spPr bwMode="auto">
          <a:xfrm>
            <a:off x="457200" y="5051286"/>
            <a:ext cx="6096000" cy="10464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endParaRPr lang="en-US" altLang="zh-CN" sz="2200" b="1" baseline="30000" dirty="0" smtClean="0">
              <a:solidFill>
                <a:srgbClr val="000000"/>
              </a:solidFill>
              <a:latin typeface="Times New Roman" pitchFamily="18" charset="0"/>
              <a:ea typeface="SimSun" pitchFamily="2" charset="-122"/>
              <a:cs typeface="B Lotus"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altLang="zh-CN" sz="2200" b="1" i="0" u="none" strike="noStrike" cap="none" normalizeH="0" baseline="30000" dirty="0" smtClean="0">
              <a:ln>
                <a:noFill/>
              </a:ln>
              <a:solidFill>
                <a:srgbClr val="000000"/>
              </a:solidFill>
              <a:effectLst/>
              <a:latin typeface="Times New Roman" pitchFamily="18" charset="0"/>
              <a:ea typeface="SimSun" pitchFamily="2" charset="-122"/>
              <a:cs typeface="B Lotus"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lang="en-US" altLang="zh-CN" sz="2200" b="1" baseline="30000" dirty="0" smtClean="0">
              <a:solidFill>
                <a:srgbClr val="000000"/>
              </a:solidFill>
              <a:latin typeface="Times New Roman" pitchFamily="18" charset="0"/>
              <a:ea typeface="SimSun" pitchFamily="2" charset="-122"/>
              <a:cs typeface="B Lotus"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fa-IR" altLang="zh-CN"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45253149"/>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circle(in)">
                                      <p:cBhvr>
                                        <p:cTn id="18" dur="2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in)">
                                      <p:cBhvr>
                                        <p:cTn id="2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20272" y="129405"/>
            <a:ext cx="1868726" cy="646331"/>
          </a:xfrm>
          <a:prstGeom prst="rect">
            <a:avLst/>
          </a:prstGeom>
          <a:ln/>
        </p:spPr>
        <p:style>
          <a:lnRef idx="1">
            <a:schemeClr val="dk1"/>
          </a:lnRef>
          <a:fillRef idx="3">
            <a:schemeClr val="dk1"/>
          </a:fillRef>
          <a:effectRef idx="2">
            <a:schemeClr val="dk1"/>
          </a:effectRef>
          <a:fontRef idx="minor">
            <a:schemeClr val="lt1"/>
          </a:fontRef>
        </p:style>
        <p:txBody>
          <a:bodyPr vert="horz" wrap="square" rtlCol="1">
            <a:spAutoFit/>
          </a:bodyPr>
          <a:lstStyle/>
          <a:p>
            <a:r>
              <a:rPr lang="fa-IR" dirty="0" smtClean="0"/>
              <a:t>راهنمای تدریس در کلاس های چندپایه</a:t>
            </a:r>
            <a:endParaRPr lang="fa-IR" dirty="0"/>
          </a:p>
        </p:txBody>
      </p:sp>
      <p:sp>
        <p:nvSpPr>
          <p:cNvPr id="12290" name="Rectangle 2"/>
          <p:cNvSpPr>
            <a:spLocks noChangeArrowheads="1"/>
          </p:cNvSpPr>
          <p:nvPr/>
        </p:nvSpPr>
        <p:spPr bwMode="auto">
          <a:xfrm>
            <a:off x="0" y="129405"/>
            <a:ext cx="6858000" cy="6745436"/>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endParaRPr kumimoji="0" lang="en-US" altLang="zh-CN" sz="3200" b="1" i="1" u="none" strike="noStrike" cap="none" normalizeH="0" baseline="30000" dirty="0" smtClean="0">
              <a:ln>
                <a:noFill/>
              </a:ln>
              <a:solidFill>
                <a:srgbClr val="000000"/>
              </a:solidFill>
              <a:effectLst>
                <a:outerShdw blurRad="38100" dist="38100" dir="2700000" algn="tl">
                  <a:srgbClr val="C0C0C0"/>
                </a:outerShdw>
              </a:effectLst>
              <a:latin typeface="Times New Roman" pitchFamily="18" charset="0"/>
              <a:ea typeface="SimSun" pitchFamily="2" charset="-122"/>
              <a:cs typeface="B Titr" pitchFamily="2" charset="-78"/>
            </a:endParaRPr>
          </a:p>
          <a:p>
            <a:pPr lvl="0" algn="ctr" fontAlgn="base">
              <a:lnSpc>
                <a:spcPct val="150000"/>
              </a:lnSpc>
              <a:spcBef>
                <a:spcPct val="0"/>
              </a:spcBef>
              <a:spcAft>
                <a:spcPct val="0"/>
              </a:spcAft>
            </a:pPr>
            <a:r>
              <a:rPr lang="fa-IR" altLang="zh-CN" sz="3200" b="1" u="sng" baseline="30000" dirty="0">
                <a:solidFill>
                  <a:srgbClr val="FF0000"/>
                </a:solidFill>
                <a:latin typeface="Times New Roman" pitchFamily="18" charset="0"/>
                <a:ea typeface="SimSun" pitchFamily="2" charset="-122"/>
                <a:cs typeface="B Jadid" pitchFamily="2" charset="-78"/>
              </a:rPr>
              <a:t>بزرگ ترين تنبيه حذف پاداش است</a:t>
            </a:r>
            <a:r>
              <a:rPr lang="fa-IR" altLang="zh-CN" sz="2400" b="1" u="sng" baseline="30000" dirty="0" smtClean="0">
                <a:solidFill>
                  <a:srgbClr val="FF0000"/>
                </a:solidFill>
                <a:latin typeface="Times New Roman" pitchFamily="18" charset="0"/>
                <a:ea typeface="SimSun" pitchFamily="2" charset="-122"/>
                <a:cs typeface="B Jadid" pitchFamily="2" charset="-78"/>
              </a:rPr>
              <a:t>.</a:t>
            </a:r>
            <a:endParaRPr lang="en-US" altLang="zh-CN" sz="3200" b="1" i="1" baseline="30000" dirty="0">
              <a:solidFill>
                <a:srgbClr val="000000"/>
              </a:solidFill>
              <a:effectLst>
                <a:outerShdw blurRad="38100" dist="38100" dir="2700000" algn="tl">
                  <a:srgbClr val="C0C0C0"/>
                </a:outerShdw>
              </a:effectLst>
              <a:latin typeface="Times New Roman" pitchFamily="18" charset="0"/>
              <a:ea typeface="SimSun" pitchFamily="2" charset="-122"/>
              <a:cs typeface="B Titr" pitchFamily="2" charset="-78"/>
            </a:endParaRPr>
          </a:p>
          <a:p>
            <a:pPr fontAlgn="base">
              <a:lnSpc>
                <a:spcPct val="150000"/>
              </a:lnSpc>
              <a:spcBef>
                <a:spcPct val="0"/>
              </a:spcBef>
              <a:spcAft>
                <a:spcPct val="0"/>
              </a:spcAft>
            </a:pPr>
            <a:r>
              <a:rPr kumimoji="0" lang="fa-IR" altLang="zh-CN" sz="3200" b="1" i="1" u="none" strike="noStrike" cap="none" normalizeH="0" baseline="30000" dirty="0" smtClean="0">
                <a:ln>
                  <a:noFill/>
                </a:ln>
                <a:solidFill>
                  <a:srgbClr val="000000"/>
                </a:solidFill>
                <a:effectLst>
                  <a:outerShdw blurRad="38100" dist="38100" dir="2700000" algn="tl">
                    <a:srgbClr val="C0C0C0"/>
                  </a:outerShdw>
                </a:effectLst>
                <a:latin typeface="Times New Roman" pitchFamily="18" charset="0"/>
                <a:ea typeface="SimSun" pitchFamily="2" charset="-122"/>
                <a:cs typeface="B Titr" pitchFamily="2" charset="-78"/>
              </a:rPr>
              <a:t>پاداش :</a:t>
            </a:r>
            <a:r>
              <a:rPr kumimoji="0" lang="en-US" altLang="zh-CN" sz="3200" b="1" i="1" u="none" strike="noStrike" cap="none" normalizeH="0" baseline="30000" dirty="0" smtClean="0">
                <a:ln>
                  <a:noFill/>
                </a:ln>
                <a:solidFill>
                  <a:srgbClr val="000000"/>
                </a:solidFill>
                <a:effectLst>
                  <a:outerShdw blurRad="38100" dist="38100" dir="2700000" algn="tl">
                    <a:srgbClr val="C0C0C0"/>
                  </a:outerShdw>
                </a:effectLst>
                <a:latin typeface="Times New Roman" pitchFamily="18" charset="0"/>
                <a:ea typeface="SimSun" pitchFamily="2" charset="-122"/>
                <a:cs typeface="B Titr" pitchFamily="2" charset="-78"/>
              </a:rPr>
              <a:t>  </a:t>
            </a:r>
            <a:r>
              <a:rPr lang="fa-IR" altLang="zh-CN" sz="3200" b="1" baseline="30000" dirty="0" smtClean="0">
                <a:solidFill>
                  <a:srgbClr val="000000"/>
                </a:solidFill>
                <a:latin typeface="Times New Roman" pitchFamily="18" charset="0"/>
                <a:ea typeface="SimSun" pitchFamily="2" charset="-122"/>
                <a:cs typeface="B Titr" pitchFamily="2" charset="-78"/>
              </a:rPr>
              <a:t>مهمترين نكته اين كه پاداش سبب تغيير رفتار مي شود.</a:t>
            </a:r>
            <a:endParaRPr kumimoji="0" lang="en-US" altLang="zh-CN" sz="3200" b="0" i="0" strike="noStrike" cap="none" normalizeH="0" baseline="0" dirty="0" smtClean="0">
              <a:ln>
                <a:noFill/>
              </a:ln>
              <a:solidFill>
                <a:schemeClr val="tx1"/>
              </a:solidFill>
              <a:effectLst/>
              <a:latin typeface="Arial" pitchFamily="34" charset="0"/>
              <a:cs typeface="B Titr" pitchFamily="2" charset="-78"/>
            </a:endParaRPr>
          </a:p>
          <a:p>
            <a:pPr marL="0" marR="0" lvl="0" indent="0" algn="just" defTabSz="914400" rtl="1" eaLnBrk="0" fontAlgn="base" latinLnBrk="0" hangingPunct="0">
              <a:lnSpc>
                <a:spcPct val="150000"/>
              </a:lnSpc>
              <a:spcBef>
                <a:spcPct val="0"/>
              </a:spcBef>
              <a:spcAft>
                <a:spcPct val="0"/>
              </a:spcAft>
              <a:buClrTx/>
              <a:buSzTx/>
              <a:buFontTx/>
              <a:buNone/>
              <a:tabLst/>
            </a:pPr>
            <a:r>
              <a:rPr kumimoji="0" lang="fa-IR" altLang="zh-CN" sz="3200" b="1" i="0" u="none" strike="noStrike" cap="none" normalizeH="0" baseline="0" dirty="0" smtClean="0">
                <a:ln>
                  <a:noFill/>
                </a:ln>
                <a:solidFill>
                  <a:srgbClr val="000000"/>
                </a:solidFill>
                <a:effectLst/>
                <a:latin typeface="Times New Roman" pitchFamily="18" charset="0"/>
                <a:ea typeface="SimSun" pitchFamily="2" charset="-122"/>
                <a:cs typeface="B Titr" pitchFamily="2" charset="-78"/>
              </a:rPr>
              <a:t> </a:t>
            </a:r>
            <a:r>
              <a:rPr kumimoji="0" lang="en-US" altLang="zh-CN" sz="3200" b="1" i="0" u="none" strike="noStrike" cap="none" normalizeH="0" baseline="0" dirty="0" smtClean="0">
                <a:ln>
                  <a:noFill/>
                </a:ln>
                <a:solidFill>
                  <a:srgbClr val="00B050"/>
                </a:solidFill>
                <a:effectLst/>
                <a:latin typeface="Times New Roman" pitchFamily="18" charset="0"/>
                <a:ea typeface="SimSun" pitchFamily="2" charset="-122"/>
                <a:cs typeface="B Titr" pitchFamily="2" charset="-78"/>
              </a:rPr>
              <a:t> -</a:t>
            </a:r>
            <a:r>
              <a:rPr kumimoji="0" lang="fa-IR" altLang="zh-CN" sz="3200" b="1" i="0" u="none" strike="noStrike" cap="none" normalizeH="0" baseline="30000" dirty="0" smtClean="0">
                <a:ln>
                  <a:noFill/>
                </a:ln>
                <a:solidFill>
                  <a:srgbClr val="00B050"/>
                </a:solidFill>
                <a:effectLst/>
                <a:latin typeface="Times New Roman" pitchFamily="18" charset="0"/>
                <a:ea typeface="SimSun" pitchFamily="2" charset="-122"/>
                <a:cs typeface="B Titr" pitchFamily="2" charset="-78"/>
              </a:rPr>
              <a:t>مؤثرترين شكل پاداش استفاده از بازخوردهاي عاطفي مثبت است مثل لبخند زدن، تشكر كردن، آفرين گفتن، آرزوي موفقيت كردن</a:t>
            </a:r>
            <a:endParaRPr kumimoji="0" lang="en-US" altLang="zh-CN" sz="3200" b="1" i="0" u="none" strike="noStrike" cap="none" normalizeH="0" baseline="30000" dirty="0" smtClean="0">
              <a:ln>
                <a:noFill/>
              </a:ln>
              <a:solidFill>
                <a:srgbClr val="00B050"/>
              </a:solidFill>
              <a:effectLst/>
              <a:latin typeface="Times New Roman" pitchFamily="18" charset="0"/>
              <a:ea typeface="SimSun" pitchFamily="2" charset="-122"/>
              <a:cs typeface="B Titr" pitchFamily="2" charset="-78"/>
            </a:endParaRPr>
          </a:p>
          <a:p>
            <a:pPr lvl="0" algn="just" fontAlgn="base">
              <a:lnSpc>
                <a:spcPct val="150000"/>
              </a:lnSpc>
              <a:spcBef>
                <a:spcPct val="0"/>
              </a:spcBef>
              <a:spcAft>
                <a:spcPct val="0"/>
              </a:spcAft>
              <a:tabLst>
                <a:tab pos="228600" algn="l"/>
              </a:tabLst>
            </a:pPr>
            <a:r>
              <a:rPr lang="en-US" altLang="zh-CN" sz="3200" b="1" baseline="30000" dirty="0">
                <a:solidFill>
                  <a:srgbClr val="000000"/>
                </a:solidFill>
                <a:latin typeface="Times New Roman" pitchFamily="18" charset="0"/>
                <a:ea typeface="SimSun" pitchFamily="2" charset="-122"/>
                <a:cs typeface="B Titr" pitchFamily="2" charset="-78"/>
              </a:rPr>
              <a:t>-</a:t>
            </a:r>
            <a:r>
              <a:rPr lang="fa-IR" altLang="zh-CN" sz="3200" b="1" baseline="30000" dirty="0">
                <a:solidFill>
                  <a:srgbClr val="000000"/>
                </a:solidFill>
                <a:latin typeface="Times New Roman" pitchFamily="18" charset="0"/>
                <a:ea typeface="SimSun" pitchFamily="2" charset="-122"/>
                <a:cs typeface="B Titr" pitchFamily="2" charset="-78"/>
              </a:rPr>
              <a:t>پاداش هاي مادي و ژتوني و ... بعد از مدتي اگر با برخوردهاي عاطفي مثبت همراه نباشد اثر خود را از دست </a:t>
            </a:r>
            <a:r>
              <a:rPr lang="en-US" altLang="zh-CN" sz="3200" b="1" baseline="30000" dirty="0">
                <a:solidFill>
                  <a:srgbClr val="000000"/>
                </a:solidFill>
                <a:latin typeface="Times New Roman" pitchFamily="18" charset="0"/>
                <a:ea typeface="SimSun" pitchFamily="2" charset="-122"/>
                <a:cs typeface="B Titr" pitchFamily="2" charset="-78"/>
              </a:rPr>
              <a:t>  </a:t>
            </a:r>
            <a:r>
              <a:rPr lang="fa-IR" altLang="zh-CN" sz="3200" b="1" baseline="30000" dirty="0">
                <a:solidFill>
                  <a:srgbClr val="000000"/>
                </a:solidFill>
                <a:latin typeface="Times New Roman" pitchFamily="18" charset="0"/>
                <a:ea typeface="SimSun" pitchFamily="2" charset="-122"/>
                <a:cs typeface="B Titr" pitchFamily="2" charset="-78"/>
              </a:rPr>
              <a:t>مي دهد.</a:t>
            </a:r>
            <a:endParaRPr lang="en-US" altLang="zh-CN" sz="3200" dirty="0">
              <a:latin typeface="Arial" pitchFamily="34" charset="0"/>
              <a:cs typeface="B Titr" pitchFamily="2" charset="-78"/>
            </a:endParaRPr>
          </a:p>
          <a:p>
            <a:pPr lvl="0" algn="just" eaLnBrk="0" fontAlgn="base" hangingPunct="0">
              <a:lnSpc>
                <a:spcPct val="150000"/>
              </a:lnSpc>
              <a:spcBef>
                <a:spcPct val="0"/>
              </a:spcBef>
              <a:spcAft>
                <a:spcPct val="0"/>
              </a:spcAft>
              <a:tabLst>
                <a:tab pos="228600" algn="l"/>
              </a:tabLst>
            </a:pPr>
            <a:r>
              <a:rPr lang="fa-IR" altLang="zh-CN" sz="3200" b="1" baseline="30000" dirty="0">
                <a:solidFill>
                  <a:srgbClr val="00B050"/>
                </a:solidFill>
                <a:latin typeface="Times New Roman" pitchFamily="18" charset="0"/>
                <a:ea typeface="F_Nazanin"/>
                <a:cs typeface="B Titr" pitchFamily="2" charset="-78"/>
              </a:rPr>
              <a:t>-  </a:t>
            </a:r>
            <a:r>
              <a:rPr lang="fa-IR" altLang="zh-CN" sz="3200" b="1" baseline="30000" dirty="0">
                <a:solidFill>
                  <a:srgbClr val="00B050"/>
                </a:solidFill>
                <a:latin typeface="Times New Roman" pitchFamily="18" charset="0"/>
                <a:ea typeface="SimSun" pitchFamily="2" charset="-122"/>
                <a:cs typeface="B Titr" pitchFamily="2" charset="-78"/>
              </a:rPr>
              <a:t>اگر پس از دادن پاداش به دانش آموز از او رفتار نادرست سر زد بايد تنبيه مناسب آن رفتار استفاده شود</a:t>
            </a:r>
            <a:r>
              <a:rPr lang="fa-IR" altLang="zh-CN" sz="3200" b="1" baseline="30000" dirty="0" smtClean="0">
                <a:solidFill>
                  <a:srgbClr val="00B050"/>
                </a:solidFill>
                <a:latin typeface="Times New Roman" pitchFamily="18" charset="0"/>
                <a:ea typeface="SimSun" pitchFamily="2" charset="-122"/>
                <a:cs typeface="B Titr" pitchFamily="2" charset="-78"/>
              </a:rPr>
              <a:t>.</a:t>
            </a:r>
            <a:endParaRPr lang="en-US" altLang="zh-CN" sz="3200" dirty="0">
              <a:solidFill>
                <a:srgbClr val="00B050"/>
              </a:solidFill>
              <a:latin typeface="Arial" pitchFamily="34" charset="0"/>
              <a:cs typeface="B Titr" pitchFamily="2" charset="-78"/>
            </a:endParaRPr>
          </a:p>
          <a:p>
            <a:pPr lvl="0" algn="just" eaLnBrk="0" fontAlgn="base" hangingPunct="0">
              <a:lnSpc>
                <a:spcPct val="150000"/>
              </a:lnSpc>
              <a:spcBef>
                <a:spcPct val="0"/>
              </a:spcBef>
              <a:spcAft>
                <a:spcPct val="0"/>
              </a:spcAft>
              <a:tabLst>
                <a:tab pos="228600" algn="l"/>
              </a:tabLst>
            </a:pPr>
            <a:r>
              <a:rPr lang="fa-IR" altLang="zh-CN" sz="3200" b="1" baseline="30000" dirty="0">
                <a:solidFill>
                  <a:srgbClr val="000000"/>
                </a:solidFill>
                <a:latin typeface="Times New Roman" pitchFamily="18" charset="0"/>
                <a:ea typeface="F_Nazanin"/>
                <a:cs typeface="B Titr" pitchFamily="2" charset="-78"/>
              </a:rPr>
              <a:t>- </a:t>
            </a:r>
            <a:r>
              <a:rPr lang="fa-IR" altLang="zh-CN" sz="3200" b="1" baseline="30000" dirty="0">
                <a:solidFill>
                  <a:srgbClr val="000000"/>
                </a:solidFill>
                <a:latin typeface="Times New Roman" pitchFamily="18" charset="0"/>
                <a:ea typeface="SimSun" pitchFamily="2" charset="-122"/>
                <a:cs typeface="B Titr" pitchFamily="2" charset="-78"/>
              </a:rPr>
              <a:t>پاداش بايد عادلانه باشد. نبايد از جايزه به عنوان پاداش براي آرام كردن دانش آموزان پردردسر استفاده كرد.</a:t>
            </a:r>
            <a:r>
              <a:rPr lang="en-US" altLang="zh-CN" sz="800" dirty="0">
                <a:latin typeface="Arial" pitchFamily="34" charset="0"/>
                <a:cs typeface="B Titr" pitchFamily="2" charset="-78"/>
              </a:rPr>
              <a:t> </a:t>
            </a:r>
            <a:endParaRPr lang="en-US" altLang="zh-CN" sz="800" dirty="0" smtClean="0">
              <a:latin typeface="Arial" pitchFamily="34" charset="0"/>
              <a:cs typeface="B Titr" pitchFamily="2" charset="-78"/>
            </a:endParaRPr>
          </a:p>
          <a:p>
            <a:pPr lvl="0" algn="just" eaLnBrk="0" fontAlgn="base" hangingPunct="0">
              <a:lnSpc>
                <a:spcPct val="150000"/>
              </a:lnSpc>
              <a:spcBef>
                <a:spcPct val="0"/>
              </a:spcBef>
              <a:spcAft>
                <a:spcPct val="0"/>
              </a:spcAft>
              <a:tabLst>
                <a:tab pos="228600" algn="l"/>
              </a:tabLst>
            </a:pPr>
            <a:endParaRPr lang="en-US" altLang="zh-CN" dirty="0">
              <a:latin typeface="Arial" pitchFamily="34" charset="0"/>
              <a:cs typeface="B Titr" pitchFamily="2" charset="-78"/>
            </a:endParaRPr>
          </a:p>
        </p:txBody>
      </p:sp>
    </p:spTree>
    <p:extLst>
      <p:ext uri="{BB962C8B-B14F-4D97-AF65-F5344CB8AC3E}">
        <p14:creationId xmlns:p14="http://schemas.microsoft.com/office/powerpoint/2010/main" val="2784102953"/>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0">
                                            <p:txEl>
                                              <p:pRg st="1" end="1"/>
                                            </p:txEl>
                                          </p:spTgt>
                                        </p:tgtEl>
                                        <p:attrNameLst>
                                          <p:attrName>style.visibility</p:attrName>
                                        </p:attrNameLst>
                                      </p:cBhvr>
                                      <p:to>
                                        <p:strVal val="visible"/>
                                      </p:to>
                                    </p:set>
                                    <p:anim calcmode="lin" valueType="num">
                                      <p:cBhvr additive="base">
                                        <p:cTn id="7" dur="500" fill="hold"/>
                                        <p:tgtEl>
                                          <p:spTgt spid="1229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2290">
                                            <p:txEl>
                                              <p:pRg st="2" end="2"/>
                                            </p:txEl>
                                          </p:spTgt>
                                        </p:tgtEl>
                                        <p:attrNameLst>
                                          <p:attrName>style.visibility</p:attrName>
                                        </p:attrNameLst>
                                      </p:cBhvr>
                                      <p:to>
                                        <p:strVal val="visible"/>
                                      </p:to>
                                    </p:set>
                                    <p:animEffect transition="in" filter="wipe(down)">
                                      <p:cBhvr>
                                        <p:cTn id="13" dur="500"/>
                                        <p:tgtEl>
                                          <p:spTgt spid="12290">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12290">
                                            <p:txEl>
                                              <p:pRg st="3" end="3"/>
                                            </p:txEl>
                                          </p:spTgt>
                                        </p:tgtEl>
                                        <p:attrNameLst>
                                          <p:attrName>style.visibility</p:attrName>
                                        </p:attrNameLst>
                                      </p:cBhvr>
                                      <p:to>
                                        <p:strVal val="visible"/>
                                      </p:to>
                                    </p:set>
                                    <p:animEffect transition="in" filter="wheel(1)">
                                      <p:cBhvr>
                                        <p:cTn id="18" dur="2000"/>
                                        <p:tgtEl>
                                          <p:spTgt spid="12290">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2290">
                                            <p:txEl>
                                              <p:pRg st="4" end="4"/>
                                            </p:txEl>
                                          </p:spTgt>
                                        </p:tgtEl>
                                        <p:attrNameLst>
                                          <p:attrName>style.visibility</p:attrName>
                                        </p:attrNameLst>
                                      </p:cBhvr>
                                      <p:to>
                                        <p:strVal val="visible"/>
                                      </p:to>
                                    </p:set>
                                    <p:animEffect transition="in" filter="circle(in)">
                                      <p:cBhvr>
                                        <p:cTn id="23" dur="2000"/>
                                        <p:tgtEl>
                                          <p:spTgt spid="12290">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2290">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2290">
                                            <p:txEl>
                                              <p:pRg st="6" end="6"/>
                                            </p:txEl>
                                          </p:spTgt>
                                        </p:tgtEl>
                                        <p:attrNameLst>
                                          <p:attrName>style.visibility</p:attrName>
                                        </p:attrNameLst>
                                      </p:cBhvr>
                                      <p:to>
                                        <p:strVal val="visible"/>
                                      </p:to>
                                    </p:set>
                                    <p:animEffect transition="in" filter="barn(inVertical)">
                                      <p:cBhvr>
                                        <p:cTn id="32" dur="500"/>
                                        <p:tgtEl>
                                          <p:spTgt spid="1229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20272" y="129405"/>
            <a:ext cx="1868726" cy="646331"/>
          </a:xfrm>
          <a:prstGeom prst="rect">
            <a:avLst/>
          </a:prstGeom>
          <a:solidFill>
            <a:schemeClr val="bg2">
              <a:lumMod val="75000"/>
            </a:schemeClr>
          </a:solidFill>
          <a:ln>
            <a:solidFill>
              <a:schemeClr val="tx1">
                <a:lumMod val="85000"/>
                <a:lumOff val="15000"/>
              </a:schemeClr>
            </a:solidFill>
          </a:ln>
        </p:spPr>
        <p:txBody>
          <a:bodyPr vert="horz" wrap="square" rtlCol="1">
            <a:spAutoFit/>
          </a:bodyPr>
          <a:lstStyle/>
          <a:p>
            <a:r>
              <a:rPr lang="fa-IR" dirty="0" smtClean="0"/>
              <a:t>راهنمای تدریس در کلاس های چندپایه</a:t>
            </a:r>
            <a:endParaRPr lang="fa-IR" dirty="0"/>
          </a:p>
        </p:txBody>
      </p:sp>
      <p:sp>
        <p:nvSpPr>
          <p:cNvPr id="4" name="Rectangle 3"/>
          <p:cNvSpPr/>
          <p:nvPr/>
        </p:nvSpPr>
        <p:spPr>
          <a:xfrm>
            <a:off x="0" y="0"/>
            <a:ext cx="6858000" cy="692497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lvl="0" algn="ctr" rtl="0" fontAlgn="base">
              <a:lnSpc>
                <a:spcPct val="150000"/>
              </a:lnSpc>
              <a:spcBef>
                <a:spcPct val="0"/>
              </a:spcBef>
              <a:spcAft>
                <a:spcPct val="0"/>
              </a:spcAft>
              <a:tabLst>
                <a:tab pos="290513" algn="l"/>
              </a:tabLst>
            </a:pPr>
            <a:endParaRPr lang="en-US" altLang="zh-CN" sz="4000" b="1" i="1" baseline="30000" dirty="0" smtClean="0">
              <a:solidFill>
                <a:srgbClr val="FF0000"/>
              </a:solidFill>
              <a:effectLst>
                <a:outerShdw blurRad="38100" dist="38100" dir="2700000" algn="tl">
                  <a:srgbClr val="C0C0C0"/>
                </a:outerShdw>
              </a:effectLst>
              <a:latin typeface="Times New Roman" pitchFamily="18" charset="0"/>
              <a:ea typeface="SimSun" pitchFamily="2" charset="-122"/>
              <a:cs typeface="B Titr" pitchFamily="2" charset="-78"/>
            </a:endParaRPr>
          </a:p>
          <a:p>
            <a:pPr lvl="0" algn="ctr" rtl="0" fontAlgn="base">
              <a:lnSpc>
                <a:spcPct val="150000"/>
              </a:lnSpc>
              <a:spcBef>
                <a:spcPct val="0"/>
              </a:spcBef>
              <a:spcAft>
                <a:spcPct val="0"/>
              </a:spcAft>
              <a:tabLst>
                <a:tab pos="290513" algn="l"/>
              </a:tabLst>
            </a:pPr>
            <a:r>
              <a:rPr lang="fa-IR" altLang="zh-CN" sz="4000" b="1" i="1" baseline="30000" dirty="0" smtClean="0">
                <a:solidFill>
                  <a:srgbClr val="FF0000"/>
                </a:solidFill>
                <a:effectLst>
                  <a:outerShdw blurRad="38100" dist="38100" dir="2700000" algn="tl">
                    <a:srgbClr val="C0C0C0"/>
                  </a:outerShdw>
                </a:effectLst>
                <a:latin typeface="Times New Roman" pitchFamily="18" charset="0"/>
                <a:ea typeface="SimSun" pitchFamily="2" charset="-122"/>
                <a:cs typeface="B Titr" pitchFamily="2" charset="-78"/>
              </a:rPr>
              <a:t>راهكارهاي مبتني بر مديريت رفتار در كلاس</a:t>
            </a:r>
            <a:endParaRPr lang="en-US" altLang="zh-CN" sz="4000" b="1" i="1" baseline="30000" dirty="0" smtClean="0">
              <a:solidFill>
                <a:srgbClr val="FF0000"/>
              </a:solidFill>
              <a:effectLst>
                <a:outerShdw blurRad="38100" dist="38100" dir="2700000" algn="tl">
                  <a:srgbClr val="C0C0C0"/>
                </a:outerShdw>
              </a:effectLst>
              <a:latin typeface="Times New Roman" pitchFamily="18" charset="0"/>
              <a:ea typeface="SimSun" pitchFamily="2" charset="-122"/>
              <a:cs typeface="B Titr" pitchFamily="2" charset="-78"/>
            </a:endParaRPr>
          </a:p>
          <a:p>
            <a:pPr lvl="0" algn="ctr" rtl="0" fontAlgn="base">
              <a:lnSpc>
                <a:spcPct val="150000"/>
              </a:lnSpc>
              <a:spcBef>
                <a:spcPct val="0"/>
              </a:spcBef>
              <a:spcAft>
                <a:spcPct val="0"/>
              </a:spcAft>
              <a:tabLst>
                <a:tab pos="290513" algn="l"/>
              </a:tabLst>
            </a:pPr>
            <a:endParaRPr lang="en-US" altLang="zh-CN" sz="2800" b="1" baseline="30000" dirty="0" smtClean="0">
              <a:solidFill>
                <a:srgbClr val="000000"/>
              </a:solidFill>
              <a:latin typeface="Times New Roman" pitchFamily="18" charset="0"/>
              <a:ea typeface="SimSun" pitchFamily="2" charset="-122"/>
              <a:cs typeface="B Titr" pitchFamily="2" charset="-78"/>
            </a:endParaRPr>
          </a:p>
          <a:p>
            <a:pPr lvl="0" algn="just" eaLnBrk="0" fontAlgn="base" hangingPunct="0">
              <a:lnSpc>
                <a:spcPct val="200000"/>
              </a:lnSpc>
              <a:spcBef>
                <a:spcPct val="0"/>
              </a:spcBef>
              <a:spcAft>
                <a:spcPct val="0"/>
              </a:spcAft>
              <a:buFontTx/>
              <a:buChar char="•"/>
              <a:tabLst>
                <a:tab pos="290513" algn="l"/>
              </a:tabLst>
            </a:pPr>
            <a:r>
              <a:rPr lang="fa-IR" altLang="zh-CN" sz="2800" b="1" baseline="30000" dirty="0" smtClean="0">
                <a:solidFill>
                  <a:srgbClr val="000000"/>
                </a:solidFill>
                <a:latin typeface="Times New Roman" pitchFamily="18" charset="0"/>
                <a:ea typeface="SimSun" pitchFamily="2" charset="-122"/>
                <a:cs typeface="B Titr" pitchFamily="2" charset="-78"/>
              </a:rPr>
              <a:t>در مقام يك معلم مطمئن شويد كه از تمام روش ها كاملاً اطلاع داريد و در اين زمينه از مديرو همكارانتان كمك بخواهيد.</a:t>
            </a:r>
            <a:endParaRPr lang="en-US" altLang="zh-CN" sz="2800" dirty="0" smtClean="0">
              <a:latin typeface="Arial" pitchFamily="34" charset="0"/>
              <a:cs typeface="B Titr" pitchFamily="2" charset="-78"/>
            </a:endParaRPr>
          </a:p>
          <a:p>
            <a:pPr lvl="0" algn="just" eaLnBrk="0" fontAlgn="base" hangingPunct="0">
              <a:lnSpc>
                <a:spcPct val="200000"/>
              </a:lnSpc>
              <a:spcBef>
                <a:spcPct val="0"/>
              </a:spcBef>
              <a:spcAft>
                <a:spcPct val="0"/>
              </a:spcAft>
              <a:buFontTx/>
              <a:buChar char="•"/>
              <a:tabLst>
                <a:tab pos="290513" algn="l"/>
              </a:tabLst>
            </a:pPr>
            <a:r>
              <a:rPr lang="fa-IR" altLang="zh-CN" sz="2800" b="1" i="1" baseline="30000" dirty="0" smtClean="0">
                <a:solidFill>
                  <a:srgbClr val="000000"/>
                </a:solidFill>
                <a:latin typeface="Times New Roman" pitchFamily="18" charset="0"/>
                <a:ea typeface="SimSun" pitchFamily="2" charset="-122"/>
                <a:cs typeface="B Titr" pitchFamily="2" charset="-78"/>
              </a:rPr>
              <a:t>معلمان كارآمد</a:t>
            </a:r>
            <a:r>
              <a:rPr lang="fa-IR" altLang="zh-CN" sz="2800" b="1" baseline="30000" dirty="0" smtClean="0">
                <a:solidFill>
                  <a:srgbClr val="000000"/>
                </a:solidFill>
                <a:latin typeface="Times New Roman" pitchFamily="18" charset="0"/>
                <a:ea typeface="SimSun" pitchFamily="2" charset="-122"/>
                <a:cs typeface="B Titr" pitchFamily="2" charset="-78"/>
              </a:rPr>
              <a:t> از طريق مديريت رفتار بر دانش آموزان هدف هاي زير را دنبال </a:t>
            </a:r>
            <a:br>
              <a:rPr lang="fa-IR" altLang="zh-CN" sz="2800" b="1" baseline="30000" dirty="0" smtClean="0">
                <a:solidFill>
                  <a:srgbClr val="000000"/>
                </a:solidFill>
                <a:latin typeface="Times New Roman" pitchFamily="18" charset="0"/>
                <a:ea typeface="SimSun" pitchFamily="2" charset="-122"/>
                <a:cs typeface="B Titr" pitchFamily="2" charset="-78"/>
              </a:rPr>
            </a:br>
            <a:r>
              <a:rPr lang="fa-IR" altLang="zh-CN" sz="2800" b="1" baseline="30000" dirty="0" smtClean="0">
                <a:solidFill>
                  <a:srgbClr val="000000"/>
                </a:solidFill>
                <a:latin typeface="Times New Roman" pitchFamily="18" charset="0"/>
                <a:ea typeface="SimSun" pitchFamily="2" charset="-122"/>
                <a:cs typeface="B Titr" pitchFamily="2" charset="-78"/>
              </a:rPr>
              <a:t>مي كنند:</a:t>
            </a:r>
            <a:r>
              <a:rPr lang="en-US" altLang="zh-CN" sz="2800" dirty="0">
                <a:latin typeface="Arial" pitchFamily="34" charset="0"/>
                <a:cs typeface="B Titr" pitchFamily="2" charset="-78"/>
              </a:rPr>
              <a:t> </a:t>
            </a:r>
            <a:r>
              <a:rPr lang="en-US" altLang="zh-CN" sz="2800" dirty="0" smtClean="0">
                <a:latin typeface="Arial" pitchFamily="34" charset="0"/>
                <a:cs typeface="B Titr" pitchFamily="2" charset="-78"/>
              </a:rPr>
              <a:t>                                                          </a:t>
            </a:r>
            <a:r>
              <a:rPr lang="fa-IR" altLang="zh-CN" sz="2800" b="1" baseline="30000" dirty="0" smtClean="0">
                <a:solidFill>
                  <a:srgbClr val="000000"/>
                </a:solidFill>
                <a:latin typeface="Times New Roman" pitchFamily="18" charset="0"/>
                <a:ea typeface="SimSun" pitchFamily="2" charset="-122"/>
                <a:cs typeface="B Titr" pitchFamily="2" charset="-78"/>
              </a:rPr>
              <a:t>  - ايجاد فضايي كه يادگيري در آن امكان پذير و شكوفا شود.</a:t>
            </a:r>
            <a:endParaRPr lang="en-US" altLang="zh-CN" sz="2800" dirty="0" smtClean="0">
              <a:latin typeface="Arial" pitchFamily="34" charset="0"/>
              <a:cs typeface="B Titr" pitchFamily="2" charset="-78"/>
            </a:endParaRPr>
          </a:p>
          <a:p>
            <a:pPr lvl="0" algn="just" eaLnBrk="0" fontAlgn="base" hangingPunct="0">
              <a:lnSpc>
                <a:spcPct val="200000"/>
              </a:lnSpc>
              <a:spcBef>
                <a:spcPct val="0"/>
              </a:spcBef>
              <a:spcAft>
                <a:spcPct val="0"/>
              </a:spcAft>
              <a:tabLst>
                <a:tab pos="290513" algn="l"/>
              </a:tabLst>
            </a:pPr>
            <a:r>
              <a:rPr lang="fa-IR" altLang="zh-CN" sz="2800" b="1" baseline="30000" dirty="0" smtClean="0">
                <a:solidFill>
                  <a:srgbClr val="000000"/>
                </a:solidFill>
                <a:latin typeface="Times New Roman" pitchFamily="18" charset="0"/>
                <a:ea typeface="SimSun" pitchFamily="2" charset="-122"/>
                <a:cs typeface="B Titr" pitchFamily="2" charset="-78"/>
              </a:rPr>
              <a:t>   - ايجاد جوي در كلاس كه دانش آموزان در آن احساس موفقيت و پيشرفت كنند.</a:t>
            </a:r>
            <a:endParaRPr lang="en-US" altLang="zh-CN" sz="2800" dirty="0" smtClean="0">
              <a:latin typeface="Arial" pitchFamily="34" charset="0"/>
              <a:cs typeface="B Titr" pitchFamily="2" charset="-78"/>
            </a:endParaRPr>
          </a:p>
        </p:txBody>
      </p:sp>
    </p:spTree>
    <p:extLst>
      <p:ext uri="{BB962C8B-B14F-4D97-AF65-F5344CB8AC3E}">
        <p14:creationId xmlns:p14="http://schemas.microsoft.com/office/powerpoint/2010/main" val="2378042182"/>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barn(inVertical)">
                                      <p:cBhvr>
                                        <p:cTn id="13" dur="500"/>
                                        <p:tgtEl>
                                          <p:spTgt spid="4">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wheel(1)">
                                      <p:cBhvr>
                                        <p:cTn id="18" dur="2000"/>
                                        <p:tgtEl>
                                          <p:spTgt spid="4">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wipe(down)">
                                      <p:cBhvr>
                                        <p:cTn id="23"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20272" y="129405"/>
            <a:ext cx="1868726" cy="646331"/>
          </a:xfrm>
          <a:prstGeom prst="rect">
            <a:avLst/>
          </a:prstGeom>
          <a:solidFill>
            <a:schemeClr val="bg2">
              <a:lumMod val="75000"/>
            </a:schemeClr>
          </a:solidFill>
          <a:ln>
            <a:solidFill>
              <a:schemeClr val="tx1">
                <a:lumMod val="85000"/>
                <a:lumOff val="15000"/>
              </a:schemeClr>
            </a:solidFill>
          </a:ln>
        </p:spPr>
        <p:txBody>
          <a:bodyPr vert="horz" wrap="square" rtlCol="1">
            <a:spAutoFit/>
          </a:bodyPr>
          <a:lstStyle/>
          <a:p>
            <a:r>
              <a:rPr lang="fa-IR" dirty="0" smtClean="0"/>
              <a:t>راهنمای تدریس در کلاس های چندپایه</a:t>
            </a:r>
            <a:endParaRPr lang="fa-IR" dirty="0"/>
          </a:p>
        </p:txBody>
      </p:sp>
      <p:sp>
        <p:nvSpPr>
          <p:cNvPr id="24577" name="Rectangle 1"/>
          <p:cNvSpPr>
            <a:spLocks noChangeArrowheads="1"/>
          </p:cNvSpPr>
          <p:nvPr/>
        </p:nvSpPr>
        <p:spPr bwMode="auto">
          <a:xfrm>
            <a:off x="76200" y="-131940"/>
            <a:ext cx="6553200" cy="6986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600" b="1" i="0" u="none" strike="noStrike" cap="none" normalizeH="0" baseline="0" dirty="0" smtClean="0">
                <a:ln>
                  <a:noFill/>
                </a:ln>
                <a:solidFill>
                  <a:srgbClr val="C00000"/>
                </a:solidFill>
                <a:effectLst/>
                <a:latin typeface="Tahoma" pitchFamily="34" charset="0"/>
                <a:ea typeface="Times New Roman" pitchFamily="18" charset="0"/>
                <a:cs typeface="B Homa" pitchFamily="2" charset="-78"/>
              </a:rPr>
              <a:t>تعاريف چند پايه :</a:t>
            </a:r>
            <a:endParaRPr kumimoji="0" lang="en-US" sz="3600" b="1" i="0" u="none" strike="noStrike" cap="none" normalizeH="0" baseline="0" dirty="0" smtClean="0">
              <a:ln>
                <a:noFill/>
              </a:ln>
              <a:solidFill>
                <a:srgbClr val="C00000"/>
              </a:solidFill>
              <a:effectLst/>
              <a:latin typeface="Tahoma" pitchFamily="34" charset="0"/>
              <a:ea typeface="Times New Roman" pitchFamily="18" charset="0"/>
              <a:cs typeface="B Homa"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200" b="1" i="0" u="none" strike="noStrike" cap="all" normalizeH="0" baseline="0"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Arial" pitchFamily="34" charset="0"/>
              <a:ea typeface="Times New Roman" pitchFamily="18" charset="0"/>
              <a:cs typeface="B Homa"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sz="2400" b="1" i="0" u="none" strike="noStrike" cap="all" normalizeH="0" baseline="0"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Tahoma" pitchFamily="34" charset="0"/>
                <a:ea typeface="Times New Roman" pitchFamily="18" charset="0"/>
                <a:cs typeface="B Nazanin" pitchFamily="2" charset="-78"/>
              </a:rPr>
              <a:t>تدريس چند پايه به نوعي از تدريس در آموزش ابتدايي اطلاق مي شود که در آن </a:t>
            </a:r>
            <a:r>
              <a:rPr kumimoji="0" lang="en-US" sz="2400" b="1" i="0" u="none" strike="noStrike" cap="all" normalizeH="0" baseline="0"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Tahoma" pitchFamily="34" charset="0"/>
                <a:ea typeface="Times New Roman" pitchFamily="18" charset="0"/>
                <a:cs typeface="B Nazanin" pitchFamily="2" charset="-78"/>
              </a:rPr>
              <a:t>  </a:t>
            </a:r>
            <a:r>
              <a:rPr kumimoji="0" lang="ar-SA" sz="2400" b="1" i="0" u="none" strike="noStrike" cap="all" normalizeH="0" baseline="0"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Tahoma" pitchFamily="34" charset="0"/>
                <a:ea typeface="Times New Roman" pitchFamily="18" charset="0"/>
                <a:cs typeface="B Nazanin" pitchFamily="2" charset="-78"/>
              </a:rPr>
              <a:t>دانش آموزان چند پايه در يک کلاس توسط يک معلم آموزش داده مي شوند . ( ايان برچ ، 1379 )  و يا اينگونه مي توان تعريف کرد که منظور از آموزش چند پايه ، موقعيتهايي است که در آن ها دانش آموزاني که از نظر سن و توانايي متفاوت هستند همه در يک کلاس آموزش مي بينند .</a:t>
            </a:r>
            <a:endParaRPr kumimoji="0" lang="en-US" sz="2400" b="1" i="0" u="none" strike="noStrike" cap="all" normalizeH="0" baseline="0"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Tahoma" pitchFamily="34" charset="0"/>
              <a:ea typeface="Times New Roman" pitchFamily="18"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lang="en-US" sz="1400" b="1" dirty="0" smtClean="0">
              <a:solidFill>
                <a:srgbClr val="C00000"/>
              </a:solidFill>
              <a:latin typeface="Tahoma"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C00000"/>
              </a:solidFill>
              <a:effectLst/>
              <a:latin typeface="Tahoma"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lang="en-US" sz="1400" b="1" dirty="0" smtClean="0">
              <a:solidFill>
                <a:srgbClr val="C00000"/>
              </a:solidFill>
              <a:latin typeface="Tahoma"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C00000"/>
              </a:solidFill>
              <a:effectLst/>
              <a:latin typeface="Tahoma"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lang="en-US" sz="1400" b="1" dirty="0" smtClean="0">
              <a:solidFill>
                <a:srgbClr val="C00000"/>
              </a:solidFill>
              <a:latin typeface="Tahoma"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C00000"/>
              </a:solidFill>
              <a:effectLst/>
              <a:latin typeface="Tahoma"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lang="en-US" sz="1400" b="1" dirty="0" smtClean="0">
              <a:solidFill>
                <a:srgbClr val="C00000"/>
              </a:solidFill>
              <a:latin typeface="Tahoma"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C00000"/>
              </a:solidFill>
              <a:effectLst/>
              <a:latin typeface="Tahoma"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lang="en-US" sz="1400" b="1" dirty="0" smtClean="0">
              <a:solidFill>
                <a:srgbClr val="C00000"/>
              </a:solidFill>
              <a:latin typeface="Tahoma"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C00000"/>
              </a:solidFill>
              <a:effectLst/>
              <a:latin typeface="Tahoma"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lang="en-US" sz="1400" b="1" dirty="0" smtClean="0">
              <a:solidFill>
                <a:srgbClr val="C00000"/>
              </a:solidFill>
              <a:latin typeface="Tahoma"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C00000"/>
              </a:solidFill>
              <a:effectLst/>
              <a:latin typeface="Tahoma"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lang="en-US" sz="1400" b="1" dirty="0" smtClean="0">
              <a:solidFill>
                <a:srgbClr val="C00000"/>
              </a:solidFill>
              <a:latin typeface="Tahoma"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C00000"/>
              </a:solidFill>
              <a:effectLst/>
              <a:latin typeface="Tahoma"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lang="en-US" sz="1400" b="1" dirty="0" smtClean="0">
              <a:solidFill>
                <a:srgbClr val="C00000"/>
              </a:solidFill>
              <a:latin typeface="Tahoma"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C00000"/>
              </a:solidFill>
              <a:effectLst/>
              <a:latin typeface="Tahoma"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lang="en-US" sz="1400" b="1" dirty="0" smtClean="0">
              <a:solidFill>
                <a:srgbClr val="C00000"/>
              </a:solidFill>
              <a:latin typeface="Tahoma"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rgbClr val="C00000"/>
              </a:solidFill>
              <a:effectLst/>
              <a:latin typeface="Arial" pitchFamily="34" charset="0"/>
              <a:cs typeface="Arial"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886" y="3365689"/>
            <a:ext cx="4915695" cy="3111312"/>
          </a:xfrm>
          <a:prstGeom prst="rect">
            <a:avLst/>
          </a:prstGeom>
        </p:spPr>
      </p:pic>
    </p:spTree>
    <p:extLst>
      <p:ext uri="{BB962C8B-B14F-4D97-AF65-F5344CB8AC3E}">
        <p14:creationId xmlns:p14="http://schemas.microsoft.com/office/powerpoint/2010/main" val="4167320367"/>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20272" y="129405"/>
            <a:ext cx="1868726" cy="646331"/>
          </a:xfrm>
          <a:prstGeom prst="rect">
            <a:avLst/>
          </a:prstGeom>
          <a:solidFill>
            <a:schemeClr val="bg2">
              <a:lumMod val="75000"/>
            </a:schemeClr>
          </a:solidFill>
          <a:ln>
            <a:solidFill>
              <a:schemeClr val="tx1">
                <a:lumMod val="85000"/>
                <a:lumOff val="15000"/>
              </a:schemeClr>
            </a:solidFill>
          </a:ln>
        </p:spPr>
        <p:txBody>
          <a:bodyPr vert="horz" wrap="square" rtlCol="1">
            <a:spAutoFit/>
          </a:bodyPr>
          <a:lstStyle/>
          <a:p>
            <a:r>
              <a:rPr lang="fa-IR" dirty="0" smtClean="0"/>
              <a:t>راهنمای تدریس در کلاس های چندپایه</a:t>
            </a:r>
            <a:endParaRPr lang="fa-IR" dirty="0"/>
          </a:p>
        </p:txBody>
      </p:sp>
      <p:sp>
        <p:nvSpPr>
          <p:cNvPr id="4" name="Rectangle 3"/>
          <p:cNvSpPr/>
          <p:nvPr/>
        </p:nvSpPr>
        <p:spPr>
          <a:xfrm>
            <a:off x="0" y="0"/>
            <a:ext cx="6858000" cy="7119898"/>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lvl="0" algn="ctr" rtl="0" fontAlgn="base">
              <a:lnSpc>
                <a:spcPct val="150000"/>
              </a:lnSpc>
              <a:spcBef>
                <a:spcPct val="0"/>
              </a:spcBef>
              <a:spcAft>
                <a:spcPct val="0"/>
              </a:spcAft>
              <a:tabLst>
                <a:tab pos="290513" algn="l"/>
              </a:tabLst>
            </a:pPr>
            <a:r>
              <a:rPr lang="fa-IR" altLang="zh-CN" sz="4000" b="1" i="1" baseline="30000" dirty="0" smtClean="0">
                <a:solidFill>
                  <a:srgbClr val="FF0000"/>
                </a:solidFill>
                <a:effectLst>
                  <a:outerShdw blurRad="38100" dist="38100" dir="2700000" algn="tl">
                    <a:srgbClr val="C0C0C0"/>
                  </a:outerShdw>
                </a:effectLst>
                <a:latin typeface="Times New Roman" pitchFamily="18" charset="0"/>
                <a:ea typeface="SimSun" pitchFamily="2" charset="-122"/>
                <a:cs typeface="B Titr" pitchFamily="2" charset="-78"/>
              </a:rPr>
              <a:t>راهكارهاي مبتني بر مديريت رفتار در كلاس</a:t>
            </a:r>
            <a:endParaRPr lang="en-US" altLang="zh-CN" sz="4000" dirty="0" smtClean="0">
              <a:solidFill>
                <a:srgbClr val="FF0000"/>
              </a:solidFill>
              <a:latin typeface="Arial" pitchFamily="34" charset="0"/>
              <a:cs typeface="B Titr" pitchFamily="2" charset="-78"/>
            </a:endParaRPr>
          </a:p>
          <a:p>
            <a:pPr lvl="0" algn="just" eaLnBrk="0" fontAlgn="base" hangingPunct="0">
              <a:lnSpc>
                <a:spcPct val="250000"/>
              </a:lnSpc>
              <a:spcBef>
                <a:spcPct val="0"/>
              </a:spcBef>
              <a:spcAft>
                <a:spcPct val="0"/>
              </a:spcAft>
              <a:buFontTx/>
              <a:buChar char="•"/>
              <a:tabLst>
                <a:tab pos="290513" algn="l"/>
              </a:tabLst>
            </a:pPr>
            <a:r>
              <a:rPr lang="fa-IR" altLang="zh-CN" sz="2800" baseline="30000" dirty="0" smtClean="0">
                <a:solidFill>
                  <a:srgbClr val="000000"/>
                </a:solidFill>
                <a:latin typeface="Times New Roman" pitchFamily="18" charset="0"/>
                <a:ea typeface="SimSun" pitchFamily="2" charset="-122"/>
                <a:cs typeface="B Jadid" pitchFamily="2" charset="-78"/>
              </a:rPr>
              <a:t>آموزش رفتارهاي مناسب و پذيرفته شده گوناگون به دانش آموزان</a:t>
            </a:r>
            <a:endParaRPr lang="en-US" altLang="zh-CN" sz="2800" dirty="0" smtClean="0">
              <a:latin typeface="Arial" pitchFamily="34" charset="0"/>
              <a:cs typeface="B Jadid" pitchFamily="2" charset="-78"/>
            </a:endParaRPr>
          </a:p>
          <a:p>
            <a:pPr lvl="0" algn="just" eaLnBrk="0" fontAlgn="base" hangingPunct="0">
              <a:lnSpc>
                <a:spcPct val="250000"/>
              </a:lnSpc>
              <a:spcBef>
                <a:spcPct val="0"/>
              </a:spcBef>
              <a:spcAft>
                <a:spcPct val="0"/>
              </a:spcAft>
              <a:buFontTx/>
              <a:buChar char="•"/>
              <a:tabLst>
                <a:tab pos="290513" algn="l"/>
              </a:tabLst>
            </a:pPr>
            <a:r>
              <a:rPr lang="fa-IR" altLang="zh-CN" sz="2800" i="1" baseline="30000" dirty="0" smtClean="0">
                <a:solidFill>
                  <a:srgbClr val="000000"/>
                </a:solidFill>
                <a:latin typeface="Times New Roman" pitchFamily="18" charset="0"/>
                <a:ea typeface="SimSun" pitchFamily="2" charset="-122"/>
                <a:cs typeface="B Jadid" pitchFamily="2" charset="-78"/>
              </a:rPr>
              <a:t>معلمان كارآمد</a:t>
            </a:r>
            <a:r>
              <a:rPr lang="fa-IR" altLang="zh-CN" sz="2800" baseline="30000" dirty="0" smtClean="0">
                <a:solidFill>
                  <a:srgbClr val="000000"/>
                </a:solidFill>
                <a:latin typeface="Times New Roman" pitchFamily="18" charset="0"/>
                <a:ea typeface="SimSun" pitchFamily="2" charset="-122"/>
                <a:cs typeface="B Jadid" pitchFamily="2" charset="-78"/>
              </a:rPr>
              <a:t> براي حصول به اهداف فوق با نگرش بسيار مثبت به مديريت رفتار نگاه مي كنند، منظور از نگرش مثبت در مديريت رفتار اين است كه هميشه به ياد داشته باشيم كه ماتلاش مي كنيم با دانش آموزان روابط متقابل خوبي ايجاد كنيم تا از اين راه بتوانيم بدون آن كه به شأن و عزت نفس آن ها لطمه وارد شود، رفتار قابل قبول اجتماعي و آموزشي را به آن ها ياد دهيم.</a:t>
            </a:r>
            <a:endParaRPr lang="en-US" altLang="zh-CN" sz="2800" baseline="30000" dirty="0" smtClean="0">
              <a:solidFill>
                <a:srgbClr val="000000"/>
              </a:solidFill>
              <a:latin typeface="Times New Roman" pitchFamily="18" charset="0"/>
              <a:ea typeface="SimSun" pitchFamily="2" charset="-122"/>
              <a:cs typeface="B Jadid" pitchFamily="2" charset="-78"/>
            </a:endParaRPr>
          </a:p>
          <a:p>
            <a:pPr lvl="0" algn="just" eaLnBrk="0" fontAlgn="base" hangingPunct="0">
              <a:lnSpc>
                <a:spcPct val="250000"/>
              </a:lnSpc>
              <a:spcBef>
                <a:spcPct val="0"/>
              </a:spcBef>
              <a:spcAft>
                <a:spcPct val="0"/>
              </a:spcAft>
              <a:buFontTx/>
              <a:buChar char="•"/>
              <a:tabLst>
                <a:tab pos="290513" algn="l"/>
              </a:tabLst>
            </a:pPr>
            <a:endParaRPr lang="en-US" altLang="zh-CN" sz="2800" baseline="30000" dirty="0" smtClean="0">
              <a:solidFill>
                <a:srgbClr val="000000"/>
              </a:solidFill>
              <a:latin typeface="Times New Roman" pitchFamily="18" charset="0"/>
              <a:ea typeface="SimSun" pitchFamily="2" charset="-122"/>
              <a:cs typeface="B Jadid" pitchFamily="2" charset="-78"/>
            </a:endParaRPr>
          </a:p>
        </p:txBody>
      </p:sp>
    </p:spTree>
    <p:extLst>
      <p:ext uri="{BB962C8B-B14F-4D97-AF65-F5344CB8AC3E}">
        <p14:creationId xmlns:p14="http://schemas.microsoft.com/office/powerpoint/2010/main" val="2784102953"/>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wipe(down)">
                                      <p:cBhvr>
                                        <p:cTn id="13" dur="500"/>
                                        <p:tgtEl>
                                          <p:spTgt spid="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wheel(1)">
                                      <p:cBhvr>
                                        <p:cTn id="18"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20272" y="129405"/>
            <a:ext cx="1868726" cy="646331"/>
          </a:xfrm>
          <a:prstGeom prst="rect">
            <a:avLst/>
          </a:prstGeom>
          <a:solidFill>
            <a:schemeClr val="bg2">
              <a:lumMod val="75000"/>
            </a:schemeClr>
          </a:solidFill>
          <a:ln>
            <a:solidFill>
              <a:schemeClr val="tx1">
                <a:lumMod val="85000"/>
                <a:lumOff val="15000"/>
              </a:schemeClr>
            </a:solidFill>
          </a:ln>
        </p:spPr>
        <p:txBody>
          <a:bodyPr vert="horz" wrap="square" rtlCol="1">
            <a:spAutoFit/>
          </a:bodyPr>
          <a:lstStyle/>
          <a:p>
            <a:r>
              <a:rPr lang="fa-IR" dirty="0" smtClean="0"/>
              <a:t>راهنمای تدریس در کلاس های چندپایه</a:t>
            </a:r>
            <a:endParaRPr lang="fa-IR" dirty="0"/>
          </a:p>
        </p:txBody>
      </p:sp>
      <p:sp>
        <p:nvSpPr>
          <p:cNvPr id="3" name="Rectangle 2"/>
          <p:cNvSpPr/>
          <p:nvPr/>
        </p:nvSpPr>
        <p:spPr>
          <a:xfrm>
            <a:off x="-76200" y="0"/>
            <a:ext cx="7010400" cy="705834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lgn="ctr" fontAlgn="base">
              <a:spcBef>
                <a:spcPct val="0"/>
              </a:spcBef>
              <a:spcAft>
                <a:spcPct val="0"/>
              </a:spcAft>
            </a:pPr>
            <a:endParaRPr lang="en-US" altLang="zh-CN" sz="3200" b="1" i="1" baseline="30000" dirty="0" smtClean="0">
              <a:solidFill>
                <a:srgbClr val="FF0000"/>
              </a:solidFill>
              <a:effectLst>
                <a:outerShdw blurRad="38100" dist="38100" dir="2700000" algn="tl">
                  <a:srgbClr val="C0C0C0"/>
                </a:outerShdw>
              </a:effectLst>
              <a:latin typeface="Times New Roman" pitchFamily="18" charset="0"/>
              <a:ea typeface="SimSun" pitchFamily="2" charset="-122"/>
              <a:cs typeface="B Homa" pitchFamily="2" charset="-78"/>
            </a:endParaRPr>
          </a:p>
          <a:p>
            <a:pPr lvl="0" algn="ctr" fontAlgn="base">
              <a:spcBef>
                <a:spcPct val="0"/>
              </a:spcBef>
              <a:spcAft>
                <a:spcPct val="0"/>
              </a:spcAft>
            </a:pPr>
            <a:r>
              <a:rPr lang="fa-IR" altLang="zh-CN" sz="3200" b="1" i="1" baseline="30000" dirty="0" smtClean="0">
                <a:solidFill>
                  <a:srgbClr val="FF0000"/>
                </a:solidFill>
                <a:effectLst>
                  <a:outerShdw blurRad="38100" dist="38100" dir="2700000" algn="tl">
                    <a:srgbClr val="C0C0C0"/>
                  </a:outerShdw>
                </a:effectLst>
                <a:latin typeface="Times New Roman" pitchFamily="18" charset="0"/>
                <a:ea typeface="SimSun" pitchFamily="2" charset="-122"/>
                <a:cs typeface="B Titr" pitchFamily="2" charset="-78"/>
              </a:rPr>
              <a:t>چگونه روابط خود را با دانش آموزان تقويت كنيد؟</a:t>
            </a:r>
            <a:endParaRPr lang="en-US" altLang="zh-CN" sz="3200" b="1" i="1" baseline="30000" dirty="0" smtClean="0">
              <a:solidFill>
                <a:srgbClr val="FF0000"/>
              </a:solidFill>
              <a:effectLst>
                <a:outerShdw blurRad="38100" dist="38100" dir="2700000" algn="tl">
                  <a:srgbClr val="C0C0C0"/>
                </a:outerShdw>
              </a:effectLst>
              <a:latin typeface="Times New Roman" pitchFamily="18" charset="0"/>
              <a:ea typeface="SimSun" pitchFamily="2" charset="-122"/>
              <a:cs typeface="B Titr" pitchFamily="2" charset="-78"/>
            </a:endParaRPr>
          </a:p>
          <a:p>
            <a:pPr lvl="0" algn="ctr" fontAlgn="base">
              <a:spcBef>
                <a:spcPct val="0"/>
              </a:spcBef>
              <a:spcAft>
                <a:spcPct val="0"/>
              </a:spcAft>
            </a:pPr>
            <a:endParaRPr lang="en-US" altLang="zh-CN" sz="3200" dirty="0" smtClean="0">
              <a:solidFill>
                <a:srgbClr val="FF0000"/>
              </a:solidFill>
              <a:latin typeface="Arial" pitchFamily="34" charset="0"/>
              <a:cs typeface="B Homa" pitchFamily="2" charset="-78"/>
            </a:endParaRPr>
          </a:p>
          <a:p>
            <a:pPr lvl="0" algn="just" eaLnBrk="0" fontAlgn="base" hangingPunct="0">
              <a:spcBef>
                <a:spcPct val="0"/>
              </a:spcBef>
              <a:spcAft>
                <a:spcPct val="0"/>
              </a:spcAft>
            </a:pPr>
            <a:r>
              <a:rPr lang="fa-IR" altLang="zh-CN" sz="1600" b="1" dirty="0" smtClean="0">
                <a:solidFill>
                  <a:srgbClr val="000000"/>
                </a:solidFill>
                <a:latin typeface="Times New Roman" pitchFamily="18" charset="0"/>
                <a:ea typeface="SimSun" pitchFamily="2" charset="-122"/>
                <a:cs typeface="Times New Roman" pitchFamily="18" charset="0"/>
              </a:rPr>
              <a:t> </a:t>
            </a:r>
            <a:r>
              <a:rPr lang="fa-IR" altLang="zh-CN" sz="3600" b="1" baseline="30000" dirty="0" smtClean="0">
                <a:solidFill>
                  <a:srgbClr val="00B050"/>
                </a:solidFill>
                <a:latin typeface="Times New Roman" pitchFamily="18" charset="0"/>
                <a:ea typeface="SimSun" pitchFamily="2" charset="-122"/>
                <a:cs typeface="B Lotus" pitchFamily="2" charset="-78"/>
              </a:rPr>
              <a:t>  1- وقتي دانش آموزان وارد كلاس مي شوند با آن ها احوال پرسي كنيد.</a:t>
            </a:r>
            <a:endParaRPr lang="en-US" altLang="zh-CN" sz="3600" dirty="0" smtClean="0">
              <a:solidFill>
                <a:srgbClr val="00B050"/>
              </a:solidFill>
              <a:latin typeface="Arial" pitchFamily="34" charset="0"/>
              <a:cs typeface="B Lotus" pitchFamily="2" charset="-78"/>
            </a:endParaRPr>
          </a:p>
          <a:p>
            <a:pPr lvl="0" algn="just" eaLnBrk="0" fontAlgn="base" hangingPunct="0">
              <a:spcBef>
                <a:spcPct val="0"/>
              </a:spcBef>
              <a:spcAft>
                <a:spcPct val="0"/>
              </a:spcAft>
            </a:pPr>
            <a:r>
              <a:rPr lang="fa-IR" altLang="zh-CN" sz="3600" b="1" baseline="30000" dirty="0" smtClean="0">
                <a:solidFill>
                  <a:srgbClr val="000000"/>
                </a:solidFill>
                <a:latin typeface="Times New Roman" pitchFamily="18" charset="0"/>
                <a:ea typeface="SimSun" pitchFamily="2" charset="-122"/>
                <a:cs typeface="B Lotus" pitchFamily="2" charset="-78"/>
              </a:rPr>
              <a:t>  2- براي تك تك آن ها اهميت قائل باشيد.</a:t>
            </a:r>
            <a:endParaRPr lang="en-US" altLang="zh-CN" sz="3600" dirty="0" smtClean="0">
              <a:latin typeface="Arial" pitchFamily="34" charset="0"/>
              <a:cs typeface="B Lotus" pitchFamily="2" charset="-78"/>
            </a:endParaRPr>
          </a:p>
          <a:p>
            <a:pPr lvl="0" algn="just" eaLnBrk="0" fontAlgn="base" hangingPunct="0">
              <a:spcBef>
                <a:spcPct val="0"/>
              </a:spcBef>
              <a:spcAft>
                <a:spcPct val="0"/>
              </a:spcAft>
            </a:pPr>
            <a:r>
              <a:rPr lang="fa-IR" altLang="zh-CN" sz="3600" b="1" baseline="30000" dirty="0" smtClean="0">
                <a:solidFill>
                  <a:srgbClr val="000000"/>
                </a:solidFill>
                <a:latin typeface="Times New Roman" pitchFamily="18" charset="0"/>
                <a:ea typeface="SimSun" pitchFamily="2" charset="-122"/>
                <a:cs typeface="B Lotus" pitchFamily="2" charset="-78"/>
              </a:rPr>
              <a:t>  </a:t>
            </a:r>
            <a:r>
              <a:rPr lang="fa-IR" altLang="zh-CN" sz="3600" b="1" baseline="30000" dirty="0" smtClean="0">
                <a:solidFill>
                  <a:srgbClr val="00B050"/>
                </a:solidFill>
                <a:latin typeface="Times New Roman" pitchFamily="18" charset="0"/>
                <a:ea typeface="SimSun" pitchFamily="2" charset="-122"/>
                <a:cs typeface="B Lotus" pitchFamily="2" charset="-78"/>
              </a:rPr>
              <a:t>3- به نظرات آن ها با دقت گوش دهيد.</a:t>
            </a:r>
            <a:endParaRPr lang="en-US" altLang="zh-CN" sz="3600" dirty="0" smtClean="0">
              <a:solidFill>
                <a:srgbClr val="00B050"/>
              </a:solidFill>
              <a:latin typeface="Arial" pitchFamily="34" charset="0"/>
              <a:cs typeface="B Lotus" pitchFamily="2" charset="-78"/>
            </a:endParaRPr>
          </a:p>
          <a:p>
            <a:pPr lvl="0" algn="just" eaLnBrk="0" fontAlgn="base" hangingPunct="0">
              <a:spcBef>
                <a:spcPct val="0"/>
              </a:spcBef>
              <a:spcAft>
                <a:spcPct val="0"/>
              </a:spcAft>
            </a:pPr>
            <a:r>
              <a:rPr lang="fa-IR" altLang="zh-CN" sz="3600" b="1" baseline="30000" dirty="0" smtClean="0">
                <a:solidFill>
                  <a:srgbClr val="000000"/>
                </a:solidFill>
                <a:latin typeface="Times New Roman" pitchFamily="18" charset="0"/>
                <a:ea typeface="SimSun" pitchFamily="2" charset="-122"/>
                <a:cs typeface="B Lotus" pitchFamily="2" charset="-78"/>
              </a:rPr>
              <a:t>  4- به آن ها مسئوليت بدهيد.</a:t>
            </a:r>
            <a:endParaRPr lang="en-US" altLang="zh-CN" sz="3600" dirty="0" smtClean="0">
              <a:latin typeface="Arial" pitchFamily="34" charset="0"/>
              <a:cs typeface="B Lotus" pitchFamily="2" charset="-78"/>
            </a:endParaRPr>
          </a:p>
          <a:p>
            <a:pPr lvl="0" algn="just" eaLnBrk="0" fontAlgn="base" hangingPunct="0">
              <a:spcBef>
                <a:spcPct val="0"/>
              </a:spcBef>
              <a:spcAft>
                <a:spcPct val="0"/>
              </a:spcAft>
            </a:pPr>
            <a:r>
              <a:rPr lang="fa-IR" altLang="zh-CN" sz="3600" b="1" baseline="30000" dirty="0" smtClean="0">
                <a:solidFill>
                  <a:srgbClr val="00B050"/>
                </a:solidFill>
                <a:latin typeface="Times New Roman" pitchFamily="18" charset="0"/>
                <a:ea typeface="SimSun" pitchFamily="2" charset="-122"/>
                <a:cs typeface="B Lotus" pitchFamily="2" charset="-78"/>
              </a:rPr>
              <a:t>  5- حتي موقعي كه داريد رفتار نامناسب آن ها را تصحيح</a:t>
            </a:r>
            <a:r>
              <a:rPr lang="en-US" altLang="zh-CN" sz="3600" b="1" dirty="0" smtClean="0">
                <a:solidFill>
                  <a:srgbClr val="00B050"/>
                </a:solidFill>
                <a:latin typeface="Times New Roman" pitchFamily="18" charset="0"/>
                <a:ea typeface="SimSun" pitchFamily="2" charset="-122"/>
                <a:cs typeface="B Lotus" pitchFamily="2" charset="-78"/>
              </a:rPr>
              <a:t> </a:t>
            </a:r>
            <a:r>
              <a:rPr lang="fa-IR" altLang="zh-CN" sz="3600" b="1" baseline="30000" dirty="0" smtClean="0">
                <a:solidFill>
                  <a:srgbClr val="00B050"/>
                </a:solidFill>
                <a:latin typeface="Times New Roman" pitchFamily="18" charset="0"/>
                <a:ea typeface="SimSun" pitchFamily="2" charset="-122"/>
                <a:cs typeface="B Lotus" pitchFamily="2" charset="-78"/>
              </a:rPr>
              <a:t>مي كنيد به شأن و شخصيت آن ها احترام بگذاريد.</a:t>
            </a:r>
            <a:endParaRPr lang="en-US" altLang="zh-CN" sz="3600" dirty="0" smtClean="0">
              <a:solidFill>
                <a:srgbClr val="00B050"/>
              </a:solidFill>
              <a:latin typeface="Arial" pitchFamily="34" charset="0"/>
              <a:cs typeface="B Lotus" pitchFamily="2" charset="-78"/>
            </a:endParaRPr>
          </a:p>
          <a:p>
            <a:pPr lvl="0" algn="just" eaLnBrk="0" fontAlgn="base" hangingPunct="0">
              <a:lnSpc>
                <a:spcPct val="150000"/>
              </a:lnSpc>
              <a:spcBef>
                <a:spcPct val="0"/>
              </a:spcBef>
              <a:spcAft>
                <a:spcPct val="0"/>
              </a:spcAft>
            </a:pPr>
            <a:r>
              <a:rPr lang="fa-IR" altLang="zh-CN" sz="3600" b="1" baseline="30000" dirty="0" smtClean="0">
                <a:solidFill>
                  <a:srgbClr val="0070C0"/>
                </a:solidFill>
                <a:latin typeface="Times New Roman" pitchFamily="18" charset="0"/>
                <a:ea typeface="SimSun" pitchFamily="2" charset="-122"/>
                <a:cs typeface="B Lotus" pitchFamily="2" charset="-78"/>
              </a:rPr>
              <a:t>«موفقيت شما در شغل معلمي آن قدر كه به روابط مثبت، مهربانانه و اعتماد آميز با دانش آموزان وابسته است به هيچ مهارت، ابزار يا دستورالعملي بستگي ندارد.» </a:t>
            </a:r>
            <a:endParaRPr lang="en-US" altLang="zh-CN" sz="3600" b="1" baseline="30000" dirty="0" smtClean="0">
              <a:solidFill>
                <a:srgbClr val="0070C0"/>
              </a:solidFill>
              <a:latin typeface="Times New Roman" pitchFamily="18" charset="0"/>
              <a:ea typeface="SimSun" pitchFamily="2" charset="-122"/>
              <a:cs typeface="B Lotus" pitchFamily="2" charset="-78"/>
            </a:endParaRPr>
          </a:p>
          <a:p>
            <a:pPr lvl="0" algn="just" eaLnBrk="0" fontAlgn="base" hangingPunct="0">
              <a:lnSpc>
                <a:spcPct val="150000"/>
              </a:lnSpc>
              <a:spcBef>
                <a:spcPct val="0"/>
              </a:spcBef>
              <a:spcAft>
                <a:spcPct val="0"/>
              </a:spcAft>
            </a:pPr>
            <a:endParaRPr lang="fa-IR" altLang="zh-CN" sz="3600" dirty="0" smtClean="0">
              <a:solidFill>
                <a:srgbClr val="0070C0"/>
              </a:solidFill>
              <a:latin typeface="Arial" pitchFamily="34" charset="0"/>
              <a:cs typeface="B Lotus"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5524818"/>
            <a:ext cx="2981325" cy="15335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84102953"/>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 calcmode="lin" valueType="num">
                                      <p:cBhvr additive="base">
                                        <p:cTn id="1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calcmode="lin" valueType="num">
                                      <p:cBhvr additive="base">
                                        <p:cTn id="2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additive="base">
                                        <p:cTn id="2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 calcmode="lin" valueType="num">
                                      <p:cBhvr additive="base">
                                        <p:cTn id="3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wheel(1)">
                                      <p:cBhvr>
                                        <p:cTn id="40"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20272" y="129405"/>
            <a:ext cx="1868726" cy="646331"/>
          </a:xfrm>
          <a:prstGeom prst="rect">
            <a:avLst/>
          </a:prstGeom>
          <a:solidFill>
            <a:schemeClr val="bg2">
              <a:lumMod val="75000"/>
            </a:schemeClr>
          </a:solidFill>
          <a:ln>
            <a:solidFill>
              <a:schemeClr val="tx1">
                <a:lumMod val="85000"/>
                <a:lumOff val="15000"/>
              </a:schemeClr>
            </a:solidFill>
          </a:ln>
        </p:spPr>
        <p:txBody>
          <a:bodyPr vert="horz" wrap="square" rtlCol="1">
            <a:spAutoFit/>
          </a:bodyPr>
          <a:lstStyle/>
          <a:p>
            <a:r>
              <a:rPr lang="fa-IR" dirty="0" smtClean="0"/>
              <a:t>راهنمای تدریس در کلاس های چندپایه</a:t>
            </a:r>
            <a:endParaRPr lang="fa-IR" dirty="0"/>
          </a:p>
        </p:txBody>
      </p:sp>
      <p:sp>
        <p:nvSpPr>
          <p:cNvPr id="9217" name="Rectangle 1"/>
          <p:cNvSpPr>
            <a:spLocks noChangeArrowheads="1"/>
          </p:cNvSpPr>
          <p:nvPr/>
        </p:nvSpPr>
        <p:spPr bwMode="auto">
          <a:xfrm>
            <a:off x="76200" y="-239928"/>
            <a:ext cx="6781800" cy="6986528"/>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altLang="zh-CN" sz="2400" b="1" i="0" u="none" strike="noStrike" normalizeH="0" baseline="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SimSun" pitchFamily="2" charset="-122"/>
              <a:cs typeface="B Jadid"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fa-IR" altLang="zh-CN" sz="2400" b="1" i="0" u="none" strike="noStrike" normalizeH="0" baseline="0" dirty="0" smtClean="0">
                <a:ln w="17780" cmpd="sng">
                  <a:solidFill>
                    <a:srgbClr val="FFFFFF"/>
                  </a:solidFill>
                  <a:prstDash val="solid"/>
                  <a:miter lim="800000"/>
                </a:ln>
                <a:solidFill>
                  <a:srgbClr val="FF0000"/>
                </a:solidFill>
                <a:effectLst>
                  <a:outerShdw blurRad="50800" algn="tl" rotWithShape="0">
                    <a:srgbClr val="000000"/>
                  </a:outerShdw>
                </a:effectLst>
                <a:latin typeface="Tahoma" pitchFamily="34" charset="0"/>
                <a:ea typeface="SimSun" pitchFamily="2" charset="-122"/>
                <a:cs typeface="B Zar" pitchFamily="2" charset="-78"/>
              </a:rPr>
              <a:t>امام علي عليه‌السلام :</a:t>
            </a:r>
            <a:r>
              <a:rPr kumimoji="0" lang="en-US" altLang="zh-CN" sz="2400" b="1" i="0" u="none" strike="noStrike" normalizeH="0" baseline="0" dirty="0" smtClean="0">
                <a:ln w="17780" cmpd="sng">
                  <a:solidFill>
                    <a:srgbClr val="FFFFFF"/>
                  </a:solidFill>
                  <a:prstDash val="solid"/>
                  <a:miter lim="800000"/>
                </a:ln>
                <a:solidFill>
                  <a:srgbClr val="FF0000"/>
                </a:solidFill>
                <a:effectLst>
                  <a:outerShdw blurRad="50800" algn="tl" rotWithShape="0">
                    <a:srgbClr val="000000"/>
                  </a:outerShdw>
                </a:effectLst>
                <a:latin typeface="Tahoma" pitchFamily="34" charset="0"/>
                <a:ea typeface="SimSun" pitchFamily="2" charset="-122"/>
                <a:cs typeface="B Zar" pitchFamily="2" charset="-78"/>
              </a:rPr>
              <a:t>    </a:t>
            </a:r>
            <a:r>
              <a:rPr kumimoji="0" lang="fa-IR" altLang="zh-CN" sz="2400" b="1" i="0" u="none" strike="noStrike" normalizeH="0" baseline="0" dirty="0" smtClean="0">
                <a:ln w="17780" cmpd="sng">
                  <a:solidFill>
                    <a:srgbClr val="FFFFFF"/>
                  </a:solidFill>
                  <a:prstDash val="solid"/>
                  <a:miter lim="800000"/>
                </a:ln>
                <a:solidFill>
                  <a:schemeClr val="tx1"/>
                </a:solidFill>
                <a:latin typeface="Tahoma" pitchFamily="34" charset="0"/>
                <a:ea typeface="SimSun" pitchFamily="2" charset="-122"/>
                <a:cs typeface="B Zar" pitchFamily="2" charset="-78"/>
              </a:rPr>
              <a:t>وارد عمل شدن بدون  برنامه ريزي علت همه شكست‌هاست </a:t>
            </a:r>
            <a:r>
              <a:rPr kumimoji="0" lang="en-US" altLang="zh-CN" sz="2400" b="0" i="0" u="none" strike="noStrike" cap="none" normalizeH="0" baseline="0" dirty="0" smtClean="0">
                <a:ln>
                  <a:noFill/>
                </a:ln>
                <a:solidFill>
                  <a:srgbClr val="FF0000"/>
                </a:solidFill>
                <a:effectLst/>
                <a:latin typeface="Tahoma" pitchFamily="34" charset="0"/>
                <a:ea typeface="SimSun" pitchFamily="2" charset="-122"/>
                <a:cs typeface="B Jadid" pitchFamily="2" charset="-78"/>
              </a:rPr>
              <a:t>.</a:t>
            </a:r>
            <a:endParaRPr kumimoji="0" lang="fa-IR" altLang="zh-CN" sz="2400" b="0" i="0" u="none" strike="noStrike" cap="none" normalizeH="0" baseline="0" dirty="0" smtClean="0">
              <a:ln>
                <a:noFill/>
              </a:ln>
              <a:solidFill>
                <a:srgbClr val="FF0000"/>
              </a:solidFill>
              <a:effectLst/>
              <a:latin typeface="Tahoma" pitchFamily="34" charset="0"/>
              <a:ea typeface="SimSun" pitchFamily="2" charset="-122"/>
              <a:cs typeface="B Jadid"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altLang="zh-CN" sz="2400" b="0" i="0" u="none" strike="noStrike" cap="none" normalizeH="0" baseline="0" dirty="0" smtClean="0">
              <a:ln>
                <a:noFill/>
              </a:ln>
              <a:solidFill>
                <a:schemeClr val="tx1"/>
              </a:solidFill>
              <a:effectLst/>
              <a:latin typeface="Tahoma" pitchFamily="34" charset="0"/>
              <a:ea typeface="SimSun" pitchFamily="2" charset="-122"/>
              <a:cs typeface="B Lotus" pitchFamily="2" charset="-78"/>
            </a:endParaRPr>
          </a:p>
          <a:p>
            <a:pPr marL="0" marR="0" lvl="0" indent="0" defTabSz="914400" rtl="1" eaLnBrk="1" fontAlgn="base" latinLnBrk="0" hangingPunct="1">
              <a:lnSpc>
                <a:spcPct val="150000"/>
              </a:lnSpc>
              <a:spcBef>
                <a:spcPct val="0"/>
              </a:spcBef>
              <a:spcAft>
                <a:spcPct val="0"/>
              </a:spcAft>
              <a:buClrTx/>
              <a:buSzTx/>
              <a:buFontTx/>
              <a:buNone/>
              <a:tabLst/>
            </a:pPr>
            <a:r>
              <a:rPr kumimoji="0" lang="fa-IR" altLang="zh-CN" sz="2400" b="0" i="0" u="none" strike="noStrike" cap="none" normalizeH="0" baseline="0" dirty="0" smtClean="0">
                <a:ln>
                  <a:noFill/>
                </a:ln>
                <a:solidFill>
                  <a:schemeClr val="tx1"/>
                </a:solidFill>
                <a:effectLst/>
                <a:latin typeface="Tahoma" pitchFamily="34" charset="0"/>
                <a:ea typeface="SimSun" pitchFamily="2" charset="-122"/>
                <a:cs typeface="B Lotus" pitchFamily="2" charset="-78"/>
              </a:rPr>
              <a:t>تعریف</a:t>
            </a:r>
            <a:r>
              <a:rPr kumimoji="0" lang="fa-IR" altLang="zh-CN" sz="2400" b="0" i="0" u="none" strike="noStrike" cap="none" normalizeH="0" dirty="0" smtClean="0">
                <a:ln>
                  <a:noFill/>
                </a:ln>
                <a:solidFill>
                  <a:schemeClr val="tx1"/>
                </a:solidFill>
                <a:effectLst/>
                <a:latin typeface="Tahoma" pitchFamily="34" charset="0"/>
                <a:ea typeface="SimSun" pitchFamily="2" charset="-122"/>
                <a:cs typeface="B Lotus" pitchFamily="2" charset="-78"/>
              </a:rPr>
              <a:t> :برنامه ی هفتگی عبارت است از یک برنامه یاطرح پیشنهادی که نشان می دهد هرهفته درطول سال معلم چه محتوایی راچگونه وبه چه ترتیبی درس خواهد داد. دانش آموزان درطول سال به چه فعالیت هایی</a:t>
            </a:r>
            <a:r>
              <a:rPr kumimoji="0" lang="en-US" altLang="zh-CN" sz="2400" b="0" i="0" u="none" strike="noStrike" cap="none" normalizeH="0" dirty="0" smtClean="0">
                <a:ln>
                  <a:noFill/>
                </a:ln>
                <a:solidFill>
                  <a:schemeClr val="tx1"/>
                </a:solidFill>
                <a:effectLst/>
                <a:latin typeface="Tahoma" pitchFamily="34" charset="0"/>
                <a:ea typeface="SimSun" pitchFamily="2" charset="-122"/>
                <a:cs typeface="B Lotus" pitchFamily="2" charset="-78"/>
              </a:rPr>
              <a:t> </a:t>
            </a:r>
            <a:r>
              <a:rPr kumimoji="0" lang="fa-IR" altLang="zh-CN" sz="2400" b="0" i="0" u="none" strike="noStrike" cap="none" normalizeH="0" dirty="0" smtClean="0">
                <a:ln>
                  <a:noFill/>
                </a:ln>
                <a:solidFill>
                  <a:schemeClr val="tx1"/>
                </a:solidFill>
                <a:effectLst/>
                <a:latin typeface="Tahoma" pitchFamily="34" charset="0"/>
                <a:ea typeface="SimSun" pitchFamily="2" charset="-122"/>
                <a:cs typeface="B Lotus" pitchFamily="2" charset="-78"/>
              </a:rPr>
              <a:t>مشغول خواهند شد .</a:t>
            </a:r>
          </a:p>
          <a:p>
            <a:pPr marL="0" marR="0" lvl="0" indent="0" algn="just" defTabSz="914400" rtl="1" eaLnBrk="1" fontAlgn="base" latinLnBrk="0" hangingPunct="1">
              <a:lnSpc>
                <a:spcPct val="150000"/>
              </a:lnSpc>
              <a:spcBef>
                <a:spcPct val="0"/>
              </a:spcBef>
              <a:spcAft>
                <a:spcPct val="0"/>
              </a:spcAft>
              <a:buClrTx/>
              <a:buSzTx/>
              <a:buFontTx/>
              <a:buNone/>
              <a:tabLst/>
            </a:pPr>
            <a:r>
              <a:rPr lang="fa-IR" altLang="zh-CN" sz="2400" dirty="0" smtClean="0">
                <a:solidFill>
                  <a:schemeClr val="tx1"/>
                </a:solidFill>
                <a:latin typeface="Tahoma" pitchFamily="34" charset="0"/>
                <a:ea typeface="SimSun" pitchFamily="2" charset="-122"/>
                <a:cs typeface="B Lotus" pitchFamily="2" charset="-78"/>
              </a:rPr>
              <a:t>برنامه ی روزانه وهفتگی برای کلاس های چند پایه بایستی به گونه ای طراحی شود که در هرجلسه فراگیران پایه های مختلف همواره به فعالیت هایی مشغول شوند که جذاب ،</a:t>
            </a:r>
            <a:r>
              <a:rPr kumimoji="0" lang="fa-IR" altLang="zh-CN" sz="2400" b="0" i="0" u="none" strike="noStrike" cap="none" normalizeH="0" dirty="0" smtClean="0">
                <a:ln>
                  <a:noFill/>
                </a:ln>
                <a:solidFill>
                  <a:schemeClr val="tx1"/>
                </a:solidFill>
                <a:effectLst/>
                <a:latin typeface="Tahoma" pitchFamily="34" charset="0"/>
                <a:ea typeface="SimSun" pitchFamily="2" charset="-122"/>
                <a:cs typeface="B Lotus" pitchFamily="2" charset="-78"/>
              </a:rPr>
              <a:t> معناداروهدفمند باشند.</a:t>
            </a:r>
          </a:p>
          <a:p>
            <a:pPr marL="0" marR="0" lvl="0" indent="0" algn="just" defTabSz="914400" rtl="1" eaLnBrk="1" fontAlgn="base" latinLnBrk="0" hangingPunct="1">
              <a:lnSpc>
                <a:spcPct val="150000"/>
              </a:lnSpc>
              <a:spcBef>
                <a:spcPct val="0"/>
              </a:spcBef>
              <a:spcAft>
                <a:spcPct val="0"/>
              </a:spcAft>
              <a:buClrTx/>
              <a:buSzTx/>
              <a:buFontTx/>
              <a:buNone/>
              <a:tabLst/>
            </a:pPr>
            <a:r>
              <a:rPr lang="fa-IR" altLang="zh-CN" sz="2400" baseline="0" dirty="0" smtClean="0">
                <a:solidFill>
                  <a:schemeClr val="tx1"/>
                </a:solidFill>
                <a:latin typeface="Tahoma" pitchFamily="34" charset="0"/>
                <a:ea typeface="SimSun" pitchFamily="2" charset="-122"/>
                <a:cs typeface="B Lotus" pitchFamily="2" charset="-78"/>
              </a:rPr>
              <a:t>برنامه ی هفتگی در کلاس های چند</a:t>
            </a:r>
            <a:r>
              <a:rPr lang="en-US" altLang="zh-CN" sz="2400" baseline="0" dirty="0" smtClean="0">
                <a:solidFill>
                  <a:schemeClr val="tx1"/>
                </a:solidFill>
                <a:latin typeface="Tahoma" pitchFamily="34" charset="0"/>
                <a:ea typeface="SimSun" pitchFamily="2" charset="-122"/>
                <a:cs typeface="B Lotus" pitchFamily="2" charset="-78"/>
              </a:rPr>
              <a:t> </a:t>
            </a:r>
            <a:r>
              <a:rPr lang="fa-IR" altLang="zh-CN" sz="2400" baseline="0" dirty="0" smtClean="0">
                <a:solidFill>
                  <a:schemeClr val="tx1"/>
                </a:solidFill>
                <a:latin typeface="Tahoma" pitchFamily="34" charset="0"/>
                <a:ea typeface="SimSun" pitchFamily="2" charset="-122"/>
                <a:cs typeface="B Lotus" pitchFamily="2" charset="-78"/>
              </a:rPr>
              <a:t>پایه </a:t>
            </a:r>
            <a:r>
              <a:rPr kumimoji="0" lang="fa-IR" altLang="zh-CN" sz="2400" b="0" i="0" u="none" strike="noStrike" cap="none" normalizeH="0" dirty="0" smtClean="0">
                <a:ln>
                  <a:noFill/>
                </a:ln>
                <a:solidFill>
                  <a:schemeClr val="tx1"/>
                </a:solidFill>
                <a:effectLst/>
                <a:latin typeface="Tahoma" pitchFamily="34" charset="0"/>
                <a:ea typeface="SimSun" pitchFamily="2" charset="-122"/>
                <a:cs typeface="B Lotus" pitchFamily="2" charset="-78"/>
              </a:rPr>
              <a:t>براساس رویکرد تلفیقی وتجمعی طراحی وزمان وشکل اجرا بایدطراحی وتنظیم گردد</a:t>
            </a:r>
            <a:endParaRPr lang="en-US" altLang="zh-CN" sz="1400" dirty="0" smtClean="0">
              <a:solidFill>
                <a:schemeClr val="tx1"/>
              </a:solidFill>
              <a:latin typeface="Tahoma" pitchFamily="34" charset="0"/>
              <a:ea typeface="SimSun" pitchFamily="2" charset="-122"/>
              <a:cs typeface="B Titr"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dirty="0" smtClean="0">
              <a:ln>
                <a:noFill/>
              </a:ln>
              <a:solidFill>
                <a:schemeClr val="tx1"/>
              </a:solidFill>
              <a:effectLst/>
              <a:latin typeface="Tahoma" pitchFamily="34" charset="0"/>
              <a:ea typeface="SimSun" pitchFamily="2" charset="-122"/>
              <a:cs typeface="B Titr"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pPr>
            <a:endParaRPr lang="en-US" altLang="zh-CN" sz="1400" dirty="0" smtClean="0">
              <a:latin typeface="Tahoma" pitchFamily="34" charset="0"/>
              <a:ea typeface="SimSun" pitchFamily="2" charset="-122"/>
              <a:cs typeface="B Titr" pitchFamily="2" charset="-78"/>
            </a:endParaRPr>
          </a:p>
        </p:txBody>
      </p:sp>
    </p:spTree>
    <p:extLst>
      <p:ext uri="{BB962C8B-B14F-4D97-AF65-F5344CB8AC3E}">
        <p14:creationId xmlns:p14="http://schemas.microsoft.com/office/powerpoint/2010/main" val="2784102953"/>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7">
                                            <p:txEl>
                                              <p:pRg st="1" end="1"/>
                                            </p:txEl>
                                          </p:spTgt>
                                        </p:tgtEl>
                                        <p:attrNameLst>
                                          <p:attrName>style.visibility</p:attrName>
                                        </p:attrNameLst>
                                      </p:cBhvr>
                                      <p:to>
                                        <p:strVal val="visible"/>
                                      </p:to>
                                    </p:set>
                                    <p:anim calcmode="lin" valueType="num">
                                      <p:cBhvr additive="base">
                                        <p:cTn id="7" dur="500" fill="hold"/>
                                        <p:tgtEl>
                                          <p:spTgt spid="921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20272" y="129405"/>
            <a:ext cx="1868726" cy="646331"/>
          </a:xfrm>
          <a:prstGeom prst="rect">
            <a:avLst/>
          </a:prstGeom>
          <a:solidFill>
            <a:schemeClr val="bg2">
              <a:lumMod val="75000"/>
            </a:schemeClr>
          </a:solidFill>
          <a:ln>
            <a:solidFill>
              <a:schemeClr val="tx1">
                <a:lumMod val="85000"/>
                <a:lumOff val="15000"/>
              </a:schemeClr>
            </a:solidFill>
          </a:ln>
        </p:spPr>
        <p:txBody>
          <a:bodyPr vert="horz" wrap="square" rtlCol="1">
            <a:spAutoFit/>
          </a:bodyPr>
          <a:lstStyle/>
          <a:p>
            <a:r>
              <a:rPr lang="fa-IR" dirty="0" smtClean="0"/>
              <a:t>راهنمای تدریس در کلاس های چندپایه</a:t>
            </a:r>
            <a:endParaRPr lang="fa-IR" dirty="0"/>
          </a:p>
        </p:txBody>
      </p:sp>
      <p:sp>
        <p:nvSpPr>
          <p:cNvPr id="3" name="TextBox 2"/>
          <p:cNvSpPr txBox="1"/>
          <p:nvPr/>
        </p:nvSpPr>
        <p:spPr>
          <a:xfrm>
            <a:off x="0" y="31656"/>
            <a:ext cx="6858000" cy="667875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fa-IR" sz="3200" dirty="0" smtClean="0">
                <a:solidFill>
                  <a:srgbClr val="FF0000"/>
                </a:solidFill>
                <a:cs typeface="B Titr" pitchFamily="2" charset="-78"/>
              </a:rPr>
              <a:t>ارزش یابی در کلاس چند پایه </a:t>
            </a:r>
          </a:p>
          <a:p>
            <a:pPr algn="ctr"/>
            <a:endParaRPr lang="fa-IR" dirty="0" smtClean="0">
              <a:solidFill>
                <a:srgbClr val="FF0000"/>
              </a:solidFill>
            </a:endParaRPr>
          </a:p>
          <a:p>
            <a:r>
              <a:rPr lang="fa-IR" sz="3600" b="1" dirty="0" smtClean="0">
                <a:solidFill>
                  <a:srgbClr val="FF0000"/>
                </a:solidFill>
              </a:rPr>
              <a:t>تعاریف </a:t>
            </a:r>
          </a:p>
          <a:p>
            <a:endParaRPr lang="fa-IR" dirty="0" smtClean="0"/>
          </a:p>
          <a:p>
            <a:pPr>
              <a:buFont typeface="Wingdings" pitchFamily="2" charset="2"/>
              <a:buChar char="v"/>
            </a:pPr>
            <a:r>
              <a:rPr lang="fa-IR" b="1" dirty="0" smtClean="0"/>
              <a:t>گردآوری واستفاده از اطلاعات برای تصمیم گیری درباره ی برنامه های آموزشی </a:t>
            </a:r>
          </a:p>
          <a:p>
            <a:endParaRPr lang="fa-IR" dirty="0" smtClean="0"/>
          </a:p>
          <a:p>
            <a:endParaRPr lang="fa-IR" dirty="0" smtClean="0"/>
          </a:p>
          <a:p>
            <a:pPr algn="just">
              <a:buFont typeface="Wingdings" pitchFamily="2" charset="2"/>
              <a:buChar char="v"/>
            </a:pPr>
            <a:r>
              <a:rPr lang="fa-IR" dirty="0" smtClean="0"/>
              <a:t> </a:t>
            </a:r>
            <a:r>
              <a:rPr lang="fa-IR" b="1" dirty="0" smtClean="0"/>
              <a:t>ارزش یابی به یک فرایند سیستماتیک برای جمع آوری ، تحلیل وتفسیر اطلاعات گفته می شود به این منظور که آیا هدف های مورد نظر تحقق یافته یادر حال تحقق یافتن هستند وبه چه میزان </a:t>
            </a:r>
          </a:p>
          <a:p>
            <a:pPr>
              <a:buFont typeface="Wingdings" pitchFamily="2" charset="2"/>
              <a:buChar char="v"/>
            </a:pPr>
            <a:endParaRPr lang="fa-IR" dirty="0" smtClean="0"/>
          </a:p>
          <a:p>
            <a:pPr algn="just">
              <a:buFont typeface="Wingdings" pitchFamily="2" charset="2"/>
              <a:buChar char="v"/>
            </a:pPr>
            <a:r>
              <a:rPr lang="fa-IR" dirty="0" smtClean="0"/>
              <a:t> </a:t>
            </a:r>
            <a:r>
              <a:rPr lang="fa-IR" b="1" dirty="0" smtClean="0"/>
              <a:t>پس در تعاریف ارائه شده برای ارزش یابی سه موضوع به چشم می خورد:</a:t>
            </a:r>
          </a:p>
          <a:p>
            <a:pPr algn="just"/>
            <a:endParaRPr lang="fa-IR" b="1" dirty="0" smtClean="0"/>
          </a:p>
          <a:p>
            <a:pPr algn="just"/>
            <a:r>
              <a:rPr lang="fa-IR" b="1" dirty="0" smtClean="0"/>
              <a:t>1- گردآوری اطلاعات 2- تحلیل اطلاعات  3- تصمیم گیری وقضاوت </a:t>
            </a:r>
          </a:p>
          <a:p>
            <a:pPr algn="just"/>
            <a:endParaRPr lang="fa-IR" b="1" dirty="0" smtClean="0"/>
          </a:p>
          <a:p>
            <a:pPr algn="just"/>
            <a:r>
              <a:rPr lang="fa-IR" b="1" dirty="0" smtClean="0">
                <a:solidFill>
                  <a:srgbClr val="FF0000"/>
                </a:solidFill>
              </a:rPr>
              <a:t>لذا می توان ارزش یا بی پیشرفت تحصیلی را اینگونه تعریف کرد:</a:t>
            </a:r>
          </a:p>
          <a:p>
            <a:endParaRPr lang="fa-IR" dirty="0" smtClean="0">
              <a:solidFill>
                <a:srgbClr val="FF0000"/>
              </a:solidFill>
            </a:endParaRPr>
          </a:p>
          <a:p>
            <a:pPr algn="just"/>
            <a:r>
              <a:rPr lang="fa-IR" sz="2400" dirty="0" smtClean="0">
                <a:cs typeface="2  Elham" pitchFamily="2" charset="-78"/>
              </a:rPr>
              <a:t>عبارت است از سنجش عملکرد یادگیرندگان ومقایسه ی نتایج حاصل با هدف های آموزشی از پیش تعیین شده .</a:t>
            </a:r>
          </a:p>
          <a:p>
            <a:pPr algn="just"/>
            <a:endParaRPr lang="fa-IR" sz="2400" dirty="0" smtClean="0">
              <a:cs typeface="2  Elham" pitchFamily="2" charset="-78"/>
            </a:endParaRPr>
          </a:p>
          <a:p>
            <a:pPr algn="just"/>
            <a:endParaRPr lang="en-US" dirty="0"/>
          </a:p>
        </p:txBody>
      </p:sp>
    </p:spTree>
    <p:extLst>
      <p:ext uri="{BB962C8B-B14F-4D97-AF65-F5344CB8AC3E}">
        <p14:creationId xmlns:p14="http://schemas.microsoft.com/office/powerpoint/2010/main" val="2784102953"/>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heel(1)">
                                      <p:cBhvr>
                                        <p:cTn id="13" dur="2000"/>
                                        <p:tgtEl>
                                          <p:spTgt spid="3">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heel(1)">
                                      <p:cBhvr>
                                        <p:cTn id="16" dur="20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circle(in)">
                                      <p:cBhvr>
                                        <p:cTn id="21" dur="2000"/>
                                        <p:tgtEl>
                                          <p:spTgt spid="3">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wheel(1)">
                                      <p:cBhvr>
                                        <p:cTn id="26" dur="2000"/>
                                        <p:tgtEl>
                                          <p:spTgt spid="3">
                                            <p:txEl>
                                              <p:pRg st="9" end="9"/>
                                            </p:txEl>
                                          </p:spTgt>
                                        </p:tgtEl>
                                      </p:cBhvr>
                                    </p:animEffect>
                                  </p:childTnLst>
                                </p:cTn>
                              </p:par>
                              <p:par>
                                <p:cTn id="27" presetID="21" presetClass="entr" presetSubtype="1"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animEffect transition="in" filter="wheel(1)">
                                      <p:cBhvr>
                                        <p:cTn id="29" dur="2000"/>
                                        <p:tgtEl>
                                          <p:spTgt spid="3">
                                            <p:txEl>
                                              <p:pRg st="11" end="1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3">
                                            <p:txEl>
                                              <p:pRg st="13" end="13"/>
                                            </p:txEl>
                                          </p:spTgt>
                                        </p:tgtEl>
                                        <p:attrNameLst>
                                          <p:attrName>style.visibility</p:attrName>
                                        </p:attrNameLst>
                                      </p:cBhvr>
                                      <p:to>
                                        <p:strVal val="visible"/>
                                      </p:to>
                                    </p:set>
                                    <p:animEffect transition="in" filter="circle(in)">
                                      <p:cBhvr>
                                        <p:cTn id="34" dur="2000"/>
                                        <p:tgtEl>
                                          <p:spTgt spid="3">
                                            <p:txEl>
                                              <p:pRg st="13" end="13"/>
                                            </p:txEl>
                                          </p:spTgt>
                                        </p:tgtEl>
                                      </p:cBhvr>
                                    </p:animEffect>
                                  </p:childTnLst>
                                </p:cTn>
                              </p:par>
                              <p:par>
                                <p:cTn id="35" presetID="6" presetClass="entr" presetSubtype="16" fill="hold" nodeType="withEffect">
                                  <p:stCondLst>
                                    <p:cond delay="0"/>
                                  </p:stCondLst>
                                  <p:childTnLst>
                                    <p:set>
                                      <p:cBhvr>
                                        <p:cTn id="36" dur="1" fill="hold">
                                          <p:stCondLst>
                                            <p:cond delay="0"/>
                                          </p:stCondLst>
                                        </p:cTn>
                                        <p:tgtEl>
                                          <p:spTgt spid="3">
                                            <p:txEl>
                                              <p:pRg st="15" end="15"/>
                                            </p:txEl>
                                          </p:spTgt>
                                        </p:tgtEl>
                                        <p:attrNameLst>
                                          <p:attrName>style.visibility</p:attrName>
                                        </p:attrNameLst>
                                      </p:cBhvr>
                                      <p:to>
                                        <p:strVal val="visible"/>
                                      </p:to>
                                    </p:set>
                                    <p:animEffect transition="in" filter="circle(in)">
                                      <p:cBhvr>
                                        <p:cTn id="37" dur="20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20272" y="129405"/>
            <a:ext cx="1868726" cy="646331"/>
          </a:xfrm>
          <a:prstGeom prst="rect">
            <a:avLst/>
          </a:prstGeom>
          <a:solidFill>
            <a:schemeClr val="bg2">
              <a:lumMod val="75000"/>
            </a:schemeClr>
          </a:solidFill>
          <a:ln>
            <a:solidFill>
              <a:schemeClr val="tx1">
                <a:lumMod val="85000"/>
                <a:lumOff val="15000"/>
              </a:schemeClr>
            </a:solidFill>
          </a:ln>
        </p:spPr>
        <p:txBody>
          <a:bodyPr vert="horz" wrap="square" rtlCol="1">
            <a:spAutoFit/>
          </a:bodyPr>
          <a:lstStyle/>
          <a:p>
            <a:r>
              <a:rPr lang="fa-IR" dirty="0" smtClean="0"/>
              <a:t>راهنمای تدریس در کلاس های چندپایه</a:t>
            </a:r>
            <a:endParaRPr lang="fa-IR" dirty="0"/>
          </a:p>
        </p:txBody>
      </p:sp>
      <p:sp>
        <p:nvSpPr>
          <p:cNvPr id="3" name="TextBox 2"/>
          <p:cNvSpPr txBox="1"/>
          <p:nvPr/>
        </p:nvSpPr>
        <p:spPr>
          <a:xfrm>
            <a:off x="36286" y="25400"/>
            <a:ext cx="6705600" cy="689419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lnSpc>
                <a:spcPct val="150000"/>
              </a:lnSpc>
            </a:pPr>
            <a:r>
              <a:rPr lang="fa-IR" sz="2000" b="1" dirty="0" smtClean="0">
                <a:cs typeface="B Zar" pitchFamily="2" charset="-78"/>
              </a:rPr>
              <a:t>به عبارت ساده تر می توان کفت که ارزش یابی ابزاری ارزشمند برای معلمان است که به آنان امکان می دهد تا با توجه به نقاط قوت وضعف دانش آموزان ، درس های خود را بهتر طرح ریزی کنندومتوجه شوند که آیا دانش آموزان مطالب تدریس شده رابهتر آموخته اند ؟ آیا اهداف معیین تحقق یافته اند؟</a:t>
            </a:r>
          </a:p>
          <a:p>
            <a:pPr algn="just"/>
            <a:endParaRPr lang="fa-IR" sz="2000" dirty="0" smtClean="0">
              <a:solidFill>
                <a:srgbClr val="FF0000"/>
              </a:solidFill>
              <a:cs typeface="2  Elham" pitchFamily="2" charset="-78"/>
            </a:endParaRPr>
          </a:p>
          <a:p>
            <a:pPr algn="just"/>
            <a:r>
              <a:rPr lang="fa-IR" sz="2400" dirty="0" smtClean="0">
                <a:solidFill>
                  <a:srgbClr val="FF0000"/>
                </a:solidFill>
                <a:cs typeface="B Siavash" pitchFamily="2" charset="-78"/>
              </a:rPr>
              <a:t>ارزش یابی رااز یک طرف می توان آخرین حلقه از فعالیتهای تدریس دانست واز طرفی دیگر ارزش یابی را می توان مقدمه ای برای شروع وادامه ی فعالیتهای آموزشی وتکوین آن دانست .</a:t>
            </a:r>
          </a:p>
          <a:p>
            <a:endParaRPr lang="fa-IR" dirty="0" smtClean="0"/>
          </a:p>
          <a:p>
            <a:pPr algn="ctr"/>
            <a:r>
              <a:rPr lang="fa-IR" sz="2000" dirty="0" smtClean="0">
                <a:cs typeface="B Titr" pitchFamily="2" charset="-78"/>
              </a:rPr>
              <a:t>جایگاه  ارزش یابی دریک فرایند آموزشی</a:t>
            </a:r>
          </a:p>
          <a:p>
            <a:pPr algn="ctr"/>
            <a:endParaRPr lang="fa-IR" dirty="0" smtClean="0">
              <a:cs typeface="B Titr" pitchFamily="2" charset="-78"/>
            </a:endParaRPr>
          </a:p>
          <a:p>
            <a:pPr marL="342900" indent="-342900">
              <a:buAutoNum type="arabicPeriod"/>
            </a:pPr>
            <a:r>
              <a:rPr lang="fa-IR" dirty="0" smtClean="0">
                <a:cs typeface="B Titr" pitchFamily="2" charset="-78"/>
              </a:rPr>
              <a:t>چراباید تدریس شود؟</a:t>
            </a:r>
          </a:p>
          <a:p>
            <a:pPr marL="342900" indent="-342900">
              <a:buAutoNum type="arabicPeriod"/>
            </a:pPr>
            <a:endParaRPr lang="fa-IR" dirty="0" smtClean="0">
              <a:cs typeface="B Titr" pitchFamily="2" charset="-78"/>
            </a:endParaRPr>
          </a:p>
          <a:p>
            <a:pPr marL="342900" indent="-342900">
              <a:buAutoNum type="arabicPeriod"/>
            </a:pPr>
            <a:r>
              <a:rPr lang="fa-IR" dirty="0" smtClean="0">
                <a:cs typeface="B Titr" pitchFamily="2" charset="-78"/>
              </a:rPr>
              <a:t>چه چیز باید تدریس شود؟</a:t>
            </a:r>
          </a:p>
          <a:p>
            <a:pPr marL="342900" indent="-342900">
              <a:buAutoNum type="arabicPeriod"/>
            </a:pPr>
            <a:endParaRPr lang="fa-IR" dirty="0" smtClean="0">
              <a:cs typeface="B Titr" pitchFamily="2" charset="-78"/>
            </a:endParaRPr>
          </a:p>
          <a:p>
            <a:pPr marL="342900" indent="-342900">
              <a:buAutoNum type="arabicPeriod"/>
            </a:pPr>
            <a:r>
              <a:rPr lang="fa-IR" dirty="0" smtClean="0">
                <a:cs typeface="B Titr" pitchFamily="2" charset="-78"/>
              </a:rPr>
              <a:t>چگونه باید تدریس شود؟ </a:t>
            </a:r>
          </a:p>
          <a:p>
            <a:pPr marL="342900" indent="-342900">
              <a:buAutoNum type="arabicPeriod"/>
            </a:pPr>
            <a:endParaRPr lang="fa-IR" dirty="0" smtClean="0">
              <a:cs typeface="B Titr" pitchFamily="2" charset="-78"/>
            </a:endParaRPr>
          </a:p>
          <a:p>
            <a:pPr marL="342900" indent="-342900">
              <a:buAutoNum type="arabicPeriod"/>
            </a:pPr>
            <a:r>
              <a:rPr lang="fa-IR" dirty="0" smtClean="0">
                <a:cs typeface="B Titr" pitchFamily="2" charset="-78"/>
              </a:rPr>
              <a:t>چگونه ارزش یلبی شود؟ </a:t>
            </a:r>
          </a:p>
          <a:p>
            <a:endParaRPr lang="en-US" dirty="0"/>
          </a:p>
        </p:txBody>
      </p:sp>
    </p:spTree>
    <p:extLst>
      <p:ext uri="{BB962C8B-B14F-4D97-AF65-F5344CB8AC3E}">
        <p14:creationId xmlns:p14="http://schemas.microsoft.com/office/powerpoint/2010/main" val="2784102953"/>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 calcmode="lin" valueType="num">
                                      <p:cBhvr additive="base">
                                        <p:cTn id="2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 calcmode="lin" valueType="num">
                                      <p:cBhvr additive="base">
                                        <p:cTn id="3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anim calcmode="lin" valueType="num">
                                      <p:cBhvr additive="base">
                                        <p:cTn id="3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20272" y="129405"/>
            <a:ext cx="1868726" cy="646331"/>
          </a:xfrm>
          <a:prstGeom prst="rect">
            <a:avLst/>
          </a:prstGeom>
          <a:solidFill>
            <a:schemeClr val="bg2">
              <a:lumMod val="75000"/>
            </a:schemeClr>
          </a:solidFill>
          <a:ln>
            <a:solidFill>
              <a:schemeClr val="tx1">
                <a:lumMod val="85000"/>
                <a:lumOff val="15000"/>
              </a:schemeClr>
            </a:solidFill>
          </a:ln>
        </p:spPr>
        <p:txBody>
          <a:bodyPr vert="horz" wrap="square" rtlCol="1">
            <a:spAutoFit/>
          </a:bodyPr>
          <a:lstStyle/>
          <a:p>
            <a:r>
              <a:rPr lang="fa-IR" dirty="0" smtClean="0"/>
              <a:t>راهنمای تدریس در کلاس های چندپایه</a:t>
            </a:r>
            <a:endParaRPr lang="fa-IR" dirty="0"/>
          </a:p>
        </p:txBody>
      </p:sp>
      <p:sp>
        <p:nvSpPr>
          <p:cNvPr id="3" name="TextBox 2"/>
          <p:cNvSpPr txBox="1"/>
          <p:nvPr/>
        </p:nvSpPr>
        <p:spPr>
          <a:xfrm>
            <a:off x="76200" y="43543"/>
            <a:ext cx="6629400" cy="6186309"/>
          </a:xfrm>
          <a:prstGeom prst="rect">
            <a:avLst/>
          </a:prstGeom>
        </p:spPr>
        <p:style>
          <a:lnRef idx="0">
            <a:scrgbClr r="0" g="0" b="0"/>
          </a:lnRef>
          <a:fillRef idx="1002">
            <a:schemeClr val="lt2"/>
          </a:fillRef>
          <a:effectRef idx="0">
            <a:scrgbClr r="0" g="0" b="0"/>
          </a:effectRef>
          <a:fontRef idx="major"/>
        </p:style>
        <p:txBody>
          <a:bodyPr wrap="square" rtlCol="0">
            <a:spAutoFit/>
          </a:bodyPr>
          <a:lstStyle/>
          <a:p>
            <a:pPr algn="ctr"/>
            <a:r>
              <a:rPr lang="fa-IR" sz="2400" b="1" dirty="0" smtClean="0">
                <a:solidFill>
                  <a:srgbClr val="FF0000"/>
                </a:solidFill>
              </a:rPr>
              <a:t>اهداف ارزشیابی</a:t>
            </a:r>
          </a:p>
          <a:p>
            <a:pPr algn="just">
              <a:lnSpc>
                <a:spcPct val="150000"/>
              </a:lnSpc>
            </a:pPr>
            <a:r>
              <a:rPr lang="fa-IR" sz="2400" dirty="0" smtClean="0">
                <a:cs typeface="B Nazanin" pitchFamily="2" charset="-78"/>
              </a:rPr>
              <a:t>1- بازده یادگیری داش آموزان سنجیده می شود.</a:t>
            </a:r>
          </a:p>
          <a:p>
            <a:pPr algn="just">
              <a:lnSpc>
                <a:spcPct val="150000"/>
              </a:lnSpc>
            </a:pPr>
            <a:r>
              <a:rPr lang="fa-IR" sz="2400" dirty="0" smtClean="0">
                <a:cs typeface="B Nazanin" pitchFamily="2" charset="-78"/>
              </a:rPr>
              <a:t>2- سطح یادگیری دانش آموزان نشان داده می شود .</a:t>
            </a:r>
          </a:p>
          <a:p>
            <a:pPr algn="just">
              <a:lnSpc>
                <a:spcPct val="150000"/>
              </a:lnSpc>
            </a:pPr>
            <a:r>
              <a:rPr lang="fa-IR" sz="2400" dirty="0" smtClean="0">
                <a:cs typeface="B Nazanin" pitchFamily="2" charset="-78"/>
              </a:rPr>
              <a:t>3- به بهبود یادگیری کمک می کند.</a:t>
            </a:r>
          </a:p>
          <a:p>
            <a:pPr algn="just">
              <a:lnSpc>
                <a:spcPct val="150000"/>
              </a:lnSpc>
            </a:pPr>
            <a:r>
              <a:rPr lang="fa-IR" sz="2400" dirty="0" smtClean="0">
                <a:cs typeface="B Nazanin" pitchFamily="2" charset="-78"/>
              </a:rPr>
              <a:t>4- برای یادگیری بهتر ایجاد انگیزه می کند.</a:t>
            </a:r>
          </a:p>
          <a:p>
            <a:pPr algn="just">
              <a:lnSpc>
                <a:spcPct val="150000"/>
              </a:lnSpc>
            </a:pPr>
            <a:r>
              <a:rPr lang="fa-IR" sz="2400" dirty="0" smtClean="0">
                <a:cs typeface="B Nazanin" pitchFamily="2" charset="-78"/>
              </a:rPr>
              <a:t>5- ارزش یابی موجب بیداری اندیشه ها می شود.</a:t>
            </a:r>
          </a:p>
          <a:p>
            <a:pPr algn="just">
              <a:lnSpc>
                <a:spcPct val="150000"/>
              </a:lnSpc>
            </a:pPr>
            <a:r>
              <a:rPr lang="fa-IR" sz="2400" dirty="0" smtClean="0">
                <a:cs typeface="B Nazanin" pitchFamily="2" charset="-78"/>
              </a:rPr>
              <a:t>6- ارزش یابی روش تدریس را مشخص می کند.</a:t>
            </a:r>
          </a:p>
          <a:p>
            <a:pPr algn="just">
              <a:lnSpc>
                <a:spcPct val="150000"/>
              </a:lnSpc>
            </a:pPr>
            <a:r>
              <a:rPr lang="fa-IR" sz="2400" dirty="0" smtClean="0">
                <a:cs typeface="B Nazanin" pitchFamily="2" charset="-78"/>
              </a:rPr>
              <a:t>7- ارزش یابی موجب پدید آمدن زمینه نو آوری وخلاقیت می شود .</a:t>
            </a:r>
          </a:p>
          <a:p>
            <a:pPr algn="just">
              <a:lnSpc>
                <a:spcPct val="150000"/>
              </a:lnSpc>
            </a:pPr>
            <a:r>
              <a:rPr lang="fa-IR" sz="2400" dirty="0" smtClean="0">
                <a:cs typeface="B Nazanin" pitchFamily="2" charset="-78"/>
              </a:rPr>
              <a:t>8- ارزش یابی باعث  سنجش پذیر بودن اهداف می شود.</a:t>
            </a:r>
          </a:p>
          <a:p>
            <a:pPr algn="just">
              <a:lnSpc>
                <a:spcPct val="150000"/>
              </a:lnSpc>
            </a:pPr>
            <a:r>
              <a:rPr lang="fa-IR" sz="2400" dirty="0" smtClean="0">
                <a:cs typeface="B Nazanin" pitchFamily="2" charset="-78"/>
              </a:rPr>
              <a:t>9- روی نکات مهم درس تاکید می شود.</a:t>
            </a:r>
          </a:p>
          <a:p>
            <a:r>
              <a:rPr lang="fa-IR" sz="2400" dirty="0" smtClean="0">
                <a:cs typeface="B Nazanin" pitchFamily="2" charset="-78"/>
              </a:rPr>
              <a:t>.</a:t>
            </a:r>
          </a:p>
          <a:p>
            <a:r>
              <a:rPr lang="fa-IR" sz="2400" dirty="0" smtClean="0">
                <a:cs typeface="B Nazanin" pitchFamily="2" charset="-78"/>
              </a:rPr>
              <a:t>.</a:t>
            </a:r>
          </a:p>
        </p:txBody>
      </p:sp>
    </p:spTree>
    <p:extLst>
      <p:ext uri="{BB962C8B-B14F-4D97-AF65-F5344CB8AC3E}">
        <p14:creationId xmlns:p14="http://schemas.microsoft.com/office/powerpoint/2010/main" val="2784102953"/>
      </p:ext>
    </p:extLst>
  </p:cSld>
  <p:clrMapOvr>
    <a:masterClrMapping/>
  </p:clrMapOvr>
  <p:transition spd="slow">
    <p:newsflash/>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20272" y="129405"/>
            <a:ext cx="1868726" cy="646331"/>
          </a:xfrm>
          <a:prstGeom prst="rect">
            <a:avLst/>
          </a:prstGeom>
          <a:solidFill>
            <a:schemeClr val="bg2">
              <a:lumMod val="75000"/>
            </a:schemeClr>
          </a:solidFill>
          <a:ln>
            <a:solidFill>
              <a:schemeClr val="tx1">
                <a:lumMod val="85000"/>
                <a:lumOff val="15000"/>
              </a:schemeClr>
            </a:solidFill>
          </a:ln>
        </p:spPr>
        <p:txBody>
          <a:bodyPr vert="horz" wrap="square" rtlCol="1">
            <a:spAutoFit/>
          </a:bodyPr>
          <a:lstStyle/>
          <a:p>
            <a:r>
              <a:rPr lang="fa-IR" dirty="0" smtClean="0"/>
              <a:t>راهنمای تدریس در کلاس های چندپایه</a:t>
            </a:r>
            <a:endParaRPr lang="fa-IR" dirty="0"/>
          </a:p>
        </p:txBody>
      </p:sp>
      <p:sp>
        <p:nvSpPr>
          <p:cNvPr id="3" name="TextBox 2"/>
          <p:cNvSpPr txBox="1"/>
          <p:nvPr/>
        </p:nvSpPr>
        <p:spPr>
          <a:xfrm>
            <a:off x="0" y="31656"/>
            <a:ext cx="6858000" cy="6924973"/>
          </a:xfrm>
          <a:prstGeom prst="rect">
            <a:avLst/>
          </a:prstGeom>
          <a:ln/>
        </p:spPr>
        <p:style>
          <a:lnRef idx="0">
            <a:schemeClr val="accent1"/>
          </a:lnRef>
          <a:fillRef idx="1003">
            <a:schemeClr val="dk2"/>
          </a:fillRef>
          <a:effectRef idx="3">
            <a:schemeClr val="accent1"/>
          </a:effectRef>
          <a:fontRef idx="minor">
            <a:schemeClr val="lt1"/>
          </a:fontRef>
        </p:style>
        <p:txBody>
          <a:bodyPr wrap="square" rtlCol="0">
            <a:spAutoFit/>
          </a:bodyPr>
          <a:lstStyle/>
          <a:p>
            <a:pPr algn="ctr">
              <a:lnSpc>
                <a:spcPct val="150000"/>
              </a:lnSpc>
            </a:pPr>
            <a:r>
              <a:rPr lang="fa-IR" dirty="0" smtClean="0">
                <a:solidFill>
                  <a:srgbClr val="FF0000"/>
                </a:solidFill>
                <a:cs typeface="B Jadid" pitchFamily="2" charset="-78"/>
              </a:rPr>
              <a:t>انواع ارزش یابی در تدریس </a:t>
            </a:r>
          </a:p>
          <a:p>
            <a:pPr>
              <a:lnSpc>
                <a:spcPct val="150000"/>
              </a:lnSpc>
            </a:pPr>
            <a:endParaRPr lang="fa-IR" dirty="0" smtClean="0"/>
          </a:p>
          <a:p>
            <a:pPr algn="just">
              <a:lnSpc>
                <a:spcPct val="150000"/>
              </a:lnSpc>
            </a:pPr>
            <a:r>
              <a:rPr lang="fa-IR" dirty="0" smtClean="0">
                <a:cs typeface="B Jadid" pitchFamily="2" charset="-78"/>
              </a:rPr>
              <a:t>1- ارزش یابی تشخیصی : </a:t>
            </a:r>
            <a:r>
              <a:rPr lang="fa-IR" sz="2400" dirty="0" smtClean="0">
                <a:cs typeface="B Homa" pitchFamily="2" charset="-78"/>
              </a:rPr>
              <a:t>نوعی ارزش یابی است که سوال های آن بر اساس رفتارهای ورودی طراحی می شود وقبل از شروع تدریس اجرا می شود. </a:t>
            </a:r>
          </a:p>
          <a:p>
            <a:pPr>
              <a:lnSpc>
                <a:spcPct val="150000"/>
              </a:lnSpc>
            </a:pPr>
            <a:endParaRPr lang="fa-IR" dirty="0" smtClean="0">
              <a:cs typeface="B Jadid" pitchFamily="2" charset="-78"/>
            </a:endParaRPr>
          </a:p>
          <a:p>
            <a:pPr algn="just">
              <a:lnSpc>
                <a:spcPct val="150000"/>
              </a:lnSpc>
            </a:pPr>
            <a:r>
              <a:rPr lang="fa-IR" dirty="0" smtClean="0">
                <a:cs typeface="B Jadid" pitchFamily="2" charset="-78"/>
              </a:rPr>
              <a:t>2- ارزش یابی تکوینی </a:t>
            </a:r>
            <a:r>
              <a:rPr lang="fa-IR" sz="2000" dirty="0" smtClean="0">
                <a:cs typeface="B Homa" pitchFamily="2" charset="-78"/>
              </a:rPr>
              <a:t>: </a:t>
            </a:r>
            <a:r>
              <a:rPr lang="fa-IR" sz="2400" dirty="0" smtClean="0">
                <a:cs typeface="B Homa" pitchFamily="2" charset="-78"/>
              </a:rPr>
              <a:t>ارزش یابی تکوینی به معنای پی گیری فعالیت های فراگیران در مسیر یادگیری است در طول آموزش انجام می شود و هدف آن اصلاح فرایند آموزش است </a:t>
            </a:r>
          </a:p>
          <a:p>
            <a:pPr>
              <a:lnSpc>
                <a:spcPct val="150000"/>
              </a:lnSpc>
            </a:pPr>
            <a:endParaRPr lang="fa-IR" dirty="0" smtClean="0"/>
          </a:p>
          <a:p>
            <a:pPr algn="just">
              <a:lnSpc>
                <a:spcPct val="150000"/>
              </a:lnSpc>
            </a:pPr>
            <a:r>
              <a:rPr lang="fa-IR" dirty="0" smtClean="0">
                <a:cs typeface="B Jadid" pitchFamily="2" charset="-78"/>
              </a:rPr>
              <a:t>3- ارزش یابی پایانی </a:t>
            </a:r>
            <a:r>
              <a:rPr lang="fa-IR" sz="2000" dirty="0" smtClean="0">
                <a:cs typeface="B Homa" pitchFamily="2" charset="-78"/>
              </a:rPr>
              <a:t>: برای اطمینان از نتیجه ی فعالیت های      یاددهی –یادگیری لازم است معلم در پایان هر جلسه ی تدریس یا هر سال یا ترم تحصیلی با آزمونی مناسب ارزش یابی کند تا میزان دست به هدف های یادگیری درس معلوم شود</a:t>
            </a:r>
            <a:r>
              <a:rPr lang="fa-IR" dirty="0" smtClean="0">
                <a:cs typeface="B Homa" pitchFamily="2" charset="-78"/>
              </a:rPr>
              <a:t>.</a:t>
            </a:r>
            <a:endParaRPr lang="en-US" dirty="0">
              <a:cs typeface="B Homa" pitchFamily="2" charset="-78"/>
            </a:endParaRPr>
          </a:p>
        </p:txBody>
      </p:sp>
    </p:spTree>
    <p:extLst>
      <p:ext uri="{BB962C8B-B14F-4D97-AF65-F5344CB8AC3E}">
        <p14:creationId xmlns:p14="http://schemas.microsoft.com/office/powerpoint/2010/main" val="2784102953"/>
      </p:ext>
    </p:extLst>
  </p:cSld>
  <p:clrMapOvr>
    <a:masterClrMapping/>
  </p:clrMapOvr>
  <p:transition spd="slow">
    <p:newsflash/>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20272" y="129405"/>
            <a:ext cx="1868726" cy="646331"/>
          </a:xfrm>
          <a:prstGeom prst="rect">
            <a:avLst/>
          </a:prstGeom>
          <a:solidFill>
            <a:schemeClr val="bg2">
              <a:lumMod val="75000"/>
            </a:schemeClr>
          </a:solidFill>
          <a:ln>
            <a:solidFill>
              <a:schemeClr val="tx1">
                <a:lumMod val="85000"/>
                <a:lumOff val="15000"/>
              </a:schemeClr>
            </a:solidFill>
          </a:ln>
        </p:spPr>
        <p:txBody>
          <a:bodyPr vert="horz" wrap="square" rtlCol="1">
            <a:spAutoFit/>
          </a:bodyPr>
          <a:lstStyle/>
          <a:p>
            <a:r>
              <a:rPr lang="fa-IR" dirty="0" smtClean="0"/>
              <a:t>راهنمای تدریس در کلاس های چندپایه</a:t>
            </a:r>
            <a:endParaRPr lang="fa-IR" dirty="0"/>
          </a:p>
        </p:txBody>
      </p:sp>
      <p:sp>
        <p:nvSpPr>
          <p:cNvPr id="3" name="TextBox 2"/>
          <p:cNvSpPr txBox="1"/>
          <p:nvPr/>
        </p:nvSpPr>
        <p:spPr>
          <a:xfrm>
            <a:off x="76200" y="58057"/>
            <a:ext cx="6705600" cy="678647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a-IR" sz="2400" dirty="0" smtClean="0">
                <a:cs typeface="B Jadid" pitchFamily="2" charset="-78"/>
              </a:rPr>
              <a:t>تعریف چند واژه</a:t>
            </a:r>
            <a:endParaRPr lang="fa-IR" dirty="0" smtClean="0"/>
          </a:p>
          <a:p>
            <a:pPr algn="just">
              <a:lnSpc>
                <a:spcPct val="250000"/>
              </a:lnSpc>
              <a:buFont typeface="Wingdings" pitchFamily="2" charset="2"/>
              <a:buChar char="v"/>
            </a:pPr>
            <a:r>
              <a:rPr lang="fa-IR" sz="2000" dirty="0" smtClean="0"/>
              <a:t> </a:t>
            </a:r>
            <a:r>
              <a:rPr lang="fa-IR" sz="2400" dirty="0" smtClean="0">
                <a:solidFill>
                  <a:srgbClr val="0070C0"/>
                </a:solidFill>
                <a:cs typeface="B Homa" pitchFamily="2" charset="-78"/>
              </a:rPr>
              <a:t>اندازه گیری  </a:t>
            </a:r>
            <a:r>
              <a:rPr lang="fa-IR" sz="2400" dirty="0" smtClean="0">
                <a:cs typeface="B Homa" pitchFamily="2" charset="-78"/>
              </a:rPr>
              <a:t>: اندازه گیری از ضروریا ت ارزش یابی است اما به تنهایی  ارزش یابی نیست .وقتی قد 2نفر را انداز ه می گیریم و می گوییم قد علی 120وقد حسن 110سانتی متر است در این صورت انداره گیری  کرده ایم ولی زمانی که مقایسه وقضاوت در آن طرح شود و بگوییم قد علی 10 سانتی متر از قد حسن بیشتر است در اینجا مقایسه صورت گرفته است که به آن ارزش یابی می گوییم .</a:t>
            </a:r>
          </a:p>
        </p:txBody>
      </p:sp>
    </p:spTree>
    <p:extLst>
      <p:ext uri="{BB962C8B-B14F-4D97-AF65-F5344CB8AC3E}">
        <p14:creationId xmlns:p14="http://schemas.microsoft.com/office/powerpoint/2010/main" val="2784102953"/>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20272" y="129405"/>
            <a:ext cx="1868726" cy="646331"/>
          </a:xfrm>
          <a:prstGeom prst="rect">
            <a:avLst/>
          </a:prstGeom>
          <a:solidFill>
            <a:schemeClr val="bg2">
              <a:lumMod val="75000"/>
            </a:schemeClr>
          </a:solidFill>
          <a:ln>
            <a:solidFill>
              <a:schemeClr val="tx1">
                <a:lumMod val="85000"/>
                <a:lumOff val="15000"/>
              </a:schemeClr>
            </a:solidFill>
          </a:ln>
        </p:spPr>
        <p:txBody>
          <a:bodyPr vert="horz" wrap="square" rtlCol="1">
            <a:spAutoFit/>
          </a:bodyPr>
          <a:lstStyle/>
          <a:p>
            <a:r>
              <a:rPr lang="fa-IR" dirty="0" smtClean="0"/>
              <a:t>راهنمای تدریس در کلاس های چندپایه</a:t>
            </a:r>
            <a:endParaRPr lang="fa-IR" dirty="0"/>
          </a:p>
        </p:txBody>
      </p:sp>
      <p:sp>
        <p:nvSpPr>
          <p:cNvPr id="3" name="TextBox 2"/>
          <p:cNvSpPr txBox="1"/>
          <p:nvPr/>
        </p:nvSpPr>
        <p:spPr>
          <a:xfrm>
            <a:off x="0" y="72571"/>
            <a:ext cx="6781800" cy="687880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a-IR" sz="2400" dirty="0" smtClean="0">
                <a:cs typeface="B Jadid" pitchFamily="2" charset="-78"/>
              </a:rPr>
              <a:t>تعریف چند واژه</a:t>
            </a:r>
            <a:endParaRPr lang="fa-IR" dirty="0" smtClean="0"/>
          </a:p>
          <a:p>
            <a:pPr>
              <a:lnSpc>
                <a:spcPct val="150000"/>
              </a:lnSpc>
              <a:buFont typeface="Wingdings" pitchFamily="2" charset="2"/>
              <a:buChar char="Ø"/>
            </a:pPr>
            <a:endParaRPr lang="fa-IR" dirty="0" smtClean="0"/>
          </a:p>
          <a:p>
            <a:pPr algn="just">
              <a:lnSpc>
                <a:spcPct val="150000"/>
              </a:lnSpc>
              <a:buFont typeface="Wingdings" pitchFamily="2" charset="2"/>
              <a:buChar char="v"/>
            </a:pPr>
            <a:r>
              <a:rPr lang="fa-IR" dirty="0" smtClean="0"/>
              <a:t> </a:t>
            </a:r>
            <a:r>
              <a:rPr lang="fa-IR" sz="2000" dirty="0" smtClean="0">
                <a:solidFill>
                  <a:srgbClr val="0070C0"/>
                </a:solidFill>
                <a:cs typeface="B Homa" pitchFamily="2" charset="-78"/>
              </a:rPr>
              <a:t>اندازه گیری  </a:t>
            </a:r>
            <a:r>
              <a:rPr lang="fa-IR" sz="2000" dirty="0" smtClean="0">
                <a:cs typeface="B Homa" pitchFamily="2" charset="-78"/>
              </a:rPr>
              <a:t>: اندازه گیری از ضروریا ت ارزش یابی است اما به تنهایی       ارزش یابی نیست .وقتی قد 2نفر را انداز ه می گیریم و می گوییم قد علی 120وقد حسن 110سانتی متر است در این صورت انداره گیری  کرده ایم ولی زمانی که مقایسه وقضاوت در آن طرح شود و بگوییم قد علی 10 سانتی متر از قد حسن بیشتر است در اینجا مقایسه صورت گرفته است که به آن ارزش یابی می گوییم .</a:t>
            </a:r>
          </a:p>
          <a:p>
            <a:pPr algn="just">
              <a:lnSpc>
                <a:spcPct val="150000"/>
              </a:lnSpc>
              <a:buFont typeface="Wingdings" pitchFamily="2" charset="2"/>
              <a:buChar char="v"/>
            </a:pPr>
            <a:r>
              <a:rPr lang="fa-IR" sz="2000" dirty="0" smtClean="0">
                <a:solidFill>
                  <a:srgbClr val="0070C0"/>
                </a:solidFill>
                <a:cs typeface="B Homa" pitchFamily="2" charset="-78"/>
              </a:rPr>
              <a:t>آزمون </a:t>
            </a:r>
            <a:r>
              <a:rPr lang="fa-IR" sz="2000" dirty="0" smtClean="0">
                <a:cs typeface="B Homa" pitchFamily="2" charset="-78"/>
              </a:rPr>
              <a:t>: آزمون نه اندازه گیری است نه ارزش یابی بلکه وسیله ی ارزش یابی است در مثال بالا متر وسیله اندازه گیری برای قد علی و حسن است وعمل اندازه گیری همان آزمون است.</a:t>
            </a:r>
          </a:p>
          <a:p>
            <a:pPr algn="just">
              <a:lnSpc>
                <a:spcPct val="150000"/>
              </a:lnSpc>
              <a:buFont typeface="Wingdings" pitchFamily="2" charset="2"/>
              <a:buChar char="v"/>
            </a:pPr>
            <a:r>
              <a:rPr lang="fa-IR" sz="2000" dirty="0" smtClean="0">
                <a:cs typeface="B Homa" pitchFamily="2" charset="-78"/>
              </a:rPr>
              <a:t> </a:t>
            </a:r>
            <a:r>
              <a:rPr lang="fa-IR" sz="2000" dirty="0" smtClean="0">
                <a:solidFill>
                  <a:srgbClr val="0070C0"/>
                </a:solidFill>
                <a:cs typeface="B Homa" pitchFamily="2" charset="-78"/>
              </a:rPr>
              <a:t>سنجش </a:t>
            </a:r>
            <a:r>
              <a:rPr lang="fa-IR" sz="2000" dirty="0" smtClean="0">
                <a:cs typeface="B Homa" pitchFamily="2" charset="-78"/>
              </a:rPr>
              <a:t>: منظور از سنجش آگاه نمودن فراگیران از سطح پیشرفت تحصیلی ونقاط قوت وضعف خود از یادگیری وتسهیل امکانات یادگیری بیشتر .</a:t>
            </a:r>
            <a:endParaRPr lang="en-US" sz="2000" dirty="0" smtClean="0">
              <a:cs typeface="B Homa" pitchFamily="2" charset="-78"/>
            </a:endParaRPr>
          </a:p>
          <a:p>
            <a:pPr algn="just">
              <a:lnSpc>
                <a:spcPct val="150000"/>
              </a:lnSpc>
              <a:buFont typeface="Wingdings" pitchFamily="2" charset="2"/>
              <a:buChar char="v"/>
            </a:pPr>
            <a:endParaRPr lang="fa-IR" sz="2000" dirty="0" smtClean="0">
              <a:cs typeface="B Homa" pitchFamily="2" charset="-78"/>
            </a:endParaRPr>
          </a:p>
        </p:txBody>
      </p:sp>
    </p:spTree>
    <p:extLst>
      <p:ext uri="{BB962C8B-B14F-4D97-AF65-F5344CB8AC3E}">
        <p14:creationId xmlns:p14="http://schemas.microsoft.com/office/powerpoint/2010/main" val="1981662629"/>
      </p:ext>
    </p:extLst>
  </p:cSld>
  <p:clrMapOvr>
    <a:masterClrMapping/>
  </p:clrMapOvr>
  <p:transition spd="slow">
    <p:zo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20272" y="129405"/>
            <a:ext cx="1868726" cy="646331"/>
          </a:xfrm>
          <a:prstGeom prst="rect">
            <a:avLst/>
          </a:prstGeom>
          <a:solidFill>
            <a:schemeClr val="bg2">
              <a:lumMod val="75000"/>
            </a:schemeClr>
          </a:solidFill>
          <a:ln>
            <a:solidFill>
              <a:schemeClr val="tx1">
                <a:lumMod val="85000"/>
                <a:lumOff val="15000"/>
              </a:schemeClr>
            </a:solidFill>
          </a:ln>
        </p:spPr>
        <p:txBody>
          <a:bodyPr vert="horz" wrap="square" rtlCol="1">
            <a:spAutoFit/>
          </a:bodyPr>
          <a:lstStyle/>
          <a:p>
            <a:r>
              <a:rPr lang="fa-IR" dirty="0" smtClean="0"/>
              <a:t>راهنمای تدریس در کلاس های چندپایه</a:t>
            </a:r>
            <a:endParaRPr lang="fa-IR" dirty="0"/>
          </a:p>
        </p:txBody>
      </p:sp>
      <p:sp>
        <p:nvSpPr>
          <p:cNvPr id="4" name="TextBox 3"/>
          <p:cNvSpPr txBox="1"/>
          <p:nvPr/>
        </p:nvSpPr>
        <p:spPr>
          <a:xfrm>
            <a:off x="381000" y="304800"/>
            <a:ext cx="6096000" cy="369332"/>
          </a:xfrm>
          <a:prstGeom prst="rect">
            <a:avLst/>
          </a:prstGeom>
          <a:noFill/>
        </p:spPr>
        <p:txBody>
          <a:bodyPr wrap="square" rtlCol="0">
            <a:spAutoFit/>
          </a:bodyPr>
          <a:lstStyle/>
          <a:p>
            <a:endParaRPr lang="en-US"/>
          </a:p>
        </p:txBody>
      </p:sp>
      <p:sp>
        <p:nvSpPr>
          <p:cNvPr id="6" name="TextBox 5"/>
          <p:cNvSpPr txBox="1"/>
          <p:nvPr/>
        </p:nvSpPr>
        <p:spPr>
          <a:xfrm>
            <a:off x="76200" y="129405"/>
            <a:ext cx="6705600" cy="664797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lnSpc>
                <a:spcPct val="250000"/>
              </a:lnSpc>
            </a:pPr>
            <a:r>
              <a:rPr lang="fa-IR" sz="3200" dirty="0" smtClean="0">
                <a:solidFill>
                  <a:srgbClr val="FF0000"/>
                </a:solidFill>
                <a:cs typeface="B Titr" pitchFamily="2" charset="-78"/>
              </a:rPr>
              <a:t>نکته</a:t>
            </a:r>
          </a:p>
          <a:p>
            <a:pPr algn="just">
              <a:lnSpc>
                <a:spcPct val="200000"/>
              </a:lnSpc>
            </a:pPr>
            <a:r>
              <a:rPr lang="fa-IR" sz="2400" b="1" dirty="0" smtClean="0">
                <a:cs typeface="B Lotus" pitchFamily="2" charset="-78"/>
              </a:rPr>
              <a:t>تغییر رویکردارزش یابی تحصیلی دوره ی دبستان درنظام آموزشی ایران از کمی به کیفی یکی ازموارد اطلاحات چندجانبه ، عمیق وپیچیده است.</a:t>
            </a:r>
          </a:p>
          <a:p>
            <a:pPr algn="just">
              <a:lnSpc>
                <a:spcPct val="200000"/>
              </a:lnSpc>
            </a:pPr>
            <a:r>
              <a:rPr lang="fa-IR" sz="2400" b="1" dirty="0" smtClean="0">
                <a:cs typeface="B Lotus" pitchFamily="2" charset="-78"/>
              </a:rPr>
              <a:t>در ارزش یابی کیفی به جای تاکید برارزش یابی پایانی به ارزشیابی تکوینی وفرایندی توجه شده است .در این عرصه معلم می تواند در کلاس های چند پایه از روش ها وابزار های مربوطه با توجه به کمبود وقت نهایت استفاده رانمایید:(ابزار های مورد نیاز</a:t>
            </a:r>
            <a:r>
              <a:rPr lang="fa-IR" sz="2000" b="1" dirty="0" smtClean="0">
                <a:cs typeface="B Lotus" pitchFamily="2" charset="-78"/>
              </a:rPr>
              <a:t>)</a:t>
            </a:r>
            <a:endParaRPr lang="en-US" sz="2000" b="1" dirty="0">
              <a:cs typeface="B Lotus" pitchFamily="2" charset="-78"/>
            </a:endParaRPr>
          </a:p>
          <a:p>
            <a:pPr algn="just">
              <a:lnSpc>
                <a:spcPct val="200000"/>
              </a:lnSpc>
            </a:pPr>
            <a:endParaRPr lang="fa-IR" sz="2000" b="1" dirty="0" smtClean="0">
              <a:cs typeface="B Lotus" pitchFamily="2" charset="-78"/>
            </a:endParaRPr>
          </a:p>
          <a:p>
            <a:endParaRPr lang="en-US" dirty="0"/>
          </a:p>
        </p:txBody>
      </p:sp>
    </p:spTree>
    <p:extLst>
      <p:ext uri="{BB962C8B-B14F-4D97-AF65-F5344CB8AC3E}">
        <p14:creationId xmlns:p14="http://schemas.microsoft.com/office/powerpoint/2010/main" val="2784102953"/>
      </p:ext>
    </p:extLst>
  </p:cSld>
  <p:clrMapOvr>
    <a:masterClrMapping/>
  </p:clrMapOvr>
  <p:transition spd="slow">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20272" y="129405"/>
            <a:ext cx="1868726" cy="646331"/>
          </a:xfrm>
          <a:prstGeom prst="rect">
            <a:avLst/>
          </a:prstGeom>
          <a:solidFill>
            <a:schemeClr val="bg2">
              <a:lumMod val="75000"/>
            </a:schemeClr>
          </a:solidFill>
          <a:ln>
            <a:solidFill>
              <a:schemeClr val="tx1">
                <a:lumMod val="85000"/>
                <a:lumOff val="15000"/>
              </a:schemeClr>
            </a:solidFill>
          </a:ln>
        </p:spPr>
        <p:txBody>
          <a:bodyPr vert="horz" wrap="square" rtlCol="1">
            <a:spAutoFit/>
          </a:bodyPr>
          <a:lstStyle/>
          <a:p>
            <a:r>
              <a:rPr lang="fa-IR" dirty="0" smtClean="0"/>
              <a:t>راهنمای تدریس در کلاس های چندپایه</a:t>
            </a:r>
            <a:endParaRPr lang="fa-IR" dirty="0"/>
          </a:p>
        </p:txBody>
      </p:sp>
      <p:sp>
        <p:nvSpPr>
          <p:cNvPr id="24577" name="Rectangle 1"/>
          <p:cNvSpPr>
            <a:spLocks noChangeArrowheads="1"/>
          </p:cNvSpPr>
          <p:nvPr/>
        </p:nvSpPr>
        <p:spPr bwMode="auto">
          <a:xfrm>
            <a:off x="381000" y="1349752"/>
            <a:ext cx="6096000"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endParaRPr lang="en-US" sz="1400" b="1" dirty="0" smtClean="0">
              <a:solidFill>
                <a:srgbClr val="C00000"/>
              </a:solidFill>
              <a:latin typeface="Tahoma"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C00000"/>
              </a:solidFill>
              <a:effectLst/>
              <a:latin typeface="Tahoma"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lang="en-US" sz="1400" b="1" dirty="0" smtClean="0">
              <a:solidFill>
                <a:srgbClr val="C00000"/>
              </a:solidFill>
              <a:latin typeface="Tahoma"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C00000"/>
              </a:solidFill>
              <a:effectLst/>
              <a:latin typeface="Tahoma"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lang="en-US" sz="1400" b="1" dirty="0" smtClean="0">
              <a:solidFill>
                <a:srgbClr val="C00000"/>
              </a:solidFill>
              <a:latin typeface="Tahoma"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C00000"/>
              </a:solidFill>
              <a:effectLst/>
              <a:latin typeface="Tahoma"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lang="en-US" sz="1400" b="1" dirty="0" smtClean="0">
              <a:solidFill>
                <a:srgbClr val="C00000"/>
              </a:solidFill>
              <a:latin typeface="Tahoma"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C00000"/>
              </a:solidFill>
              <a:effectLst/>
              <a:latin typeface="Tahoma"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lang="en-US" sz="1400" b="1" dirty="0" smtClean="0">
              <a:solidFill>
                <a:srgbClr val="C00000"/>
              </a:solidFill>
              <a:latin typeface="Tahoma"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C00000"/>
              </a:solidFill>
              <a:effectLst/>
              <a:latin typeface="Tahoma"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lang="en-US" sz="1400" b="1" dirty="0" smtClean="0">
              <a:solidFill>
                <a:srgbClr val="C00000"/>
              </a:solidFill>
              <a:latin typeface="Tahoma"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C00000"/>
              </a:solidFill>
              <a:effectLst/>
              <a:latin typeface="Tahoma"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lang="en-US" sz="1400" b="1" dirty="0" smtClean="0">
              <a:solidFill>
                <a:srgbClr val="C00000"/>
              </a:solidFill>
              <a:latin typeface="Tahoma"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C00000"/>
              </a:solidFill>
              <a:effectLst/>
              <a:latin typeface="Tahoma"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lang="en-US" sz="1400" b="1" dirty="0" smtClean="0">
              <a:solidFill>
                <a:srgbClr val="C00000"/>
              </a:solidFill>
              <a:latin typeface="Tahoma"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C00000"/>
              </a:solidFill>
              <a:effectLst/>
              <a:latin typeface="Tahoma"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lang="en-US" sz="1400" b="1" dirty="0" smtClean="0">
              <a:solidFill>
                <a:srgbClr val="C00000"/>
              </a:solidFill>
              <a:latin typeface="Tahoma"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rgbClr val="C00000"/>
              </a:solidFill>
              <a:effectLst/>
              <a:latin typeface="Arial" pitchFamily="34" charset="0"/>
              <a:cs typeface="Arial" pitchFamily="34" charset="0"/>
            </a:endParaRPr>
          </a:p>
        </p:txBody>
      </p:sp>
      <p:sp>
        <p:nvSpPr>
          <p:cNvPr id="7" name="Rectangle 6"/>
          <p:cNvSpPr/>
          <p:nvPr/>
        </p:nvSpPr>
        <p:spPr>
          <a:xfrm>
            <a:off x="0" y="129405"/>
            <a:ext cx="6858000" cy="5139869"/>
          </a:xfrm>
          <a:prstGeom prst="rect">
            <a:avLst/>
          </a:prstGeom>
        </p:spPr>
        <p:txBody>
          <a:bodyPr wrap="square">
            <a:spAutoFit/>
          </a:bodyPr>
          <a:lstStyle/>
          <a:p>
            <a:pPr algn="ctr"/>
            <a:r>
              <a:rPr lang="ar-SA" b="1" dirty="0" smtClean="0">
                <a:cs typeface="B Nazanin" pitchFamily="2" charset="-78"/>
              </a:rPr>
              <a:t> </a:t>
            </a:r>
            <a:r>
              <a:rPr lang="ar-SA" sz="2000" b="1" dirty="0" smtClean="0">
                <a:solidFill>
                  <a:srgbClr val="FF0000"/>
                </a:solidFill>
                <a:cs typeface="B Nazanin" pitchFamily="2" charset="-78"/>
              </a:rPr>
              <a:t>اهداف آموزش کلاس</a:t>
            </a:r>
            <a:r>
              <a:rPr lang="en-US" sz="2000" b="1" dirty="0" smtClean="0">
                <a:solidFill>
                  <a:srgbClr val="FF0000"/>
                </a:solidFill>
                <a:cs typeface="B Nazanin" pitchFamily="2" charset="-78"/>
              </a:rPr>
              <a:t> </a:t>
            </a:r>
            <a:r>
              <a:rPr lang="ar-SA" sz="2000" b="1" dirty="0" smtClean="0">
                <a:solidFill>
                  <a:srgbClr val="FF0000"/>
                </a:solidFill>
                <a:cs typeface="B Nazanin" pitchFamily="2" charset="-78"/>
              </a:rPr>
              <a:t>هاي چند پايه</a:t>
            </a:r>
            <a:endParaRPr lang="en-US" sz="2000" b="1" dirty="0" smtClean="0">
              <a:solidFill>
                <a:srgbClr val="FF0000"/>
              </a:solidFill>
              <a:cs typeface="B Nazanin" pitchFamily="2" charset="-78"/>
            </a:endParaRPr>
          </a:p>
          <a:p>
            <a:r>
              <a:rPr lang="ar-SA" sz="2000" b="1" dirty="0" smtClean="0">
                <a:cs typeface="B Nazanin" pitchFamily="2" charset="-78"/>
              </a:rPr>
              <a:t/>
            </a:r>
            <a:br>
              <a:rPr lang="ar-SA" sz="2000" b="1" dirty="0" smtClean="0">
                <a:cs typeface="B Nazanin" pitchFamily="2" charset="-78"/>
              </a:rPr>
            </a:br>
            <a:r>
              <a:rPr lang="ar-SA" sz="2000" b="1" dirty="0" smtClean="0">
                <a:cs typeface="B Nazanin" pitchFamily="2" charset="-78"/>
              </a:rPr>
              <a:t>1)</a:t>
            </a:r>
            <a:r>
              <a:rPr lang="en-US" sz="2000" b="1" dirty="0" smtClean="0">
                <a:cs typeface="B Nazanin" pitchFamily="2" charset="-78"/>
              </a:rPr>
              <a:t> </a:t>
            </a:r>
            <a:r>
              <a:rPr lang="ar-SA" sz="2000" b="1" dirty="0" smtClean="0">
                <a:cs typeface="B Nazanin" pitchFamily="2" charset="-78"/>
              </a:rPr>
              <a:t>فراهم کردن دوره کامل آموزش با افزايش ميزان دست يابي به آن درمناطق روستايي وکم جمعيت</a:t>
            </a:r>
            <a:endParaRPr lang="en-US" sz="2000" b="1" dirty="0" smtClean="0">
              <a:cs typeface="B Nazanin" pitchFamily="2" charset="-78"/>
            </a:endParaRPr>
          </a:p>
          <a:p>
            <a:endParaRPr lang="en-US" sz="2000" b="1" dirty="0" smtClean="0">
              <a:cs typeface="B Nazanin" pitchFamily="2" charset="-78"/>
            </a:endParaRPr>
          </a:p>
          <a:p>
            <a:r>
              <a:rPr lang="en-US" sz="2000" b="1" dirty="0" smtClean="0">
                <a:cs typeface="B Nazanin" pitchFamily="2" charset="-78"/>
              </a:rPr>
              <a:t>2</a:t>
            </a:r>
            <a:r>
              <a:rPr lang="ar-SA" sz="2000" b="1" dirty="0" smtClean="0">
                <a:cs typeface="B Nazanin" pitchFamily="2" charset="-78"/>
              </a:rPr>
              <a:t>) تداوم خدمات آموزشي درشهرهاي کوچک که باکاهش شمار دانش آموزان روبرو هستند.</a:t>
            </a:r>
            <a:endParaRPr lang="en-US" sz="2000" b="1" dirty="0" smtClean="0">
              <a:cs typeface="B Nazanin" pitchFamily="2" charset="-78"/>
            </a:endParaRPr>
          </a:p>
          <a:p>
            <a:r>
              <a:rPr lang="ar-SA" sz="2000" b="1" dirty="0" smtClean="0">
                <a:cs typeface="B Nazanin" pitchFamily="2" charset="-78"/>
              </a:rPr>
              <a:t/>
            </a:r>
            <a:br>
              <a:rPr lang="ar-SA" sz="2000" b="1" dirty="0" smtClean="0">
                <a:cs typeface="B Nazanin" pitchFamily="2" charset="-78"/>
              </a:rPr>
            </a:br>
            <a:r>
              <a:rPr lang="ar-SA" sz="2000" b="1" dirty="0" smtClean="0">
                <a:cs typeface="B Nazanin" pitchFamily="2" charset="-78"/>
              </a:rPr>
              <a:t>3)استفاده بهينه ازمنابع محدود</a:t>
            </a:r>
            <a:endParaRPr lang="en-US" sz="2000" b="1" dirty="0" smtClean="0">
              <a:cs typeface="B Nazanin" pitchFamily="2" charset="-78"/>
            </a:endParaRPr>
          </a:p>
          <a:p>
            <a:r>
              <a:rPr lang="ar-SA" sz="2000" b="1" dirty="0" smtClean="0">
                <a:cs typeface="B Nazanin" pitchFamily="2" charset="-78"/>
              </a:rPr>
              <a:t/>
            </a:r>
            <a:br>
              <a:rPr lang="ar-SA" sz="2000" b="1" dirty="0" smtClean="0">
                <a:cs typeface="B Nazanin" pitchFamily="2" charset="-78"/>
              </a:rPr>
            </a:br>
            <a:r>
              <a:rPr lang="ar-SA" sz="2000" b="1" dirty="0" smtClean="0">
                <a:cs typeface="B Nazanin" pitchFamily="2" charset="-78"/>
              </a:rPr>
              <a:t>4) بهبود کيفيت وسودمندي آموز</a:t>
            </a:r>
            <a:endParaRPr lang="en-US" sz="2000" b="1" dirty="0" smtClean="0">
              <a:cs typeface="B Nazanin" pitchFamily="2" charset="-78"/>
            </a:endParaRPr>
          </a:p>
          <a:p>
            <a:endParaRPr lang="en-US" b="1" dirty="0" smtClean="0"/>
          </a:p>
          <a:p>
            <a:endParaRPr lang="en-US" b="1" dirty="0" smtClean="0"/>
          </a:p>
          <a:p>
            <a:endParaRPr lang="en-US" b="1" dirty="0" smtClean="0"/>
          </a:p>
          <a:p>
            <a:endParaRPr lang="en-US" b="1" dirty="0" smtClean="0"/>
          </a:p>
          <a:p>
            <a:endParaRPr lang="en-US" b="1" dirty="0" smtClean="0"/>
          </a:p>
          <a:p>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608105">
            <a:off x="218625" y="3319285"/>
            <a:ext cx="4103833" cy="286170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5173187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20272" y="129405"/>
            <a:ext cx="1868726" cy="646331"/>
          </a:xfrm>
          <a:prstGeom prst="rect">
            <a:avLst/>
          </a:prstGeom>
          <a:solidFill>
            <a:schemeClr val="bg2">
              <a:lumMod val="75000"/>
            </a:schemeClr>
          </a:solidFill>
          <a:ln>
            <a:solidFill>
              <a:schemeClr val="tx1">
                <a:lumMod val="85000"/>
                <a:lumOff val="15000"/>
              </a:schemeClr>
            </a:solidFill>
          </a:ln>
        </p:spPr>
        <p:txBody>
          <a:bodyPr vert="horz" wrap="square" rtlCol="1">
            <a:spAutoFit/>
          </a:bodyPr>
          <a:lstStyle/>
          <a:p>
            <a:r>
              <a:rPr lang="fa-IR" dirty="0" smtClean="0"/>
              <a:t>راهنمای تدریس در کلاس های چندپایه</a:t>
            </a:r>
            <a:endParaRPr lang="fa-IR" dirty="0"/>
          </a:p>
        </p:txBody>
      </p:sp>
      <p:sp>
        <p:nvSpPr>
          <p:cNvPr id="4" name="TextBox 3"/>
          <p:cNvSpPr txBox="1"/>
          <p:nvPr/>
        </p:nvSpPr>
        <p:spPr>
          <a:xfrm>
            <a:off x="381000" y="304800"/>
            <a:ext cx="6096000" cy="369332"/>
          </a:xfrm>
          <a:prstGeom prst="rect">
            <a:avLst/>
          </a:prstGeom>
          <a:noFill/>
        </p:spPr>
        <p:txBody>
          <a:bodyPr wrap="square" rtlCol="0">
            <a:spAutoFit/>
          </a:bodyPr>
          <a:lstStyle/>
          <a:p>
            <a:endParaRPr lang="en-US"/>
          </a:p>
        </p:txBody>
      </p:sp>
      <p:sp>
        <p:nvSpPr>
          <p:cNvPr id="6" name="TextBox 5"/>
          <p:cNvSpPr txBox="1"/>
          <p:nvPr/>
        </p:nvSpPr>
        <p:spPr>
          <a:xfrm>
            <a:off x="0" y="129405"/>
            <a:ext cx="6858000" cy="686341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fa-IR" sz="2800" dirty="0" smtClean="0">
                <a:solidFill>
                  <a:srgbClr val="FF0000"/>
                </a:solidFill>
                <a:cs typeface="B Titr" pitchFamily="2" charset="-78"/>
              </a:rPr>
              <a:t>نکته</a:t>
            </a:r>
          </a:p>
          <a:p>
            <a:endParaRPr lang="fa-IR" sz="2800" dirty="0" smtClean="0"/>
          </a:p>
          <a:p>
            <a:pPr algn="just">
              <a:lnSpc>
                <a:spcPct val="150000"/>
              </a:lnSpc>
            </a:pPr>
            <a:r>
              <a:rPr lang="fa-IR" sz="2800" b="1" dirty="0" smtClean="0">
                <a:cs typeface="B Lotus" pitchFamily="2" charset="-78"/>
              </a:rPr>
              <a:t>1</a:t>
            </a:r>
            <a:r>
              <a:rPr lang="fa-IR" sz="2400" b="1" dirty="0" smtClean="0">
                <a:cs typeface="B Lotus" pitchFamily="2" charset="-78"/>
              </a:rPr>
              <a:t>-</a:t>
            </a:r>
            <a:r>
              <a:rPr lang="fa-IR" sz="2400" b="1" dirty="0" smtClean="0">
                <a:solidFill>
                  <a:srgbClr val="FF0000"/>
                </a:solidFill>
                <a:cs typeface="B Lotus" pitchFamily="2" charset="-78"/>
              </a:rPr>
              <a:t> مشاهده </a:t>
            </a:r>
            <a:r>
              <a:rPr lang="fa-IR" sz="2400" b="1" dirty="0" smtClean="0">
                <a:cs typeface="B Lotus" pitchFamily="2" charset="-78"/>
              </a:rPr>
              <a:t>: دراین روش معلم اطلاعات مورد نیاز رابه صورت مستقیم وبدون واسطه از اعمال ورفتار وفعالیت های فراگیر به دست آورد .مشاهده را به صورت گروهی یا فردی انجام داد.</a:t>
            </a:r>
          </a:p>
          <a:p>
            <a:pPr algn="just">
              <a:lnSpc>
                <a:spcPct val="150000"/>
              </a:lnSpc>
            </a:pPr>
            <a:r>
              <a:rPr lang="fa-IR" sz="2400" b="1" dirty="0" smtClean="0">
                <a:cs typeface="B Lotus" pitchFamily="2" charset="-78"/>
              </a:rPr>
              <a:t>در مشاهده می توان از موارد زیر استفاده نمود:</a:t>
            </a:r>
          </a:p>
          <a:p>
            <a:pPr algn="just">
              <a:lnSpc>
                <a:spcPct val="150000"/>
              </a:lnSpc>
            </a:pPr>
            <a:r>
              <a:rPr lang="fa-IR" sz="2400" b="1" dirty="0" smtClean="0">
                <a:cs typeface="B Lotus" pitchFamily="2" charset="-78"/>
              </a:rPr>
              <a:t>الف – چک لیست فردی یا گروهی </a:t>
            </a:r>
          </a:p>
          <a:p>
            <a:pPr algn="just">
              <a:lnSpc>
                <a:spcPct val="150000"/>
              </a:lnSpc>
            </a:pPr>
            <a:r>
              <a:rPr lang="fa-IR" sz="2400" b="1" dirty="0" smtClean="0">
                <a:cs typeface="B Lotus" pitchFamily="2" charset="-78"/>
              </a:rPr>
              <a:t>ب – مقیاس درجه بندی </a:t>
            </a:r>
          </a:p>
          <a:p>
            <a:pPr algn="just">
              <a:lnSpc>
                <a:spcPct val="150000"/>
              </a:lnSpc>
            </a:pPr>
            <a:r>
              <a:rPr lang="fa-IR" sz="2400" b="1" dirty="0" smtClean="0">
                <a:cs typeface="B Lotus" pitchFamily="2" charset="-78"/>
              </a:rPr>
              <a:t>ج – واقعه نگاری روش مشاهده ی مستقیم رفتار است ومعمولا برای اندازه گیری میزان تحقق هدف های آموزشی در حوزه های عاطفی وروانی – حرکتی استفاده می شود.</a:t>
            </a:r>
            <a:endParaRPr lang="en-US" sz="2400" b="1" dirty="0" smtClean="0">
              <a:cs typeface="B Lotus" pitchFamily="2" charset="-78"/>
            </a:endParaRPr>
          </a:p>
          <a:p>
            <a:pPr algn="just">
              <a:lnSpc>
                <a:spcPct val="150000"/>
              </a:lnSpc>
            </a:pPr>
            <a:endParaRPr lang="fa-IR" sz="2400" b="1" dirty="0" smtClean="0">
              <a:cs typeface="B Lotus" pitchFamily="2" charset="-78"/>
            </a:endParaRPr>
          </a:p>
          <a:p>
            <a:pPr algn="just"/>
            <a:endParaRPr lang="fa-IR" b="1" dirty="0" smtClean="0">
              <a:solidFill>
                <a:srgbClr val="FF0000"/>
              </a:solidFill>
              <a:cs typeface="B Lotus" pitchFamily="2" charset="-78"/>
            </a:endParaRPr>
          </a:p>
        </p:txBody>
      </p:sp>
    </p:spTree>
    <p:extLst>
      <p:ext uri="{BB962C8B-B14F-4D97-AF65-F5344CB8AC3E}">
        <p14:creationId xmlns:p14="http://schemas.microsoft.com/office/powerpoint/2010/main" val="1977881628"/>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xEl>
                                              <p:pRg st="3" end="3"/>
                                            </p:txEl>
                                          </p:spTgt>
                                        </p:tgtEl>
                                        <p:attrNameLst>
                                          <p:attrName>style.visibility</p:attrName>
                                        </p:attrNameLst>
                                      </p:cBhvr>
                                      <p:to>
                                        <p:strVal val="visible"/>
                                      </p:to>
                                    </p:set>
                                    <p:anim calcmode="lin" valueType="num">
                                      <p:cBhvr additive="base">
                                        <p:cTn id="14"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 calcmode="lin" valueType="num">
                                      <p:cBhvr additive="base">
                                        <p:cTn id="18"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 calcmode="lin" valueType="num">
                                      <p:cBhvr additive="base">
                                        <p:cTn id="22"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6">
                                            <p:txEl>
                                              <p:pRg st="6" end="6"/>
                                            </p:txEl>
                                          </p:spTgt>
                                        </p:tgtEl>
                                        <p:attrNameLst>
                                          <p:attrName>style.visibility</p:attrName>
                                        </p:attrNameLst>
                                      </p:cBhvr>
                                      <p:to>
                                        <p:strVal val="visible"/>
                                      </p:to>
                                    </p:set>
                                    <p:anim calcmode="lin" valueType="num">
                                      <p:cBhvr additive="base">
                                        <p:cTn id="26"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20272" y="129405"/>
            <a:ext cx="1868726" cy="646331"/>
          </a:xfrm>
          <a:prstGeom prst="rect">
            <a:avLst/>
          </a:prstGeom>
          <a:solidFill>
            <a:schemeClr val="bg2">
              <a:lumMod val="75000"/>
            </a:schemeClr>
          </a:solidFill>
          <a:ln>
            <a:solidFill>
              <a:schemeClr val="tx1">
                <a:lumMod val="85000"/>
                <a:lumOff val="15000"/>
              </a:schemeClr>
            </a:solidFill>
          </a:ln>
        </p:spPr>
        <p:txBody>
          <a:bodyPr vert="horz" wrap="square" rtlCol="1">
            <a:spAutoFit/>
          </a:bodyPr>
          <a:lstStyle/>
          <a:p>
            <a:r>
              <a:rPr lang="fa-IR" dirty="0" smtClean="0"/>
              <a:t>راهنمای تدریس در کلاس های چندپایه</a:t>
            </a:r>
            <a:endParaRPr lang="fa-IR" dirty="0"/>
          </a:p>
        </p:txBody>
      </p:sp>
      <p:sp>
        <p:nvSpPr>
          <p:cNvPr id="4" name="Rectangle 3"/>
          <p:cNvSpPr/>
          <p:nvPr/>
        </p:nvSpPr>
        <p:spPr>
          <a:xfrm>
            <a:off x="152400" y="132032"/>
            <a:ext cx="6705600" cy="680186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lnSpc>
                <a:spcPct val="200000"/>
              </a:lnSpc>
            </a:pPr>
            <a:r>
              <a:rPr lang="fa-IR" sz="2000" b="1" dirty="0" smtClean="0">
                <a:cs typeface="B Lotus" pitchFamily="2" charset="-78"/>
              </a:rPr>
              <a:t>2- </a:t>
            </a:r>
            <a:r>
              <a:rPr lang="fa-IR" sz="2000" b="1" dirty="0" smtClean="0">
                <a:solidFill>
                  <a:srgbClr val="FF0000"/>
                </a:solidFill>
                <a:cs typeface="B Lotus" pitchFamily="2" charset="-78"/>
              </a:rPr>
              <a:t>آزمون های عملکردی :</a:t>
            </a:r>
            <a:r>
              <a:rPr lang="fa-IR" sz="2000" b="1" dirty="0" smtClean="0">
                <a:cs typeface="B Lotus" pitchFamily="2" charset="-78"/>
              </a:rPr>
              <a:t>به آن دسته از آزمون هایی گفته می شود که فرایند ونتایج یادگیری فراگیران رابه طور مستقیم مورد سنجش قرار می دهد .که با دانش ومهارت سروکاردارد.</a:t>
            </a:r>
          </a:p>
          <a:p>
            <a:pPr algn="just">
              <a:lnSpc>
                <a:spcPct val="200000"/>
              </a:lnSpc>
            </a:pPr>
            <a:r>
              <a:rPr lang="fa-IR" sz="2000" b="1" dirty="0" smtClean="0">
                <a:cs typeface="B Lotus" pitchFamily="2" charset="-78"/>
              </a:rPr>
              <a:t>2/1–آزمون کتبی عملکردی: ضرورت دارد معلمان چند پایه شرایطی را فراهم نمایند تا دانش آموزان در موقعیت های واقعی دانش ومهارتی را که کسب کرده به کار گیرند .</a:t>
            </a:r>
          </a:p>
          <a:p>
            <a:pPr algn="just">
              <a:lnSpc>
                <a:spcPct val="200000"/>
              </a:lnSpc>
            </a:pPr>
            <a:r>
              <a:rPr lang="fa-IR" sz="2000" b="1" dirty="0" smtClean="0">
                <a:cs typeface="B Lotus" pitchFamily="2" charset="-78"/>
              </a:rPr>
              <a:t>2/2- آزمون شناسایی: در این آزمون ها از فراگیر می خواهیم تا یک ابزار یا دستگاه یا وسیله ای را شناسایی کند یا کار آن را توصیف نماید.</a:t>
            </a:r>
          </a:p>
          <a:p>
            <a:pPr algn="just">
              <a:lnSpc>
                <a:spcPct val="200000"/>
              </a:lnSpc>
            </a:pPr>
            <a:r>
              <a:rPr lang="fa-IR" sz="2000" b="1" dirty="0" smtClean="0">
                <a:cs typeface="B Lotus" pitchFamily="2" charset="-78"/>
              </a:rPr>
              <a:t>2/3- آزمون های عملکردی در موقعیت شبیه سازی مانند انجام حرکات شنا در بیرون آب (انجام حرکات در یک موقعیت مصنوعی که در موقعیت های واقعی ضروری هستند)</a:t>
            </a:r>
            <a:endParaRPr lang="en-US" sz="2000" b="1" dirty="0" smtClean="0">
              <a:cs typeface="B Lotus" pitchFamily="2" charset="-78"/>
            </a:endParaRPr>
          </a:p>
          <a:p>
            <a:pPr algn="just">
              <a:lnSpc>
                <a:spcPct val="200000"/>
              </a:lnSpc>
            </a:pPr>
            <a:endParaRPr lang="fa-IR" b="1" dirty="0" smtClean="0">
              <a:cs typeface="B Lotus" pitchFamily="2" charset="-78"/>
            </a:endParaRPr>
          </a:p>
        </p:txBody>
      </p:sp>
    </p:spTree>
    <p:extLst>
      <p:ext uri="{BB962C8B-B14F-4D97-AF65-F5344CB8AC3E}">
        <p14:creationId xmlns:p14="http://schemas.microsoft.com/office/powerpoint/2010/main" val="2784102953"/>
      </p:ext>
    </p:extLst>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20272" y="129405"/>
            <a:ext cx="1868726" cy="646331"/>
          </a:xfrm>
          <a:prstGeom prst="rect">
            <a:avLst/>
          </a:prstGeom>
          <a:solidFill>
            <a:schemeClr val="bg2">
              <a:lumMod val="75000"/>
            </a:schemeClr>
          </a:solidFill>
          <a:ln>
            <a:solidFill>
              <a:schemeClr val="tx1">
                <a:lumMod val="85000"/>
                <a:lumOff val="15000"/>
              </a:schemeClr>
            </a:solidFill>
          </a:ln>
        </p:spPr>
        <p:txBody>
          <a:bodyPr vert="horz" wrap="square" rtlCol="1">
            <a:spAutoFit/>
          </a:bodyPr>
          <a:lstStyle/>
          <a:p>
            <a:r>
              <a:rPr lang="fa-IR" dirty="0" smtClean="0"/>
              <a:t>راهنمای تدریس در کلاس های چندپایه</a:t>
            </a:r>
            <a:endParaRPr lang="fa-IR" dirty="0"/>
          </a:p>
        </p:txBody>
      </p:sp>
      <p:sp>
        <p:nvSpPr>
          <p:cNvPr id="4" name="Rectangle 3"/>
          <p:cNvSpPr/>
          <p:nvPr/>
        </p:nvSpPr>
        <p:spPr>
          <a:xfrm>
            <a:off x="152400" y="129405"/>
            <a:ext cx="6705600" cy="664797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50000"/>
              </a:lnSpc>
            </a:pPr>
            <a:r>
              <a:rPr lang="fa-IR" sz="2400" b="1" dirty="0" smtClean="0">
                <a:cs typeface="B Lotus" pitchFamily="2" charset="-78"/>
              </a:rPr>
              <a:t>2/4- آزمون های عملکردی نمونه ی کار </a:t>
            </a:r>
          </a:p>
          <a:p>
            <a:pPr>
              <a:lnSpc>
                <a:spcPct val="150000"/>
              </a:lnSpc>
            </a:pPr>
            <a:r>
              <a:rPr lang="fa-IR" sz="2400" b="1" dirty="0" smtClean="0">
                <a:cs typeface="B Lotus" pitchFamily="2" charset="-78"/>
              </a:rPr>
              <a:t>3- خود سنجی وهمسالان سنجی </a:t>
            </a:r>
          </a:p>
          <a:p>
            <a:pPr>
              <a:lnSpc>
                <a:spcPct val="150000"/>
              </a:lnSpc>
            </a:pPr>
            <a:r>
              <a:rPr lang="fa-IR" sz="2400" b="1" dirty="0" smtClean="0">
                <a:cs typeface="B Lotus" pitchFamily="2" charset="-78"/>
              </a:rPr>
              <a:t>4-پروژه </a:t>
            </a:r>
          </a:p>
          <a:p>
            <a:pPr>
              <a:lnSpc>
                <a:spcPct val="150000"/>
              </a:lnSpc>
            </a:pPr>
            <a:r>
              <a:rPr lang="fa-IR" sz="2400" b="1" dirty="0" smtClean="0">
                <a:cs typeface="B Lotus" pitchFamily="2" charset="-78"/>
              </a:rPr>
              <a:t>5- تکالیف درسی</a:t>
            </a:r>
          </a:p>
          <a:p>
            <a:pPr>
              <a:lnSpc>
                <a:spcPct val="150000"/>
              </a:lnSpc>
            </a:pPr>
            <a:r>
              <a:rPr lang="fa-IR" sz="2400" b="1" dirty="0" smtClean="0">
                <a:cs typeface="B Lotus" pitchFamily="2" charset="-78"/>
              </a:rPr>
              <a:t>7- آزمون مدادکاغذی </a:t>
            </a:r>
            <a:endParaRPr lang="en-US" sz="2400" b="1" dirty="0" smtClean="0">
              <a:cs typeface="B Lotus" pitchFamily="2" charset="-78"/>
            </a:endParaRPr>
          </a:p>
          <a:p>
            <a:pPr algn="just">
              <a:lnSpc>
                <a:spcPct val="150000"/>
              </a:lnSpc>
            </a:pPr>
            <a:r>
              <a:rPr lang="fa-IR" sz="2400" b="1" dirty="0" smtClean="0">
                <a:cs typeface="B Lotus" pitchFamily="2" charset="-78"/>
              </a:rPr>
              <a:t>8- آزمون های شفاهی</a:t>
            </a:r>
            <a:endParaRPr lang="en-US" sz="2400" b="1" dirty="0" smtClean="0">
              <a:cs typeface="B Lotus" pitchFamily="2" charset="-78"/>
            </a:endParaRPr>
          </a:p>
          <a:p>
            <a:pPr algn="just">
              <a:lnSpc>
                <a:spcPct val="150000"/>
              </a:lnSpc>
            </a:pPr>
            <a:endParaRPr lang="fa-IR" sz="2400" b="1" dirty="0" smtClean="0">
              <a:cs typeface="B Lotus" pitchFamily="2" charset="-78"/>
            </a:endParaRPr>
          </a:p>
          <a:p>
            <a:pPr algn="just">
              <a:lnSpc>
                <a:spcPct val="150000"/>
              </a:lnSpc>
              <a:buFont typeface="Wingdings" pitchFamily="2" charset="2"/>
              <a:buChar char="q"/>
            </a:pPr>
            <a:r>
              <a:rPr lang="fa-IR" sz="2800" b="1" dirty="0" smtClean="0">
                <a:solidFill>
                  <a:srgbClr val="FF0000"/>
                </a:solidFill>
                <a:cs typeface="B Lotus" pitchFamily="2" charset="-78"/>
              </a:rPr>
              <a:t>پوشه ی کار: به مجموعه ای سازماندهی شده از فعالیت های دانش آزموان در یک بازه زمانی مشخص راپوشه ی کار می گویند.</a:t>
            </a:r>
            <a:endParaRPr lang="en-US" sz="2800" b="1" dirty="0" smtClean="0">
              <a:solidFill>
                <a:srgbClr val="FF0000"/>
              </a:solidFill>
              <a:cs typeface="B Lotus" pitchFamily="2" charset="-78"/>
            </a:endParaRPr>
          </a:p>
          <a:p>
            <a:pPr algn="just">
              <a:lnSpc>
                <a:spcPct val="200000"/>
              </a:lnSpc>
              <a:buFont typeface="Wingdings" pitchFamily="2" charset="2"/>
              <a:buChar char="q"/>
            </a:pPr>
            <a:endParaRPr lang="fa-IR" sz="2400" b="1" dirty="0" smtClean="0">
              <a:solidFill>
                <a:srgbClr val="FF0000"/>
              </a:solidFill>
              <a:cs typeface="B Lotus" pitchFamily="2" charset="-78"/>
            </a:endParaRPr>
          </a:p>
        </p:txBody>
      </p:sp>
    </p:spTree>
    <p:extLst>
      <p:ext uri="{BB962C8B-B14F-4D97-AF65-F5344CB8AC3E}">
        <p14:creationId xmlns:p14="http://schemas.microsoft.com/office/powerpoint/2010/main" val="1569468901"/>
      </p:ext>
    </p:extLst>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down)">
                                      <p:cBhvr>
                                        <p:cTn id="13" dur="500"/>
                                        <p:tgtEl>
                                          <p:spTgt spid="4">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down)">
                                      <p:cBhvr>
                                        <p:cTn id="16" dur="500"/>
                                        <p:tgtEl>
                                          <p:spTgt spid="4">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down)">
                                      <p:cBhvr>
                                        <p:cTn id="19" dur="500"/>
                                        <p:tgtEl>
                                          <p:spTgt spid="4">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wipe(down)">
                                      <p:cBhvr>
                                        <p:cTn id="22" dur="500"/>
                                        <p:tgtEl>
                                          <p:spTgt spid="4">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Effect transition="in" filter="wipe(down)">
                                      <p:cBhvr>
                                        <p:cTn id="25"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20272" y="129405"/>
            <a:ext cx="1868726" cy="646331"/>
          </a:xfrm>
          <a:prstGeom prst="rect">
            <a:avLst/>
          </a:prstGeom>
          <a:solidFill>
            <a:schemeClr val="bg2">
              <a:lumMod val="75000"/>
            </a:schemeClr>
          </a:solidFill>
          <a:ln>
            <a:solidFill>
              <a:schemeClr val="tx1">
                <a:lumMod val="85000"/>
                <a:lumOff val="15000"/>
              </a:schemeClr>
            </a:solidFill>
          </a:ln>
        </p:spPr>
        <p:txBody>
          <a:bodyPr vert="horz" wrap="square" rtlCol="1">
            <a:spAutoFit/>
          </a:bodyPr>
          <a:lstStyle/>
          <a:p>
            <a:r>
              <a:rPr lang="fa-IR" dirty="0" smtClean="0"/>
              <a:t>راهنمای تدریس در کلاس های چندپایه</a:t>
            </a:r>
            <a:endParaRPr lang="fa-IR" dirty="0"/>
          </a:p>
        </p:txBody>
      </p:sp>
      <p:sp>
        <p:nvSpPr>
          <p:cNvPr id="4" name="TextBox 3"/>
          <p:cNvSpPr txBox="1"/>
          <p:nvPr/>
        </p:nvSpPr>
        <p:spPr>
          <a:xfrm>
            <a:off x="0" y="10886"/>
            <a:ext cx="6934200" cy="680186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fa-IR" sz="3600" dirty="0" smtClean="0">
                <a:solidFill>
                  <a:srgbClr val="FF0000"/>
                </a:solidFill>
                <a:cs typeface="B Jadid" pitchFamily="2" charset="-78"/>
              </a:rPr>
              <a:t>بازخورد</a:t>
            </a:r>
          </a:p>
          <a:p>
            <a:pPr algn="ctr"/>
            <a:endParaRPr lang="fa-IR" sz="3600" dirty="0" smtClean="0">
              <a:solidFill>
                <a:srgbClr val="FF0000"/>
              </a:solidFill>
              <a:cs typeface="B Jadid" pitchFamily="2" charset="-78"/>
            </a:endParaRPr>
          </a:p>
          <a:p>
            <a:r>
              <a:rPr lang="fa-IR" sz="3600" dirty="0" smtClean="0">
                <a:solidFill>
                  <a:srgbClr val="FF0000"/>
                </a:solidFill>
                <a:cs typeface="B Jadid" pitchFamily="2" charset="-78"/>
              </a:rPr>
              <a:t>تعریف  </a:t>
            </a:r>
          </a:p>
          <a:p>
            <a:endParaRPr lang="fa-IR" sz="3600" dirty="0" smtClean="0">
              <a:solidFill>
                <a:srgbClr val="FF0000"/>
              </a:solidFill>
              <a:cs typeface="B Jadid" pitchFamily="2" charset="-78"/>
            </a:endParaRPr>
          </a:p>
          <a:p>
            <a:pPr algn="just"/>
            <a:r>
              <a:rPr lang="fa-IR" sz="3600" b="1" dirty="0" smtClean="0">
                <a:cs typeface="B Lotus" pitchFamily="2" charset="-78"/>
              </a:rPr>
              <a:t>به اطلاعاتی که فاصله ی بین سطح واقعی دانش آموز وسطح مورد انتظار رامشخص کند ، گویند </a:t>
            </a:r>
          </a:p>
          <a:p>
            <a:pPr algn="just"/>
            <a:r>
              <a:rPr lang="fa-IR" sz="3600" b="1" dirty="0" smtClean="0">
                <a:cs typeface="B Lotus" pitchFamily="2" charset="-78"/>
              </a:rPr>
              <a:t>ویا نشان دهنده ی فعالیتی باشد که لازم است یادگیرنده انجام دهد تا به استاندارد مورد نظردست پیدا کند.</a:t>
            </a:r>
            <a:endParaRPr lang="en-US" sz="3600" b="1" dirty="0" smtClean="0">
              <a:cs typeface="B Lotus" pitchFamily="2" charset="-78"/>
            </a:endParaRPr>
          </a:p>
          <a:p>
            <a:pPr algn="just"/>
            <a:endParaRPr lang="en-US" sz="3600" b="1" dirty="0">
              <a:cs typeface="B Lotus" pitchFamily="2" charset="-78"/>
            </a:endParaRPr>
          </a:p>
          <a:p>
            <a:pPr algn="just"/>
            <a:endParaRPr lang="fa-IR" sz="3600" b="1" dirty="0" smtClean="0">
              <a:cs typeface="B Lotus" pitchFamily="2" charset="-78"/>
            </a:endParaRPr>
          </a:p>
          <a:p>
            <a:pPr algn="just"/>
            <a:endParaRPr lang="fa-IR" sz="2000" b="1" dirty="0" smtClean="0">
              <a:cs typeface="B Lotus" pitchFamily="2" charset="-78"/>
            </a:endParaRPr>
          </a:p>
          <a:p>
            <a:pPr algn="just"/>
            <a:endParaRPr lang="fa-IR" sz="2000" b="1" dirty="0" smtClean="0">
              <a:cs typeface="B Lotus"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4953000"/>
            <a:ext cx="2752725" cy="1657350"/>
          </a:xfrm>
          <a:prstGeom prst="ellipse">
            <a:avLst/>
          </a:prstGeom>
          <a:ln>
            <a:noFill/>
          </a:ln>
          <a:effectLst>
            <a:softEdge rad="112500"/>
          </a:effectLst>
        </p:spPr>
      </p:pic>
    </p:spTree>
    <p:extLst>
      <p:ext uri="{BB962C8B-B14F-4D97-AF65-F5344CB8AC3E}">
        <p14:creationId xmlns:p14="http://schemas.microsoft.com/office/powerpoint/2010/main" val="2784102953"/>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wheel(1)">
                                      <p:cBhvr>
                                        <p:cTn id="13" dur="2000"/>
                                        <p:tgtEl>
                                          <p:spTgt spid="4">
                                            <p:txEl>
                                              <p:pRg st="4" end="4"/>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4">
                                            <p:txEl>
                                              <p:pRg st="5" end="5"/>
                                            </p:txEl>
                                          </p:spTgt>
                                        </p:tgtEl>
                                        <p:attrNameLst>
                                          <p:attrName>style.visibility</p:attrName>
                                        </p:attrNameLst>
                                      </p:cBhvr>
                                      <p:to>
                                        <p:strVal val="visible"/>
                                      </p:to>
                                    </p:set>
                                    <p:animEffect transition="in" filter="wheel(1)">
                                      <p:cBhvr>
                                        <p:cTn id="16"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20272" y="129405"/>
            <a:ext cx="1868726" cy="646331"/>
          </a:xfrm>
          <a:prstGeom prst="rect">
            <a:avLst/>
          </a:prstGeom>
          <a:solidFill>
            <a:schemeClr val="bg2">
              <a:lumMod val="75000"/>
            </a:schemeClr>
          </a:solidFill>
          <a:ln>
            <a:solidFill>
              <a:schemeClr val="tx1">
                <a:lumMod val="85000"/>
                <a:lumOff val="15000"/>
              </a:schemeClr>
            </a:solidFill>
          </a:ln>
        </p:spPr>
        <p:txBody>
          <a:bodyPr vert="horz" wrap="square" rtlCol="1">
            <a:spAutoFit/>
          </a:bodyPr>
          <a:lstStyle/>
          <a:p>
            <a:r>
              <a:rPr lang="fa-IR" dirty="0" smtClean="0"/>
              <a:t>راهنمای تدریس در کلاس های چندپایه</a:t>
            </a:r>
            <a:endParaRPr lang="fa-IR" dirty="0"/>
          </a:p>
        </p:txBody>
      </p:sp>
      <p:sp>
        <p:nvSpPr>
          <p:cNvPr id="3" name="TextBox 2"/>
          <p:cNvSpPr txBox="1"/>
          <p:nvPr/>
        </p:nvSpPr>
        <p:spPr>
          <a:xfrm>
            <a:off x="78014" y="133034"/>
            <a:ext cx="6629400" cy="694036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lnSpc>
                <a:spcPct val="250000"/>
              </a:lnSpc>
            </a:pPr>
            <a:r>
              <a:rPr lang="fa-IR" b="1" dirty="0" smtClean="0"/>
              <a:t>ت</a:t>
            </a:r>
            <a:r>
              <a:rPr lang="fa-IR" b="1" dirty="0" smtClean="0">
                <a:solidFill>
                  <a:srgbClr val="FF0000"/>
                </a:solidFill>
              </a:rPr>
              <a:t>کلیف درسی </a:t>
            </a:r>
          </a:p>
          <a:p>
            <a:pPr algn="just">
              <a:lnSpc>
                <a:spcPct val="250000"/>
              </a:lnSpc>
            </a:pPr>
            <a:r>
              <a:rPr lang="fa-IR" sz="2000" b="1" dirty="0" smtClean="0">
                <a:cs typeface="B Lotus" pitchFamily="2" charset="-78"/>
              </a:rPr>
              <a:t>منظور از تکلیف منزل کلیه وظایف درسی ( نوشتنی ، حل کردنی،خواندنی، تمرین و....) است که معلمان به طور روزانه برای دانش آموزان کلاس خود تعیین می نمایند تادر خانه انجام گیرد .</a:t>
            </a:r>
          </a:p>
          <a:p>
            <a:pPr algn="just">
              <a:lnSpc>
                <a:spcPct val="250000"/>
              </a:lnSpc>
            </a:pPr>
            <a:r>
              <a:rPr lang="fa-IR" sz="2000" b="1" dirty="0" smtClean="0">
                <a:cs typeface="B Lotus" pitchFamily="2" charset="-78"/>
              </a:rPr>
              <a:t>به عبارت دیگر تکلیف یعنی مجموعه ی فعالیت های آموزشی که به منظور تحقق فرایند یاددهی – یادگیری برعهده ی دانش آموز گذاشته می شود. </a:t>
            </a:r>
            <a:endParaRPr lang="en-US" sz="2000" b="1" dirty="0" smtClean="0">
              <a:cs typeface="B Lotus" pitchFamily="2" charset="-78"/>
            </a:endParaRPr>
          </a:p>
          <a:p>
            <a:pPr algn="just">
              <a:lnSpc>
                <a:spcPct val="150000"/>
              </a:lnSpc>
            </a:pPr>
            <a:endParaRPr lang="en-US" sz="2000" b="1" dirty="0" smtClean="0">
              <a:cs typeface="B Lotus" pitchFamily="2" charset="-78"/>
            </a:endParaRPr>
          </a:p>
          <a:p>
            <a:pPr algn="just">
              <a:lnSpc>
                <a:spcPct val="150000"/>
              </a:lnSpc>
            </a:pPr>
            <a:endParaRPr lang="en-US" sz="2000" b="1" dirty="0">
              <a:cs typeface="B Lotus" pitchFamily="2" charset="-78"/>
            </a:endParaRPr>
          </a:p>
          <a:p>
            <a:pPr algn="just">
              <a:lnSpc>
                <a:spcPct val="150000"/>
              </a:lnSpc>
            </a:pPr>
            <a:endParaRPr lang="en-US" sz="2000" b="1" dirty="0" smtClean="0">
              <a:cs typeface="B Lotus" pitchFamily="2" charset="-78"/>
            </a:endParaRPr>
          </a:p>
          <a:p>
            <a:pPr algn="just">
              <a:lnSpc>
                <a:spcPct val="150000"/>
              </a:lnSpc>
            </a:pPr>
            <a:endParaRPr lang="en-US" sz="2000" b="1" dirty="0" smtClean="0">
              <a:cs typeface="B Lotus" pitchFamily="2" charset="-78"/>
            </a:endParaRPr>
          </a:p>
          <a:p>
            <a:pPr algn="just">
              <a:lnSpc>
                <a:spcPct val="150000"/>
              </a:lnSpc>
            </a:pPr>
            <a:endParaRPr lang="en-US" sz="2000" b="1" dirty="0">
              <a:cs typeface="B Lotus"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5029200"/>
            <a:ext cx="2781300" cy="1562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84102953"/>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heel(1)">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heel(1)">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20272" y="129405"/>
            <a:ext cx="1868726" cy="646331"/>
          </a:xfrm>
          <a:prstGeom prst="rect">
            <a:avLst/>
          </a:prstGeom>
          <a:solidFill>
            <a:schemeClr val="bg2">
              <a:lumMod val="75000"/>
            </a:schemeClr>
          </a:solidFill>
          <a:ln>
            <a:solidFill>
              <a:schemeClr val="tx1">
                <a:lumMod val="85000"/>
                <a:lumOff val="15000"/>
              </a:schemeClr>
            </a:solidFill>
          </a:ln>
        </p:spPr>
        <p:txBody>
          <a:bodyPr vert="horz" wrap="square" rtlCol="1">
            <a:spAutoFit/>
          </a:bodyPr>
          <a:lstStyle/>
          <a:p>
            <a:r>
              <a:rPr lang="fa-IR" dirty="0" smtClean="0"/>
              <a:t>راهنمای تدریس در کلاس های چندپایه</a:t>
            </a:r>
            <a:endParaRPr lang="fa-IR" dirty="0"/>
          </a:p>
        </p:txBody>
      </p:sp>
      <p:sp>
        <p:nvSpPr>
          <p:cNvPr id="3" name="TextBox 2"/>
          <p:cNvSpPr txBox="1"/>
          <p:nvPr/>
        </p:nvSpPr>
        <p:spPr>
          <a:xfrm>
            <a:off x="152400" y="47171"/>
            <a:ext cx="6705600" cy="66018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lnSpc>
                <a:spcPct val="150000"/>
              </a:lnSpc>
            </a:pPr>
            <a:r>
              <a:rPr lang="fa-IR" sz="2800" b="1" dirty="0" smtClean="0">
                <a:solidFill>
                  <a:srgbClr val="FF0000"/>
                </a:solidFill>
              </a:rPr>
              <a:t>تکلیف درسی </a:t>
            </a:r>
          </a:p>
          <a:p>
            <a:pPr algn="ctr">
              <a:lnSpc>
                <a:spcPct val="150000"/>
              </a:lnSpc>
            </a:pPr>
            <a:endParaRPr lang="fa-IR" b="1" dirty="0" smtClean="0">
              <a:solidFill>
                <a:srgbClr val="FF0000"/>
              </a:solidFill>
            </a:endParaRPr>
          </a:p>
          <a:p>
            <a:pPr>
              <a:lnSpc>
                <a:spcPct val="150000"/>
              </a:lnSpc>
            </a:pPr>
            <a:r>
              <a:rPr lang="fa-IR" b="1" dirty="0" smtClean="0">
                <a:cs typeface="B Jadid" pitchFamily="2" charset="-78"/>
              </a:rPr>
              <a:t>انواع تکلیف منزل </a:t>
            </a:r>
          </a:p>
          <a:p>
            <a:pPr>
              <a:lnSpc>
                <a:spcPct val="150000"/>
              </a:lnSpc>
            </a:pPr>
            <a:endParaRPr lang="fa-IR" b="1" dirty="0" smtClean="0">
              <a:cs typeface="B Jadid" pitchFamily="2" charset="-78"/>
            </a:endParaRPr>
          </a:p>
          <a:p>
            <a:pPr algn="just">
              <a:lnSpc>
                <a:spcPct val="150000"/>
              </a:lnSpc>
            </a:pPr>
            <a:r>
              <a:rPr lang="fa-IR" sz="2000" b="1" dirty="0" smtClean="0">
                <a:cs typeface="B Lotus" pitchFamily="2" charset="-78"/>
              </a:rPr>
              <a:t>1- تکالیف تمرینی :ایجاد فرصت برای انجام دادن مهارتهای کسب شده و بکار گیری آموخته های جدید مانند ریاضی .</a:t>
            </a:r>
          </a:p>
          <a:p>
            <a:pPr algn="just">
              <a:lnSpc>
                <a:spcPct val="150000"/>
              </a:lnSpc>
            </a:pPr>
            <a:endParaRPr lang="fa-IR" sz="2000" b="1" dirty="0" smtClean="0">
              <a:cs typeface="B Lotus" pitchFamily="2" charset="-78"/>
            </a:endParaRPr>
          </a:p>
          <a:p>
            <a:pPr algn="just">
              <a:lnSpc>
                <a:spcPct val="150000"/>
              </a:lnSpc>
            </a:pPr>
            <a:r>
              <a:rPr lang="fa-IR" sz="2000" b="1" dirty="0" smtClean="0">
                <a:cs typeface="B Lotus" pitchFamily="2" charset="-78"/>
              </a:rPr>
              <a:t>2- تکالیف آمادگی :</a:t>
            </a:r>
            <a:r>
              <a:rPr lang="en-US" sz="2000" b="1" dirty="0" smtClean="0">
                <a:cs typeface="B Lotus" pitchFamily="2" charset="-78"/>
              </a:rPr>
              <a:t> </a:t>
            </a:r>
            <a:r>
              <a:rPr lang="fa-IR" sz="2000" b="1" dirty="0" smtClean="0">
                <a:cs typeface="B Lotus" pitchFamily="2" charset="-78"/>
              </a:rPr>
              <a:t>وادار کردن دانش آموزان به کسب زمینه ی اطلاعاتی به منظور آماده شدن برای بحث جدید.</a:t>
            </a:r>
          </a:p>
          <a:p>
            <a:pPr algn="just">
              <a:lnSpc>
                <a:spcPct val="150000"/>
              </a:lnSpc>
            </a:pPr>
            <a:endParaRPr lang="fa-IR" sz="2000" b="1" dirty="0" smtClean="0">
              <a:cs typeface="B Lotus" pitchFamily="2" charset="-78"/>
            </a:endParaRPr>
          </a:p>
          <a:p>
            <a:pPr algn="just">
              <a:lnSpc>
                <a:spcPct val="150000"/>
              </a:lnSpc>
            </a:pPr>
            <a:r>
              <a:rPr lang="fa-IR" sz="2000" b="1" dirty="0" smtClean="0">
                <a:cs typeface="B Lotus" pitchFamily="2" charset="-78"/>
              </a:rPr>
              <a:t>3- تکالیف گسترشی با هدف ایجاد تفکر خلاق : سوق دادن دانش آموزان به طرف فعالیت های ابتکاری .</a:t>
            </a:r>
            <a:endParaRPr lang="en-US" sz="2000" b="1" dirty="0" smtClean="0">
              <a:cs typeface="B Lotus" pitchFamily="2" charset="-78"/>
            </a:endParaRPr>
          </a:p>
          <a:p>
            <a:pPr algn="just">
              <a:lnSpc>
                <a:spcPct val="150000"/>
              </a:lnSpc>
            </a:pPr>
            <a:endParaRPr lang="en-US" sz="2000" b="1" dirty="0">
              <a:cs typeface="B Lotus" pitchFamily="2" charset="-78"/>
            </a:endParaRPr>
          </a:p>
          <a:p>
            <a:pPr algn="just">
              <a:lnSpc>
                <a:spcPct val="150000"/>
              </a:lnSpc>
            </a:pPr>
            <a:endParaRPr lang="fa-IR" sz="2000" b="1" dirty="0" smtClean="0">
              <a:cs typeface="B Lotus" pitchFamily="2" charset="-78"/>
            </a:endParaRPr>
          </a:p>
        </p:txBody>
      </p:sp>
    </p:spTree>
    <p:extLst>
      <p:ext uri="{BB962C8B-B14F-4D97-AF65-F5344CB8AC3E}">
        <p14:creationId xmlns:p14="http://schemas.microsoft.com/office/powerpoint/2010/main" val="1830255660"/>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heel(1)">
                                      <p:cBhvr>
                                        <p:cTn id="10" dur="2000"/>
                                        <p:tgtEl>
                                          <p:spTgt spid="3">
                                            <p:txEl>
                                              <p:pRg st="2" end="2"/>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heel(1)">
                                      <p:cBhvr>
                                        <p:cTn id="13" dur="2000"/>
                                        <p:tgtEl>
                                          <p:spTgt spid="3">
                                            <p:txEl>
                                              <p:pRg st="4" end="4"/>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wheel(1)">
                                      <p:cBhvr>
                                        <p:cTn id="16" dur="2000"/>
                                        <p:tgtEl>
                                          <p:spTgt spid="3">
                                            <p:txEl>
                                              <p:pRg st="6" end="6"/>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wheel(1)">
                                      <p:cBhvr>
                                        <p:cTn id="19"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20272" y="129405"/>
            <a:ext cx="1868726" cy="646331"/>
          </a:xfrm>
          <a:prstGeom prst="rect">
            <a:avLst/>
          </a:prstGeom>
          <a:solidFill>
            <a:schemeClr val="bg2">
              <a:lumMod val="75000"/>
            </a:schemeClr>
          </a:solidFill>
          <a:ln>
            <a:solidFill>
              <a:schemeClr val="tx1">
                <a:lumMod val="85000"/>
                <a:lumOff val="15000"/>
              </a:schemeClr>
            </a:solidFill>
          </a:ln>
        </p:spPr>
        <p:txBody>
          <a:bodyPr vert="horz" wrap="square" rtlCol="1">
            <a:spAutoFit/>
          </a:bodyPr>
          <a:lstStyle/>
          <a:p>
            <a:r>
              <a:rPr lang="fa-IR" dirty="0" smtClean="0"/>
              <a:t>راهنمای تدریس در کلاس های چندپایه</a:t>
            </a:r>
            <a:endParaRPr lang="fa-IR" dirty="0"/>
          </a:p>
        </p:txBody>
      </p:sp>
      <p:sp>
        <p:nvSpPr>
          <p:cNvPr id="3" name="TextBox 2"/>
          <p:cNvSpPr txBox="1"/>
          <p:nvPr/>
        </p:nvSpPr>
        <p:spPr>
          <a:xfrm>
            <a:off x="381000" y="304800"/>
            <a:ext cx="6248400"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fa-IR" b="1" dirty="0" smtClean="0">
                <a:cs typeface="B Lotus" pitchFamily="2" charset="-78"/>
              </a:rPr>
              <a:t>عناوین درسی پایه اول :</a:t>
            </a:r>
          </a:p>
          <a:p>
            <a:r>
              <a:rPr lang="fa-IR" dirty="0" smtClean="0"/>
              <a:t> </a:t>
            </a:r>
          </a:p>
          <a:p>
            <a:r>
              <a:rPr lang="fa-IR" b="1" dirty="0" smtClean="0">
                <a:cs typeface="B Lotus" pitchFamily="2" charset="-78"/>
              </a:rPr>
              <a:t>1- قرآن                                 2 - تربیت بدنی                3- ریاضی</a:t>
            </a:r>
          </a:p>
          <a:p>
            <a:r>
              <a:rPr lang="fa-IR" b="1" dirty="0" smtClean="0">
                <a:cs typeface="B Lotus" pitchFamily="2" charset="-78"/>
              </a:rPr>
              <a:t>4- فارسی (خوانداری –نوشتاری )  5- علوم تجربی                        6- هنر</a:t>
            </a:r>
            <a:endParaRPr lang="en-US" b="1" dirty="0">
              <a:cs typeface="B Lotus" pitchFamily="2" charset="-78"/>
            </a:endParaRPr>
          </a:p>
        </p:txBody>
      </p:sp>
      <p:sp>
        <p:nvSpPr>
          <p:cNvPr id="8" name="Rounded Rectangle 7"/>
          <p:cNvSpPr/>
          <p:nvPr/>
        </p:nvSpPr>
        <p:spPr>
          <a:xfrm>
            <a:off x="381000" y="1981200"/>
            <a:ext cx="6400800" cy="152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33400" y="2362200"/>
            <a:ext cx="6172200" cy="1200329"/>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fa-IR" b="1" dirty="0" smtClean="0">
                <a:cs typeface="B Lotus" pitchFamily="2" charset="-78"/>
              </a:rPr>
              <a:t>پایه دوم : </a:t>
            </a:r>
          </a:p>
          <a:p>
            <a:endParaRPr lang="fa-IR" b="1" dirty="0" smtClean="0">
              <a:cs typeface="B Lotus" pitchFamily="2" charset="-78"/>
            </a:endParaRPr>
          </a:p>
          <a:p>
            <a:r>
              <a:rPr lang="fa-IR" b="1" dirty="0" smtClean="0">
                <a:cs typeface="B Lotus" pitchFamily="2" charset="-78"/>
              </a:rPr>
              <a:t>1- قرآن                2- تربیت بدنی          3- ریاضی        4- علوم تجربی</a:t>
            </a:r>
          </a:p>
          <a:p>
            <a:r>
              <a:rPr lang="fa-IR" b="1" dirty="0" smtClean="0">
                <a:cs typeface="B Lotus" pitchFamily="2" charset="-78"/>
              </a:rPr>
              <a:t>5- فارسی (خوانداری – نوشتاری )            6 – هنر           7- هدیه های آسمان</a:t>
            </a:r>
            <a:endParaRPr lang="en-US" b="1" dirty="0">
              <a:cs typeface="B Lotus" pitchFamily="2" charset="-78"/>
            </a:endParaRPr>
          </a:p>
        </p:txBody>
      </p:sp>
      <p:sp>
        <p:nvSpPr>
          <p:cNvPr id="10" name="Rounded Rectangle 9"/>
          <p:cNvSpPr/>
          <p:nvPr/>
        </p:nvSpPr>
        <p:spPr>
          <a:xfrm>
            <a:off x="381000" y="4038600"/>
            <a:ext cx="6400800" cy="152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33400" y="4419600"/>
            <a:ext cx="6248400" cy="230832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fa-IR" b="1" dirty="0" smtClean="0">
                <a:cs typeface="B Lotus" pitchFamily="2" charset="-78"/>
              </a:rPr>
              <a:t>پایه سوم : </a:t>
            </a:r>
          </a:p>
          <a:p>
            <a:endParaRPr lang="fa-IR" b="1" dirty="0" smtClean="0">
              <a:cs typeface="B Lotus" pitchFamily="2" charset="-78"/>
            </a:endParaRPr>
          </a:p>
          <a:p>
            <a:r>
              <a:rPr lang="fa-IR" b="1" dirty="0" smtClean="0">
                <a:cs typeface="B Lotus" pitchFamily="2" charset="-78"/>
              </a:rPr>
              <a:t>1- قرآن                2 - تربیت بدنی      3- ریاضی             4 - علوم تجربی</a:t>
            </a:r>
          </a:p>
          <a:p>
            <a:r>
              <a:rPr lang="en-US" b="1" dirty="0" smtClean="0">
                <a:cs typeface="B Lotus" pitchFamily="2" charset="-78"/>
              </a:rPr>
              <a:t>5</a:t>
            </a:r>
            <a:r>
              <a:rPr lang="fa-IR" b="1" dirty="0" smtClean="0">
                <a:cs typeface="B Lotus" pitchFamily="2" charset="-78"/>
              </a:rPr>
              <a:t>- فارسی (خوانداری –نوشتاری )   </a:t>
            </a:r>
            <a:r>
              <a:rPr lang="en-US" b="1" dirty="0" smtClean="0">
                <a:cs typeface="B Lotus" pitchFamily="2" charset="-78"/>
              </a:rPr>
              <a:t> 6   </a:t>
            </a:r>
            <a:r>
              <a:rPr lang="fa-IR" b="1" dirty="0" smtClean="0">
                <a:cs typeface="B Lotus" pitchFamily="2" charset="-78"/>
              </a:rPr>
              <a:t>- هدیه های آسمان     </a:t>
            </a:r>
            <a:r>
              <a:rPr lang="en-US" b="1" dirty="0" smtClean="0">
                <a:cs typeface="B Lotus" pitchFamily="2" charset="-78"/>
              </a:rPr>
              <a:t>7</a:t>
            </a:r>
            <a:r>
              <a:rPr lang="fa-IR" b="1" dirty="0" smtClean="0">
                <a:cs typeface="B Lotus" pitchFamily="2" charset="-78"/>
              </a:rPr>
              <a:t>- هنر   </a:t>
            </a:r>
            <a:endParaRPr lang="en-US" b="1" dirty="0" smtClean="0">
              <a:cs typeface="B Lotus" pitchFamily="2" charset="-78"/>
            </a:endParaRPr>
          </a:p>
          <a:p>
            <a:endParaRPr lang="fa-IR" b="1" dirty="0" smtClean="0">
              <a:cs typeface="B Lotus" pitchFamily="2" charset="-78"/>
            </a:endParaRPr>
          </a:p>
          <a:p>
            <a:r>
              <a:rPr lang="en-US" b="1" dirty="0" smtClean="0">
                <a:cs typeface="B Lotus" pitchFamily="2" charset="-78"/>
              </a:rPr>
              <a:t>8</a:t>
            </a:r>
            <a:r>
              <a:rPr lang="fa-IR" b="1" dirty="0" smtClean="0">
                <a:cs typeface="B Lotus" pitchFamily="2" charset="-78"/>
              </a:rPr>
              <a:t> – مطالعات اجتماعی</a:t>
            </a:r>
          </a:p>
          <a:p>
            <a:endParaRPr lang="fa-IR" b="1" dirty="0" smtClean="0">
              <a:cs typeface="B Lotus" pitchFamily="2" charset="-78"/>
            </a:endParaRPr>
          </a:p>
          <a:p>
            <a:endParaRPr lang="fa-IR" b="1" dirty="0" smtClean="0">
              <a:cs typeface="B Lotus" pitchFamily="2" charset="-78"/>
            </a:endParaRPr>
          </a:p>
        </p:txBody>
      </p:sp>
    </p:spTree>
    <p:extLst>
      <p:ext uri="{BB962C8B-B14F-4D97-AF65-F5344CB8AC3E}">
        <p14:creationId xmlns:p14="http://schemas.microsoft.com/office/powerpoint/2010/main" val="2784102953"/>
      </p:ext>
    </p:extLst>
  </p:cSld>
  <p:clrMapOvr>
    <a:masterClrMapping/>
  </p:clrMapOvr>
  <p:transition spd="slow">
    <p:newsflash/>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20272" y="129405"/>
            <a:ext cx="1868726" cy="646331"/>
          </a:xfrm>
          <a:prstGeom prst="rect">
            <a:avLst/>
          </a:prstGeom>
          <a:solidFill>
            <a:schemeClr val="bg2">
              <a:lumMod val="75000"/>
            </a:schemeClr>
          </a:solidFill>
          <a:ln>
            <a:solidFill>
              <a:schemeClr val="tx1">
                <a:lumMod val="85000"/>
                <a:lumOff val="15000"/>
              </a:schemeClr>
            </a:solidFill>
          </a:ln>
        </p:spPr>
        <p:txBody>
          <a:bodyPr vert="horz" wrap="square" rtlCol="1">
            <a:spAutoFit/>
          </a:bodyPr>
          <a:lstStyle/>
          <a:p>
            <a:r>
              <a:rPr lang="fa-IR" dirty="0" smtClean="0"/>
              <a:t>راهنمای تدریس در کلاس های چندپایه</a:t>
            </a:r>
            <a:endParaRPr lang="fa-IR" dirty="0"/>
          </a:p>
        </p:txBody>
      </p:sp>
      <p:sp>
        <p:nvSpPr>
          <p:cNvPr id="4" name="Rectangle 3"/>
          <p:cNvSpPr/>
          <p:nvPr/>
        </p:nvSpPr>
        <p:spPr>
          <a:xfrm>
            <a:off x="304800" y="228600"/>
            <a:ext cx="6324600" cy="147732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fa-IR" b="1" dirty="0" smtClean="0">
                <a:cs typeface="B Lotus" pitchFamily="2" charset="-78"/>
              </a:rPr>
              <a:t>پایه چهارم : </a:t>
            </a:r>
          </a:p>
          <a:p>
            <a:endParaRPr lang="fa-IR" b="1" dirty="0" smtClean="0">
              <a:cs typeface="B Lotus" pitchFamily="2" charset="-78"/>
            </a:endParaRPr>
          </a:p>
          <a:p>
            <a:r>
              <a:rPr lang="fa-IR" b="1" dirty="0" smtClean="0">
                <a:cs typeface="B Lotus" pitchFamily="2" charset="-78"/>
              </a:rPr>
              <a:t>1- قرآن         2 - تربیت بدنی           3- ریاضی                4 - علوم تجربی</a:t>
            </a:r>
          </a:p>
          <a:p>
            <a:r>
              <a:rPr lang="en-US" b="1" dirty="0" smtClean="0">
                <a:cs typeface="B Lotus" pitchFamily="2" charset="-78"/>
              </a:rPr>
              <a:t>5</a:t>
            </a:r>
            <a:r>
              <a:rPr lang="fa-IR" b="1" dirty="0" smtClean="0">
                <a:cs typeface="B Lotus" pitchFamily="2" charset="-78"/>
              </a:rPr>
              <a:t>- فارسی (خوانداری –نوشتاری )      </a:t>
            </a:r>
            <a:r>
              <a:rPr lang="en-US" b="1" dirty="0" smtClean="0">
                <a:cs typeface="B Lotus" pitchFamily="2" charset="-78"/>
              </a:rPr>
              <a:t>6</a:t>
            </a:r>
            <a:r>
              <a:rPr lang="fa-IR" b="1" dirty="0" smtClean="0">
                <a:cs typeface="B Lotus" pitchFamily="2" charset="-78"/>
              </a:rPr>
              <a:t>- هدیه های آسمان     </a:t>
            </a:r>
            <a:r>
              <a:rPr lang="en-US" b="1" dirty="0" smtClean="0">
                <a:cs typeface="B Lotus" pitchFamily="2" charset="-78"/>
              </a:rPr>
              <a:t>7</a:t>
            </a:r>
            <a:r>
              <a:rPr lang="fa-IR" b="1" dirty="0" smtClean="0">
                <a:cs typeface="B Lotus" pitchFamily="2" charset="-78"/>
              </a:rPr>
              <a:t> - هنر   </a:t>
            </a:r>
          </a:p>
          <a:p>
            <a:r>
              <a:rPr lang="en-US" b="1" dirty="0" smtClean="0">
                <a:cs typeface="B Lotus" pitchFamily="2" charset="-78"/>
              </a:rPr>
              <a:t>8</a:t>
            </a:r>
            <a:r>
              <a:rPr lang="fa-IR" b="1" dirty="0" smtClean="0">
                <a:cs typeface="B Lotus" pitchFamily="2" charset="-78"/>
              </a:rPr>
              <a:t> – مطالعات اجتماعی</a:t>
            </a:r>
          </a:p>
        </p:txBody>
      </p:sp>
      <p:sp>
        <p:nvSpPr>
          <p:cNvPr id="5" name="Rounded Rectangle 4"/>
          <p:cNvSpPr/>
          <p:nvPr/>
        </p:nvSpPr>
        <p:spPr>
          <a:xfrm>
            <a:off x="381000" y="1981200"/>
            <a:ext cx="6400800" cy="152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457200" y="3886200"/>
            <a:ext cx="6400800" cy="152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33400" y="2209800"/>
            <a:ext cx="6096000" cy="147732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fa-IR" b="1" dirty="0" smtClean="0">
                <a:cs typeface="B Lotus" pitchFamily="2" charset="-78"/>
              </a:rPr>
              <a:t>پایه پنجم : </a:t>
            </a:r>
          </a:p>
          <a:p>
            <a:endParaRPr lang="fa-IR" b="1" dirty="0" smtClean="0">
              <a:cs typeface="B Lotus" pitchFamily="2" charset="-78"/>
            </a:endParaRPr>
          </a:p>
          <a:p>
            <a:r>
              <a:rPr lang="fa-IR" b="1" dirty="0" smtClean="0">
                <a:cs typeface="B Lotus" pitchFamily="2" charset="-78"/>
              </a:rPr>
              <a:t>1- قرآن         2 - تربیت بدنی           3- ریاضی                4 - علوم تجربی</a:t>
            </a:r>
          </a:p>
          <a:p>
            <a:r>
              <a:rPr lang="en-US" b="1" dirty="0" smtClean="0">
                <a:cs typeface="B Lotus" pitchFamily="2" charset="-78"/>
              </a:rPr>
              <a:t>5</a:t>
            </a:r>
            <a:r>
              <a:rPr lang="fa-IR" b="1" dirty="0" smtClean="0">
                <a:cs typeface="B Lotus" pitchFamily="2" charset="-78"/>
              </a:rPr>
              <a:t>- فارسی (خوانداری –نوشتاری )      </a:t>
            </a:r>
            <a:r>
              <a:rPr lang="en-US" b="1" dirty="0" smtClean="0">
                <a:cs typeface="B Lotus" pitchFamily="2" charset="-78"/>
              </a:rPr>
              <a:t>6</a:t>
            </a:r>
            <a:r>
              <a:rPr lang="fa-IR" b="1" dirty="0" smtClean="0">
                <a:cs typeface="B Lotus" pitchFamily="2" charset="-78"/>
              </a:rPr>
              <a:t>- هدیه های آسمان     </a:t>
            </a:r>
            <a:r>
              <a:rPr lang="en-US" b="1" dirty="0" smtClean="0">
                <a:cs typeface="B Lotus" pitchFamily="2" charset="-78"/>
              </a:rPr>
              <a:t>7</a:t>
            </a:r>
            <a:r>
              <a:rPr lang="fa-IR" b="1" dirty="0" smtClean="0">
                <a:cs typeface="B Lotus" pitchFamily="2" charset="-78"/>
              </a:rPr>
              <a:t> - هنر   </a:t>
            </a:r>
          </a:p>
          <a:p>
            <a:r>
              <a:rPr lang="en-US" b="1" dirty="0" smtClean="0">
                <a:cs typeface="B Lotus" pitchFamily="2" charset="-78"/>
              </a:rPr>
              <a:t>8</a:t>
            </a:r>
            <a:r>
              <a:rPr lang="fa-IR" b="1" dirty="0" smtClean="0">
                <a:cs typeface="B Lotus" pitchFamily="2" charset="-78"/>
              </a:rPr>
              <a:t> – تعلیمات اجتماعی ( جغرافی ،تاریخ و مدنی</a:t>
            </a:r>
          </a:p>
        </p:txBody>
      </p:sp>
      <p:sp>
        <p:nvSpPr>
          <p:cNvPr id="8" name="Rectangle 7"/>
          <p:cNvSpPr/>
          <p:nvPr/>
        </p:nvSpPr>
        <p:spPr>
          <a:xfrm>
            <a:off x="304800" y="4267200"/>
            <a:ext cx="6324600"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fa-IR" b="1" dirty="0" smtClean="0">
                <a:cs typeface="B Lotus" pitchFamily="2" charset="-78"/>
              </a:rPr>
              <a:t>پایه ششم : </a:t>
            </a:r>
          </a:p>
          <a:p>
            <a:endParaRPr lang="fa-IR" b="1" dirty="0" smtClean="0">
              <a:cs typeface="B Lotus" pitchFamily="2" charset="-78"/>
            </a:endParaRPr>
          </a:p>
          <a:p>
            <a:r>
              <a:rPr lang="fa-IR" b="1" dirty="0" smtClean="0">
                <a:cs typeface="B Lotus" pitchFamily="2" charset="-78"/>
              </a:rPr>
              <a:t>1- قرآن         2 - تربیت بدنی           3- ریاضی                 4 – علوم تجربی</a:t>
            </a:r>
          </a:p>
          <a:p>
            <a:r>
              <a:rPr lang="en-US" b="1" dirty="0" smtClean="0">
                <a:cs typeface="B Lotus" pitchFamily="2" charset="-78"/>
              </a:rPr>
              <a:t>5</a:t>
            </a:r>
            <a:r>
              <a:rPr lang="fa-IR" b="1" dirty="0" smtClean="0">
                <a:cs typeface="B Lotus" pitchFamily="2" charset="-78"/>
              </a:rPr>
              <a:t>- فارسی (خوانداری –نوشتاری )      </a:t>
            </a:r>
            <a:r>
              <a:rPr lang="en-US" b="1" dirty="0" smtClean="0">
                <a:cs typeface="B Lotus" pitchFamily="2" charset="-78"/>
              </a:rPr>
              <a:t>6</a:t>
            </a:r>
            <a:r>
              <a:rPr lang="fa-IR" b="1" dirty="0" smtClean="0">
                <a:cs typeface="B Lotus" pitchFamily="2" charset="-78"/>
              </a:rPr>
              <a:t>- هدیه های آسمان      </a:t>
            </a:r>
            <a:r>
              <a:rPr lang="en-US" b="1" dirty="0" smtClean="0">
                <a:cs typeface="B Lotus" pitchFamily="2" charset="-78"/>
              </a:rPr>
              <a:t>7</a:t>
            </a:r>
            <a:r>
              <a:rPr lang="fa-IR" b="1" dirty="0" smtClean="0">
                <a:cs typeface="B Lotus" pitchFamily="2" charset="-78"/>
              </a:rPr>
              <a:t> - هنر   </a:t>
            </a:r>
          </a:p>
          <a:p>
            <a:r>
              <a:rPr lang="en-US" b="1" dirty="0" smtClean="0">
                <a:cs typeface="B Lotus" pitchFamily="2" charset="-78"/>
              </a:rPr>
              <a:t>8</a:t>
            </a:r>
            <a:r>
              <a:rPr lang="fa-IR" b="1" dirty="0" smtClean="0">
                <a:cs typeface="B Lotus" pitchFamily="2" charset="-78"/>
              </a:rPr>
              <a:t> – مطالعات اجتماعی   </a:t>
            </a:r>
            <a:r>
              <a:rPr lang="en-US" b="1" dirty="0" smtClean="0">
                <a:cs typeface="B Lotus" pitchFamily="2" charset="-78"/>
              </a:rPr>
              <a:t>9</a:t>
            </a:r>
            <a:r>
              <a:rPr lang="fa-IR" b="1" dirty="0" smtClean="0">
                <a:cs typeface="B Lotus" pitchFamily="2" charset="-78"/>
              </a:rPr>
              <a:t>- تفکر وپژوهش     </a:t>
            </a:r>
            <a:r>
              <a:rPr lang="en-US" b="1" dirty="0" smtClean="0">
                <a:cs typeface="B Lotus" pitchFamily="2" charset="-78"/>
              </a:rPr>
              <a:t>10</a:t>
            </a:r>
            <a:r>
              <a:rPr lang="fa-IR" b="1" dirty="0" smtClean="0">
                <a:cs typeface="B Lotus" pitchFamily="2" charset="-78"/>
              </a:rPr>
              <a:t>- کاروفناوری </a:t>
            </a:r>
          </a:p>
        </p:txBody>
      </p:sp>
    </p:spTree>
    <p:extLst>
      <p:ext uri="{BB962C8B-B14F-4D97-AF65-F5344CB8AC3E}">
        <p14:creationId xmlns:p14="http://schemas.microsoft.com/office/powerpoint/2010/main" val="2784102953"/>
      </p:ext>
    </p:extLst>
  </p:cSld>
  <p:clrMapOvr>
    <a:masterClrMapping/>
  </p:clrMapOvr>
  <p:transition spd="slow">
    <p:newsflash/>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20272" y="129405"/>
            <a:ext cx="1868726" cy="646331"/>
          </a:xfrm>
          <a:prstGeom prst="rect">
            <a:avLst/>
          </a:prstGeom>
          <a:solidFill>
            <a:schemeClr val="bg2">
              <a:lumMod val="75000"/>
            </a:schemeClr>
          </a:solidFill>
          <a:ln>
            <a:solidFill>
              <a:schemeClr val="tx1">
                <a:lumMod val="85000"/>
                <a:lumOff val="15000"/>
              </a:schemeClr>
            </a:solidFill>
          </a:ln>
        </p:spPr>
        <p:txBody>
          <a:bodyPr vert="horz" wrap="square" rtlCol="1">
            <a:spAutoFit/>
          </a:bodyPr>
          <a:lstStyle/>
          <a:p>
            <a:r>
              <a:rPr lang="fa-IR" dirty="0" smtClean="0"/>
              <a:t>راهنمای تدریس در کلاس های چندپایه</a:t>
            </a:r>
            <a:endParaRPr lang="fa-IR" dirty="0"/>
          </a:p>
        </p:txBody>
      </p:sp>
      <p:sp>
        <p:nvSpPr>
          <p:cNvPr id="2050" name="Rectangle 2"/>
          <p:cNvSpPr>
            <a:spLocks noChangeArrowheads="1"/>
          </p:cNvSpPr>
          <p:nvPr/>
        </p:nvSpPr>
        <p:spPr bwMode="auto">
          <a:xfrm>
            <a:off x="0" y="-306529"/>
            <a:ext cx="6858000" cy="718658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0" i="0" u="none" strike="noStrike" cap="none" normalizeH="0" baseline="0" dirty="0" smtClean="0">
                <a:ln>
                  <a:noFill/>
                </a:ln>
                <a:solidFill>
                  <a:srgbClr val="FF0000"/>
                </a:solidFill>
                <a:effectLst/>
                <a:latin typeface="Tahoma" pitchFamily="34" charset="0"/>
                <a:ea typeface="Times New Roman" pitchFamily="18" charset="0"/>
                <a:cs typeface="Tahoma" pitchFamily="34" charset="0"/>
              </a:rPr>
              <a:t>رهنمودهایی جهت مدیریت مؤثر در کلاس های چند پایه</a:t>
            </a:r>
            <a:r>
              <a:rPr kumimoji="0" lang="en-US" sz="2000" b="0" i="0" u="none" strike="noStrike" cap="none" normalizeH="0" baseline="0" dirty="0" smtClean="0">
                <a:ln>
                  <a:noFill/>
                </a:ln>
                <a:solidFill>
                  <a:srgbClr val="FF0000"/>
                </a:solidFill>
                <a:effectLst/>
                <a:latin typeface="Tahoma" pitchFamily="34" charset="0"/>
                <a:ea typeface="Times New Roman" pitchFamily="18" charset="0"/>
                <a:cs typeface="Tahoma" pitchFamily="34" charset="0"/>
              </a:rPr>
              <a:t>:</a:t>
            </a:r>
            <a:endParaRPr kumimoji="0" lang="fa-IR" sz="2000" b="0" i="0" u="none" strike="noStrike" cap="none" normalizeH="0" baseline="0" dirty="0" smtClean="0">
              <a:ln>
                <a:noFill/>
              </a:ln>
              <a:solidFill>
                <a:srgbClr val="FF0000"/>
              </a:solidFill>
              <a:effectLst/>
              <a:latin typeface="Tahoma" pitchFamily="34" charset="0"/>
              <a:ea typeface="Times New Roman" pitchFamily="18" charset="0"/>
              <a:cs typeface="Tahoma" pitchFamily="34" charset="0"/>
            </a:endParaRPr>
          </a:p>
          <a:p>
            <a:pPr marL="0" marR="0" lvl="0" indent="0" algn="just" defTabSz="914400" rtl="1" eaLnBrk="0" fontAlgn="base" latinLnBrk="0" hangingPunct="0">
              <a:lnSpc>
                <a:spcPct val="300000"/>
              </a:lnSpc>
              <a:spcBef>
                <a:spcPct val="0"/>
              </a:spcBef>
              <a:spcAft>
                <a:spcPct val="0"/>
              </a:spcAft>
              <a:buClrTx/>
              <a:buSzTx/>
              <a:buFontTx/>
              <a:buNone/>
              <a:tabLst/>
            </a:pPr>
            <a:r>
              <a:rPr kumimoji="0" lang="fa-IR" sz="2050" b="1" i="0" u="none" strike="noStrike" cap="none" normalizeH="0" baseline="0" dirty="0" smtClean="0">
                <a:ln>
                  <a:noFill/>
                </a:ln>
                <a:solidFill>
                  <a:srgbClr val="000000"/>
                </a:solidFill>
                <a:effectLst/>
                <a:latin typeface="Tahoma" pitchFamily="34" charset="0"/>
                <a:ea typeface="Times New Roman" pitchFamily="18" charset="0"/>
                <a:cs typeface="B Lotus" pitchFamily="2" charset="-78"/>
              </a:rPr>
              <a:t>۱)</a:t>
            </a:r>
            <a:r>
              <a:rPr kumimoji="0" lang="ar-SA" sz="2050" b="1" i="0" u="none" strike="noStrike" cap="none" normalizeH="0" baseline="0" dirty="0" smtClean="0">
                <a:ln>
                  <a:noFill/>
                </a:ln>
                <a:solidFill>
                  <a:srgbClr val="000000"/>
                </a:solidFill>
                <a:effectLst/>
                <a:latin typeface="Tahoma" pitchFamily="34" charset="0"/>
                <a:ea typeface="Times New Roman" pitchFamily="18" charset="0"/>
                <a:cs typeface="B Lotus" pitchFamily="2" charset="-78"/>
              </a:rPr>
              <a:t>معلم کلاس درس چند پایه باید </a:t>
            </a:r>
            <a:r>
              <a:rPr kumimoji="0" lang="fa-IR" sz="2050" b="1" i="0" u="none" strike="noStrike" cap="none" normalizeH="0" baseline="0" dirty="0" smtClean="0">
                <a:ln>
                  <a:noFill/>
                </a:ln>
                <a:solidFill>
                  <a:srgbClr val="000000"/>
                </a:solidFill>
                <a:effectLst/>
                <a:latin typeface="Tahoma" pitchFamily="34" charset="0"/>
                <a:ea typeface="Times New Roman" pitchFamily="18" charset="0"/>
                <a:cs typeface="B Lotus" pitchFamily="2" charset="-78"/>
              </a:rPr>
              <a:t>از</a:t>
            </a:r>
            <a:r>
              <a:rPr kumimoji="0" lang="ar-SA" sz="2050" b="1" i="0" u="none" strike="noStrike" cap="none" normalizeH="0" baseline="0" dirty="0" smtClean="0">
                <a:ln>
                  <a:noFill/>
                </a:ln>
                <a:solidFill>
                  <a:srgbClr val="000000"/>
                </a:solidFill>
                <a:effectLst/>
                <a:latin typeface="Tahoma" pitchFamily="34" charset="0"/>
                <a:ea typeface="Times New Roman" pitchFamily="18" charset="0"/>
                <a:cs typeface="B Lotus" pitchFamily="2" charset="-78"/>
              </a:rPr>
              <a:t>روشها ، فنون و راهبردهای متعدد مؤثری برای تدریس </a:t>
            </a:r>
            <a:r>
              <a:rPr kumimoji="0" lang="fa-IR" sz="2050" b="1" i="0" u="none" strike="noStrike" cap="none" normalizeH="0" baseline="0" dirty="0" smtClean="0">
                <a:ln>
                  <a:noFill/>
                </a:ln>
                <a:solidFill>
                  <a:srgbClr val="000000"/>
                </a:solidFill>
                <a:effectLst/>
                <a:latin typeface="Tahoma" pitchFamily="34" charset="0"/>
                <a:ea typeface="Times New Roman" pitchFamily="18" charset="0"/>
                <a:cs typeface="B Lotus" pitchFamily="2" charset="-78"/>
              </a:rPr>
              <a:t>استفاده</a:t>
            </a:r>
            <a:r>
              <a:rPr kumimoji="0" lang="fa-IR" sz="2050" b="1" i="0" u="none" strike="noStrike" cap="none" normalizeH="0" dirty="0" smtClean="0">
                <a:ln>
                  <a:noFill/>
                </a:ln>
                <a:solidFill>
                  <a:srgbClr val="000000"/>
                </a:solidFill>
                <a:effectLst/>
                <a:latin typeface="Tahoma" pitchFamily="34" charset="0"/>
                <a:ea typeface="Times New Roman" pitchFamily="18" charset="0"/>
                <a:cs typeface="B Lotus" pitchFamily="2" charset="-78"/>
              </a:rPr>
              <a:t> </a:t>
            </a:r>
            <a:r>
              <a:rPr kumimoji="0" lang="ar-SA" sz="2050" b="1" i="0" u="none" strike="noStrike" cap="none" normalizeH="0" baseline="0" dirty="0" smtClean="0">
                <a:ln>
                  <a:noFill/>
                </a:ln>
                <a:solidFill>
                  <a:srgbClr val="000000"/>
                </a:solidFill>
                <a:effectLst/>
                <a:latin typeface="Tahoma" pitchFamily="34" charset="0"/>
                <a:ea typeface="Times New Roman" pitchFamily="18" charset="0"/>
                <a:cs typeface="B Lotus" pitchFamily="2" charset="-78"/>
              </a:rPr>
              <a:t> </a:t>
            </a:r>
            <a:r>
              <a:rPr kumimoji="0" lang="fa-IR" sz="2050" b="1" i="0" u="none" strike="noStrike" cap="none" normalizeH="0" baseline="0" dirty="0" smtClean="0">
                <a:ln>
                  <a:noFill/>
                </a:ln>
                <a:solidFill>
                  <a:srgbClr val="000000"/>
                </a:solidFill>
                <a:effectLst/>
                <a:latin typeface="Tahoma" pitchFamily="34" charset="0"/>
                <a:ea typeface="Times New Roman" pitchFamily="18" charset="0"/>
                <a:cs typeface="B Lotus" pitchFamily="2" charset="-78"/>
              </a:rPr>
              <a:t>نماید.</a:t>
            </a:r>
            <a:endParaRPr kumimoji="0" lang="en-US" sz="2050" b="1" i="0" u="none" strike="noStrike" cap="none" normalizeH="0" baseline="0" dirty="0" smtClean="0">
              <a:ln>
                <a:noFill/>
              </a:ln>
              <a:solidFill>
                <a:schemeClr val="tx1"/>
              </a:solidFill>
              <a:effectLst/>
              <a:latin typeface="Arial" pitchFamily="34" charset="0"/>
              <a:cs typeface="B Lotus" pitchFamily="2" charset="-78"/>
            </a:endParaRPr>
          </a:p>
          <a:p>
            <a:pPr marL="0" marR="0" lvl="0" indent="0" algn="just" defTabSz="914400" rtl="1" eaLnBrk="0" fontAlgn="base" latinLnBrk="0" hangingPunct="0">
              <a:lnSpc>
                <a:spcPct val="300000"/>
              </a:lnSpc>
              <a:spcBef>
                <a:spcPct val="0"/>
              </a:spcBef>
              <a:spcAft>
                <a:spcPct val="0"/>
              </a:spcAft>
              <a:buClrTx/>
              <a:buSzTx/>
              <a:buFontTx/>
              <a:buNone/>
              <a:tabLst/>
            </a:pPr>
            <a:r>
              <a:rPr kumimoji="0" lang="fa-IR" sz="2050" b="1" i="0" u="none" strike="noStrike" cap="none" normalizeH="0" baseline="0" dirty="0" smtClean="0">
                <a:ln>
                  <a:noFill/>
                </a:ln>
                <a:solidFill>
                  <a:srgbClr val="0070C0"/>
                </a:solidFill>
                <a:effectLst/>
                <a:latin typeface="Tahoma" pitchFamily="34" charset="0"/>
                <a:ea typeface="Times New Roman" pitchFamily="18" charset="0"/>
                <a:cs typeface="B Lotus" pitchFamily="2" charset="-78"/>
              </a:rPr>
              <a:t>۲)</a:t>
            </a:r>
            <a:r>
              <a:rPr kumimoji="0" lang="ar-SA" sz="2050" b="1" i="0" u="none" strike="noStrike" cap="none" normalizeH="0" baseline="0" dirty="0" smtClean="0">
                <a:ln>
                  <a:noFill/>
                </a:ln>
                <a:solidFill>
                  <a:srgbClr val="0070C0"/>
                </a:solidFill>
                <a:effectLst/>
                <a:latin typeface="Tahoma" pitchFamily="34" charset="0"/>
                <a:ea typeface="Times New Roman" pitchFamily="18" charset="0"/>
                <a:cs typeface="B Lotus" pitchFamily="2" charset="-78"/>
              </a:rPr>
              <a:t>در کلاس های درس چند پایه، دانش آموزانی با سنین مختلف و توانایی متفاوت حضور دارند معلم نباید و نمی تواند فقط با تکیه بر یک روش به ارائه محتوا بپردازد</a:t>
            </a:r>
            <a:r>
              <a:rPr kumimoji="0" lang="en-US" sz="2050" b="1" i="0" u="none" strike="noStrike" cap="none" normalizeH="0" baseline="0" dirty="0" smtClean="0">
                <a:ln>
                  <a:noFill/>
                </a:ln>
                <a:solidFill>
                  <a:srgbClr val="0070C0"/>
                </a:solidFill>
                <a:effectLst/>
                <a:latin typeface="Tahoma" pitchFamily="34" charset="0"/>
                <a:ea typeface="Times New Roman" pitchFamily="18" charset="0"/>
                <a:cs typeface="B Lotus" pitchFamily="2" charset="-78"/>
              </a:rPr>
              <a:t>.</a:t>
            </a:r>
            <a:endParaRPr kumimoji="0" lang="en-US" sz="2050" b="1" i="0" u="none" strike="noStrike" cap="none" normalizeH="0" baseline="0" dirty="0" smtClean="0">
              <a:ln>
                <a:noFill/>
              </a:ln>
              <a:solidFill>
                <a:srgbClr val="0070C0"/>
              </a:solidFill>
              <a:effectLst/>
              <a:latin typeface="Arial" pitchFamily="34" charset="0"/>
              <a:cs typeface="B Lotus" pitchFamily="2" charset="-78"/>
            </a:endParaRPr>
          </a:p>
          <a:p>
            <a:pPr marL="0" marR="0" lvl="0" indent="0" algn="just" defTabSz="914400" rtl="1" eaLnBrk="0" fontAlgn="base" latinLnBrk="0" hangingPunct="0">
              <a:lnSpc>
                <a:spcPct val="300000"/>
              </a:lnSpc>
              <a:spcBef>
                <a:spcPct val="0"/>
              </a:spcBef>
              <a:spcAft>
                <a:spcPct val="0"/>
              </a:spcAft>
              <a:buClrTx/>
              <a:buSzTx/>
              <a:buFontTx/>
              <a:buNone/>
              <a:tabLst/>
            </a:pPr>
            <a:r>
              <a:rPr kumimoji="0" lang="fa-IR" sz="2050" b="1" i="0" u="none" strike="noStrike" cap="none" normalizeH="0" baseline="0" dirty="0" smtClean="0">
                <a:ln>
                  <a:noFill/>
                </a:ln>
                <a:solidFill>
                  <a:srgbClr val="000000"/>
                </a:solidFill>
                <a:effectLst/>
                <a:latin typeface="Tahoma" pitchFamily="34" charset="0"/>
                <a:ea typeface="Times New Roman" pitchFamily="18" charset="0"/>
                <a:cs typeface="B Lotus" pitchFamily="2" charset="-78"/>
              </a:rPr>
              <a:t>۳)</a:t>
            </a:r>
            <a:r>
              <a:rPr kumimoji="0" lang="ar-SA" sz="2050" b="1" i="0" u="none" strike="noStrike" cap="none" normalizeH="0" baseline="0" dirty="0" smtClean="0">
                <a:ln>
                  <a:noFill/>
                </a:ln>
                <a:solidFill>
                  <a:srgbClr val="000000"/>
                </a:solidFill>
                <a:effectLst/>
                <a:latin typeface="Tahoma" pitchFamily="34" charset="0"/>
                <a:ea typeface="Times New Roman" pitchFamily="18" charset="0"/>
                <a:cs typeface="B Lotus" pitchFamily="2" charset="-78"/>
              </a:rPr>
              <a:t>معلم باید طرح درس روزانه اش را به دقت آماده کند تا دانش آموزان پایه های مختلف را به انجام انواعی از فعالیت های یادگیری سودمند وادار سازد</a:t>
            </a:r>
            <a:r>
              <a:rPr kumimoji="0" lang="en-US" sz="2050" b="1" i="0" u="none" strike="noStrike" cap="none" normalizeH="0" baseline="0" dirty="0" smtClean="0">
                <a:ln>
                  <a:noFill/>
                </a:ln>
                <a:solidFill>
                  <a:srgbClr val="000000"/>
                </a:solidFill>
                <a:effectLst/>
                <a:latin typeface="Tahoma" pitchFamily="34" charset="0"/>
                <a:ea typeface="Times New Roman" pitchFamily="18" charset="0"/>
                <a:cs typeface="B Lotus" pitchFamily="2" charset="-78"/>
              </a:rPr>
              <a:t>.</a:t>
            </a:r>
          </a:p>
          <a:p>
            <a:pPr marL="0" marR="0" lvl="0" indent="0" algn="just" defTabSz="914400" rtl="1" eaLnBrk="0" fontAlgn="base" latinLnBrk="0" hangingPunct="0">
              <a:lnSpc>
                <a:spcPct val="300000"/>
              </a:lnSpc>
              <a:spcBef>
                <a:spcPct val="0"/>
              </a:spcBef>
              <a:spcAft>
                <a:spcPct val="0"/>
              </a:spcAft>
              <a:buClrTx/>
              <a:buSzTx/>
              <a:buFontTx/>
              <a:buNone/>
              <a:tabLst/>
            </a:pPr>
            <a:endParaRPr kumimoji="0" lang="fa-IR" b="1" i="0" u="none" strike="noStrike" cap="none" normalizeH="0" baseline="0" dirty="0" smtClean="0">
              <a:ln>
                <a:noFill/>
              </a:ln>
              <a:solidFill>
                <a:srgbClr val="000000"/>
              </a:solidFill>
              <a:effectLst/>
              <a:latin typeface="Tahoma" pitchFamily="34" charset="0"/>
              <a:cs typeface="Tahoma"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endParaRPr lang="fa-IR" sz="900" dirty="0" smtClean="0">
              <a:solidFill>
                <a:srgbClr val="000000"/>
              </a:solidFill>
              <a:latin typeface="Tahoma" pitchFamily="34" charset="0"/>
              <a:cs typeface="Tahoma"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fa-IR" sz="900" b="0" i="0" u="none" strike="noStrike" cap="none" normalizeH="0" baseline="0" dirty="0" smtClean="0">
              <a:ln>
                <a:noFill/>
              </a:ln>
              <a:solidFill>
                <a:srgbClr val="000000"/>
              </a:solidFill>
              <a:effectLst/>
              <a:latin typeface="Tahoma" pitchFamily="34" charset="0"/>
              <a:cs typeface="Tahoma" pitchFamily="34" charset="0"/>
            </a:endParaRPr>
          </a:p>
        </p:txBody>
      </p:sp>
    </p:spTree>
    <p:extLst>
      <p:ext uri="{BB962C8B-B14F-4D97-AF65-F5344CB8AC3E}">
        <p14:creationId xmlns:p14="http://schemas.microsoft.com/office/powerpoint/2010/main" val="2784102953"/>
      </p:ext>
    </p:extLst>
  </p:cSld>
  <p:clrMapOvr>
    <a:masterClrMapping/>
  </p:clrMapOvr>
  <p:transition spd="slow">
    <p:push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20272" y="129405"/>
            <a:ext cx="1868726" cy="646331"/>
          </a:xfrm>
          <a:prstGeom prst="rect">
            <a:avLst/>
          </a:prstGeom>
          <a:solidFill>
            <a:schemeClr val="bg2">
              <a:lumMod val="75000"/>
            </a:schemeClr>
          </a:solidFill>
          <a:ln>
            <a:solidFill>
              <a:schemeClr val="tx1">
                <a:lumMod val="85000"/>
                <a:lumOff val="15000"/>
              </a:schemeClr>
            </a:solidFill>
          </a:ln>
        </p:spPr>
        <p:txBody>
          <a:bodyPr vert="horz" wrap="square" rtlCol="1">
            <a:spAutoFit/>
          </a:bodyPr>
          <a:lstStyle/>
          <a:p>
            <a:r>
              <a:rPr lang="fa-IR" dirty="0" smtClean="0"/>
              <a:t>راهنمای تدریس در کلاس های چندپایه</a:t>
            </a:r>
            <a:endParaRPr lang="fa-IR" dirty="0"/>
          </a:p>
        </p:txBody>
      </p:sp>
      <p:sp>
        <p:nvSpPr>
          <p:cNvPr id="2050" name="Rectangle 2"/>
          <p:cNvSpPr>
            <a:spLocks noChangeArrowheads="1"/>
          </p:cNvSpPr>
          <p:nvPr/>
        </p:nvSpPr>
        <p:spPr bwMode="auto">
          <a:xfrm>
            <a:off x="89701" y="-86740"/>
            <a:ext cx="6858000" cy="6817251"/>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0" i="0" u="none" strike="noStrike" cap="none" normalizeH="0" baseline="0" dirty="0" smtClean="0">
                <a:ln>
                  <a:noFill/>
                </a:ln>
                <a:solidFill>
                  <a:srgbClr val="FF0000"/>
                </a:solidFill>
                <a:effectLst/>
                <a:latin typeface="Tahoma" pitchFamily="34" charset="0"/>
                <a:ea typeface="Times New Roman" pitchFamily="18" charset="0"/>
                <a:cs typeface="Tahoma" pitchFamily="34" charset="0"/>
              </a:rPr>
              <a:t>رهنمودهایی جهت مدیریت مؤثر در کلاس های چند پایه</a:t>
            </a:r>
            <a:r>
              <a:rPr kumimoji="0" lang="en-US" sz="2000" b="0" i="0" u="none" strike="noStrike" cap="none" normalizeH="0" baseline="0" dirty="0" smtClean="0">
                <a:ln>
                  <a:noFill/>
                </a:ln>
                <a:solidFill>
                  <a:srgbClr val="FF0000"/>
                </a:solidFill>
                <a:effectLst/>
                <a:latin typeface="Tahoma" pitchFamily="34" charset="0"/>
                <a:ea typeface="Times New Roman" pitchFamily="18" charset="0"/>
                <a:cs typeface="Tahoma" pitchFamily="34" charset="0"/>
              </a:rPr>
              <a:t>:</a:t>
            </a:r>
            <a:endParaRPr kumimoji="0" lang="fa-IR" sz="2000" b="0" i="0" u="none" strike="noStrike" cap="none" normalizeH="0" baseline="0" dirty="0" smtClean="0">
              <a:ln>
                <a:noFill/>
              </a:ln>
              <a:solidFill>
                <a:srgbClr val="FF0000"/>
              </a:solidFill>
              <a:effectLst/>
              <a:latin typeface="Tahoma" pitchFamily="34" charset="0"/>
              <a:ea typeface="Times New Roman" pitchFamily="18" charset="0"/>
              <a:cs typeface="Tahoma" pitchFamily="34" charset="0"/>
            </a:endParaRPr>
          </a:p>
          <a:p>
            <a:pPr marL="0" marR="0" lvl="0" indent="0" algn="ctr" defTabSz="914400" rtl="1" eaLnBrk="1" fontAlgn="base" latinLnBrk="0" hangingPunct="1">
              <a:lnSpc>
                <a:spcPct val="150000"/>
              </a:lnSpc>
              <a:spcBef>
                <a:spcPct val="0"/>
              </a:spcBef>
              <a:spcAft>
                <a:spcPct val="0"/>
              </a:spcAft>
              <a:buClrTx/>
              <a:buSzTx/>
              <a:buFontTx/>
              <a:buNone/>
              <a:tabLst/>
            </a:pPr>
            <a:endParaRPr kumimoji="0" lang="en-US" sz="2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1" eaLnBrk="0" fontAlgn="base" latinLnBrk="0" hangingPunct="0">
              <a:lnSpc>
                <a:spcPct val="150000"/>
              </a:lnSpc>
              <a:spcBef>
                <a:spcPct val="0"/>
              </a:spcBef>
              <a:spcAft>
                <a:spcPct val="0"/>
              </a:spcAft>
              <a:buClrTx/>
              <a:buSzTx/>
              <a:buFontTx/>
              <a:buNone/>
              <a:tabLst/>
            </a:pPr>
            <a:r>
              <a:rPr kumimoji="0" lang="fa-IR" sz="2000" b="0" i="0" u="none" strike="noStrike" cap="none" normalizeH="0" baseline="0" dirty="0" smtClean="0">
                <a:ln>
                  <a:noFill/>
                </a:ln>
                <a:solidFill>
                  <a:srgbClr val="0070C0"/>
                </a:solidFill>
                <a:effectLst/>
                <a:latin typeface="Tahoma" pitchFamily="34" charset="0"/>
                <a:ea typeface="Times New Roman" pitchFamily="18" charset="0"/>
                <a:cs typeface="B Lotus" pitchFamily="2" charset="-78"/>
              </a:rPr>
              <a:t>۴)</a:t>
            </a:r>
            <a:r>
              <a:rPr kumimoji="0" lang="ar-SA" sz="2000" b="0" i="0" u="none" strike="noStrike" cap="none" normalizeH="0" baseline="0" dirty="0" smtClean="0">
                <a:ln>
                  <a:noFill/>
                </a:ln>
                <a:solidFill>
                  <a:srgbClr val="0070C0"/>
                </a:solidFill>
                <a:effectLst/>
                <a:latin typeface="Tahoma" pitchFamily="34" charset="0"/>
                <a:ea typeface="Times New Roman" pitchFamily="18" charset="0"/>
                <a:cs typeface="B Lotus" pitchFamily="2" charset="-78"/>
              </a:rPr>
              <a:t>به کارگیری راهبردهای تدریس باید همراه با انعطاف پذیری باشد . در برخی مواقع نیاز است برای اثر گذاری بیشتر ، راهبردهای تدریس با توجه به نوع محتوا و نیازمندی دانش آموزان مورد بازنگری قرار گیرد</a:t>
            </a:r>
            <a:r>
              <a:rPr kumimoji="0" lang="en-US" sz="2000" b="0" i="0" u="none" strike="noStrike" cap="none" normalizeH="0" baseline="0" dirty="0" smtClean="0">
                <a:ln>
                  <a:noFill/>
                </a:ln>
                <a:solidFill>
                  <a:srgbClr val="0070C0"/>
                </a:solidFill>
                <a:effectLst/>
                <a:latin typeface="Tahoma" pitchFamily="34" charset="0"/>
                <a:ea typeface="Times New Roman" pitchFamily="18" charset="0"/>
                <a:cs typeface="B Lotus" pitchFamily="2" charset="-78"/>
              </a:rPr>
              <a:t>.</a:t>
            </a:r>
            <a:endParaRPr kumimoji="0" lang="en-US" sz="2000" b="0" i="0" u="none" strike="noStrike" cap="none" normalizeH="0" baseline="0" dirty="0" smtClean="0">
              <a:ln>
                <a:noFill/>
              </a:ln>
              <a:solidFill>
                <a:srgbClr val="0070C0"/>
              </a:solidFill>
              <a:effectLst/>
              <a:latin typeface="Arial" pitchFamily="34" charset="0"/>
              <a:cs typeface="B Lotus" pitchFamily="2" charset="-78"/>
            </a:endParaRPr>
          </a:p>
          <a:p>
            <a:pPr marL="0" marR="0" lvl="0" indent="0" algn="just" defTabSz="914400" rtl="1" eaLnBrk="0" fontAlgn="base" latinLnBrk="0" hangingPunct="0">
              <a:lnSpc>
                <a:spcPct val="150000"/>
              </a:lnSpc>
              <a:spcBef>
                <a:spcPct val="0"/>
              </a:spcBef>
              <a:spcAft>
                <a:spcPct val="0"/>
              </a:spcAft>
              <a:buClrTx/>
              <a:buSzTx/>
              <a:buFontTx/>
              <a:buNone/>
              <a:tabLst/>
            </a:pPr>
            <a:r>
              <a:rPr kumimoji="0" lang="fa-IR" sz="2000" b="0" i="0" u="none" strike="noStrike" cap="none" normalizeH="0" baseline="0" dirty="0" smtClean="0">
                <a:ln>
                  <a:noFill/>
                </a:ln>
                <a:solidFill>
                  <a:srgbClr val="000000"/>
                </a:solidFill>
                <a:effectLst/>
                <a:latin typeface="Tahoma" pitchFamily="34" charset="0"/>
                <a:ea typeface="Times New Roman" pitchFamily="18" charset="0"/>
                <a:cs typeface="B Lotus" pitchFamily="2" charset="-78"/>
              </a:rPr>
              <a:t>۵)</a:t>
            </a:r>
            <a:r>
              <a:rPr kumimoji="0" lang="ar-SA" sz="2000" b="0" i="0" u="none" strike="noStrike" cap="none" normalizeH="0" baseline="0" dirty="0" smtClean="0">
                <a:ln>
                  <a:noFill/>
                </a:ln>
                <a:solidFill>
                  <a:srgbClr val="000000"/>
                </a:solidFill>
                <a:effectLst/>
                <a:latin typeface="Tahoma" pitchFamily="34" charset="0"/>
                <a:ea typeface="Times New Roman" pitchFamily="18" charset="0"/>
                <a:cs typeface="B Lotus" pitchFamily="2" charset="-78"/>
              </a:rPr>
              <a:t>گروهبندی بر پایه توانمندی را به عنوان یک راه کار در نظر گرفته شود برای تدریس دو سویه و انجام تدریس جبرانی فراهم می کند . گروه بندی بر پایه های تحصیلی غیر یکسان در کلاس های چند پایه فرصت مناسبی برای فعالیت های مشارکتی و پویا فراهم می کند</a:t>
            </a:r>
            <a:r>
              <a:rPr kumimoji="0" lang="en-US" sz="2000" b="0" i="0" u="none" strike="noStrike" cap="none" normalizeH="0" baseline="0" dirty="0" smtClean="0">
                <a:ln>
                  <a:noFill/>
                </a:ln>
                <a:solidFill>
                  <a:srgbClr val="000000"/>
                </a:solidFill>
                <a:effectLst/>
                <a:latin typeface="Tahoma" pitchFamily="34" charset="0"/>
                <a:ea typeface="Times New Roman" pitchFamily="18" charset="0"/>
                <a:cs typeface="B Lotus" pitchFamily="2" charset="-78"/>
              </a:rPr>
              <a:t>.</a:t>
            </a:r>
          </a:p>
          <a:p>
            <a:pPr marL="0" marR="0" lvl="0" indent="0" algn="just" defTabSz="914400" rtl="1" eaLnBrk="0" fontAlgn="base" latinLnBrk="0" hangingPunct="0">
              <a:lnSpc>
                <a:spcPct val="15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B Lotus" pitchFamily="2" charset="-78"/>
            </a:endParaRPr>
          </a:p>
          <a:p>
            <a:pPr marL="0" marR="0" lvl="0" indent="0" algn="just" defTabSz="914400" rtl="1" eaLnBrk="0" fontAlgn="base" latinLnBrk="0" hangingPunct="0">
              <a:lnSpc>
                <a:spcPct val="150000"/>
              </a:lnSpc>
              <a:spcBef>
                <a:spcPct val="0"/>
              </a:spcBef>
              <a:spcAft>
                <a:spcPct val="0"/>
              </a:spcAft>
              <a:buClrTx/>
              <a:buSzTx/>
              <a:buFontTx/>
              <a:buNone/>
              <a:tabLst/>
            </a:pPr>
            <a:r>
              <a:rPr kumimoji="0" lang="fa-IR" sz="2000" b="0" i="0" u="none" strike="noStrike" cap="none" normalizeH="0" baseline="0" dirty="0" smtClean="0">
                <a:ln>
                  <a:noFill/>
                </a:ln>
                <a:solidFill>
                  <a:srgbClr val="0070C0"/>
                </a:solidFill>
                <a:effectLst/>
                <a:latin typeface="Tahoma" pitchFamily="34" charset="0"/>
                <a:ea typeface="Times New Roman" pitchFamily="18" charset="0"/>
                <a:cs typeface="B Lotus" pitchFamily="2" charset="-78"/>
              </a:rPr>
              <a:t>۶)</a:t>
            </a:r>
            <a:r>
              <a:rPr kumimoji="0" lang="ar-SA" sz="2000" b="0" i="0" u="none" strike="noStrike" cap="none" normalizeH="0" baseline="0" dirty="0" smtClean="0">
                <a:ln>
                  <a:noFill/>
                </a:ln>
                <a:solidFill>
                  <a:srgbClr val="0070C0"/>
                </a:solidFill>
                <a:effectLst/>
                <a:latin typeface="Tahoma" pitchFamily="34" charset="0"/>
                <a:ea typeface="Times New Roman" pitchFamily="18" charset="0"/>
                <a:cs typeface="B Lotus" pitchFamily="2" charset="-78"/>
              </a:rPr>
              <a:t>گاهی فعالیت یکسان را برای همه دانش آموزان کلاس ارائه شود. شمار زیادی از فعالیت ها را می توان طراحی کرد که دانش آموزان پایه های اول تا </a:t>
            </a:r>
            <a:r>
              <a:rPr kumimoji="0" lang="fa-IR" sz="2000" b="0" i="0" u="none" strike="noStrike" cap="none" normalizeH="0" baseline="0" dirty="0" smtClean="0">
                <a:ln>
                  <a:noFill/>
                </a:ln>
                <a:solidFill>
                  <a:srgbClr val="0070C0"/>
                </a:solidFill>
                <a:effectLst/>
                <a:latin typeface="Tahoma" pitchFamily="34" charset="0"/>
                <a:ea typeface="Times New Roman" pitchFamily="18" charset="0"/>
                <a:cs typeface="B Lotus" pitchFamily="2" charset="-78"/>
              </a:rPr>
              <a:t>ششم </a:t>
            </a:r>
            <a:r>
              <a:rPr kumimoji="0" lang="ar-SA" sz="2000" b="0" i="0" u="none" strike="noStrike" cap="none" normalizeH="0" baseline="0" dirty="0" smtClean="0">
                <a:ln>
                  <a:noFill/>
                </a:ln>
                <a:solidFill>
                  <a:srgbClr val="0070C0"/>
                </a:solidFill>
                <a:effectLst/>
                <a:latin typeface="Tahoma" pitchFamily="34" charset="0"/>
                <a:ea typeface="Times New Roman" pitchFamily="18" charset="0"/>
                <a:cs typeface="B Lotus" pitchFamily="2" charset="-78"/>
              </a:rPr>
              <a:t>در انجام دادن آن ها شرکت کنند</a:t>
            </a:r>
            <a:r>
              <a:rPr kumimoji="0" lang="en-US" sz="2000" b="0" i="0" u="none" strike="noStrike" cap="none" normalizeH="0" baseline="0" dirty="0" smtClean="0">
                <a:ln>
                  <a:noFill/>
                </a:ln>
                <a:solidFill>
                  <a:srgbClr val="0070C0"/>
                </a:solidFill>
                <a:effectLst/>
                <a:latin typeface="Tahoma" pitchFamily="34" charset="0"/>
                <a:ea typeface="Times New Roman" pitchFamily="18" charset="0"/>
                <a:cs typeface="B Lotus" pitchFamily="2" charset="-78"/>
              </a:rPr>
              <a:t>.</a:t>
            </a:r>
          </a:p>
          <a:p>
            <a:pPr marL="0" marR="0" lvl="0" indent="0" algn="just" defTabSz="914400" rtl="1" eaLnBrk="0" fontAlgn="base" latinLnBrk="0" hangingPunct="0">
              <a:lnSpc>
                <a:spcPct val="150000"/>
              </a:lnSpc>
              <a:spcBef>
                <a:spcPct val="0"/>
              </a:spcBef>
              <a:spcAft>
                <a:spcPct val="0"/>
              </a:spcAft>
              <a:buClrTx/>
              <a:buSzTx/>
              <a:buFontTx/>
              <a:buNone/>
              <a:tabLst/>
            </a:pPr>
            <a:endParaRPr kumimoji="0" lang="en-US" sz="2000" b="0" i="0" u="none" strike="noStrike" cap="none" normalizeH="0" baseline="0" dirty="0" smtClean="0">
              <a:ln>
                <a:noFill/>
              </a:ln>
              <a:solidFill>
                <a:srgbClr val="0070C0"/>
              </a:solidFill>
              <a:effectLst/>
              <a:latin typeface="Arial" pitchFamily="34" charset="0"/>
              <a:cs typeface="B Lotus"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lang="fa-IR" sz="900" dirty="0" smtClean="0">
              <a:solidFill>
                <a:srgbClr val="000000"/>
              </a:solidFill>
              <a:latin typeface="Tahoma" pitchFamily="34" charset="0"/>
              <a:cs typeface="Tahoma"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fa-IR" sz="900" b="0" i="0" u="none" strike="noStrike" cap="none" normalizeH="0" baseline="0" dirty="0" smtClean="0">
              <a:ln>
                <a:noFill/>
              </a:ln>
              <a:solidFill>
                <a:srgbClr val="000000"/>
              </a:solidFill>
              <a:effectLst/>
              <a:latin typeface="Tahoma" pitchFamily="34" charset="0"/>
              <a:cs typeface="Tahoma"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endParaRPr lang="fa-IR" sz="900" dirty="0" smtClean="0">
              <a:solidFill>
                <a:srgbClr val="000000"/>
              </a:solidFill>
              <a:latin typeface="Tahoma" pitchFamily="34" charset="0"/>
              <a:cs typeface="Tahoma" pitchFamily="34" charset="0"/>
            </a:endParaRPr>
          </a:p>
        </p:txBody>
      </p:sp>
    </p:spTree>
    <p:extLst>
      <p:ext uri="{BB962C8B-B14F-4D97-AF65-F5344CB8AC3E}">
        <p14:creationId xmlns:p14="http://schemas.microsoft.com/office/powerpoint/2010/main" val="8401847"/>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20272" y="129405"/>
            <a:ext cx="1868726" cy="646331"/>
          </a:xfrm>
          <a:prstGeom prst="rect">
            <a:avLst/>
          </a:prstGeom>
          <a:solidFill>
            <a:schemeClr val="bg2">
              <a:lumMod val="75000"/>
            </a:schemeClr>
          </a:solidFill>
          <a:ln>
            <a:solidFill>
              <a:schemeClr val="tx1">
                <a:lumMod val="85000"/>
                <a:lumOff val="15000"/>
              </a:schemeClr>
            </a:solidFill>
          </a:ln>
        </p:spPr>
        <p:txBody>
          <a:bodyPr vert="horz" wrap="square" rtlCol="1">
            <a:spAutoFit/>
          </a:bodyPr>
          <a:lstStyle/>
          <a:p>
            <a:r>
              <a:rPr lang="fa-IR" dirty="0" smtClean="0"/>
              <a:t>راهنمای تدریس در کلاس های چندپایه</a:t>
            </a:r>
            <a:endParaRPr lang="fa-IR" dirty="0"/>
          </a:p>
        </p:txBody>
      </p:sp>
      <p:sp>
        <p:nvSpPr>
          <p:cNvPr id="5" name="TextBox 4"/>
          <p:cNvSpPr txBox="1"/>
          <p:nvPr/>
        </p:nvSpPr>
        <p:spPr>
          <a:xfrm>
            <a:off x="0" y="90364"/>
            <a:ext cx="6825343" cy="6740307"/>
          </a:xfrm>
          <a:prstGeom prst="rect">
            <a:avLst/>
          </a:prstGeom>
          <a:ln/>
        </p:spPr>
        <p:style>
          <a:lnRef idx="1">
            <a:schemeClr val="accent4"/>
          </a:lnRef>
          <a:fillRef idx="3">
            <a:schemeClr val="accent4"/>
          </a:fillRef>
          <a:effectRef idx="2">
            <a:schemeClr val="accent4"/>
          </a:effectRef>
          <a:fontRef idx="minor">
            <a:schemeClr val="lt1"/>
          </a:fontRef>
        </p:style>
        <p:txBody>
          <a:bodyPr wrap="square" rtlCol="0">
            <a:spAutoFit/>
          </a:bodyPr>
          <a:lstStyle/>
          <a:p>
            <a:pPr algn="just"/>
            <a:r>
              <a:rPr lang="fa-IR" sz="2400" b="1" dirty="0" smtClean="0">
                <a:solidFill>
                  <a:schemeClr val="bg1"/>
                </a:solidFill>
                <a:latin typeface="   B koodak  "/>
                <a:cs typeface="B Zar" pitchFamily="2" charset="-78"/>
              </a:rPr>
              <a:t>فرد نبایدعلوم رابیاموزد بلکه باید آن را کشف کند؛ بگذارید فراگیرنده خودش کار کند خطا کند، خطای اورازود اصلاح نکنید ، بگذارید خودش به اشتباهش پی ببرد، به جای او فکر نکنید (که اگر چنین شد او چه کند؟) از کتاب کمتر استفاده کنید بگذارید دانش آموز به طبیعت برود .</a:t>
            </a:r>
            <a:endParaRPr lang="en-US" sz="2400" b="1" dirty="0" smtClean="0">
              <a:solidFill>
                <a:schemeClr val="bg1"/>
              </a:solidFill>
              <a:latin typeface="   B koodak  "/>
              <a:cs typeface="B Zar" pitchFamily="2" charset="-78"/>
            </a:endParaRPr>
          </a:p>
          <a:p>
            <a:pPr algn="just"/>
            <a:endParaRPr lang="en-US" sz="2400" dirty="0">
              <a:solidFill>
                <a:schemeClr val="bg1"/>
              </a:solidFill>
              <a:cs typeface="B Jadid" pitchFamily="2" charset="-78"/>
            </a:endParaRPr>
          </a:p>
          <a:p>
            <a:pPr algn="just"/>
            <a:endParaRPr lang="en-US" sz="2400" dirty="0" smtClean="0">
              <a:solidFill>
                <a:schemeClr val="bg1"/>
              </a:solidFill>
              <a:cs typeface="B Jadid" pitchFamily="2" charset="-78"/>
            </a:endParaRPr>
          </a:p>
          <a:p>
            <a:pPr algn="just"/>
            <a:endParaRPr lang="en-US" sz="2400" dirty="0" smtClean="0">
              <a:solidFill>
                <a:schemeClr val="bg1"/>
              </a:solidFill>
              <a:cs typeface="B Jadid" pitchFamily="2" charset="-78"/>
            </a:endParaRPr>
          </a:p>
          <a:p>
            <a:pPr algn="just"/>
            <a:endParaRPr lang="en-US" sz="2400" dirty="0">
              <a:solidFill>
                <a:schemeClr val="bg1"/>
              </a:solidFill>
              <a:cs typeface="B Jadid" pitchFamily="2" charset="-78"/>
            </a:endParaRPr>
          </a:p>
          <a:p>
            <a:pPr algn="just"/>
            <a:endParaRPr lang="en-US" sz="2400" dirty="0" smtClean="0">
              <a:solidFill>
                <a:schemeClr val="bg1"/>
              </a:solidFill>
              <a:cs typeface="B Jadid" pitchFamily="2" charset="-78"/>
            </a:endParaRPr>
          </a:p>
          <a:p>
            <a:pPr algn="just"/>
            <a:endParaRPr lang="en-US" sz="2400" dirty="0">
              <a:solidFill>
                <a:schemeClr val="bg1"/>
              </a:solidFill>
              <a:cs typeface="B Jadid" pitchFamily="2" charset="-78"/>
            </a:endParaRPr>
          </a:p>
          <a:p>
            <a:pPr algn="just"/>
            <a:endParaRPr lang="en-US" sz="2400" dirty="0" smtClean="0">
              <a:solidFill>
                <a:schemeClr val="bg1"/>
              </a:solidFill>
              <a:cs typeface="B Jadid" pitchFamily="2" charset="-78"/>
            </a:endParaRPr>
          </a:p>
          <a:p>
            <a:pPr algn="just"/>
            <a:endParaRPr lang="en-US" sz="2400" dirty="0">
              <a:solidFill>
                <a:schemeClr val="bg1"/>
              </a:solidFill>
              <a:cs typeface="B Jadid" pitchFamily="2" charset="-78"/>
            </a:endParaRPr>
          </a:p>
          <a:p>
            <a:pPr algn="just"/>
            <a:endParaRPr lang="en-US" sz="2400" dirty="0" smtClean="0">
              <a:solidFill>
                <a:schemeClr val="bg1"/>
              </a:solidFill>
              <a:cs typeface="B Jadid" pitchFamily="2" charset="-78"/>
            </a:endParaRPr>
          </a:p>
          <a:p>
            <a:pPr algn="just"/>
            <a:endParaRPr lang="en-US" sz="2400" dirty="0">
              <a:solidFill>
                <a:schemeClr val="bg1"/>
              </a:solidFill>
              <a:cs typeface="B Jadid" pitchFamily="2" charset="-78"/>
            </a:endParaRPr>
          </a:p>
          <a:p>
            <a:pPr algn="just"/>
            <a:endParaRPr lang="en-US" sz="2400" dirty="0" smtClean="0">
              <a:solidFill>
                <a:schemeClr val="bg1"/>
              </a:solidFill>
              <a:cs typeface="B Jadid" pitchFamily="2" charset="-78"/>
            </a:endParaRPr>
          </a:p>
          <a:p>
            <a:pPr algn="just"/>
            <a:endParaRPr lang="en-US" sz="2400" dirty="0">
              <a:solidFill>
                <a:schemeClr val="bg1"/>
              </a:solidFill>
              <a:cs typeface="B Jadid" pitchFamily="2" charset="-78"/>
            </a:endParaRPr>
          </a:p>
          <a:p>
            <a:pPr algn="just"/>
            <a:endParaRPr lang="fa-IR" sz="2400" dirty="0" smtClean="0">
              <a:solidFill>
                <a:schemeClr val="bg1"/>
              </a:solidFill>
              <a:cs typeface="B Jadid" pitchFamily="2" charset="-78"/>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590800"/>
            <a:ext cx="6096000" cy="38679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483093039"/>
      </p:ext>
    </p:extLst>
  </p:cSld>
  <p:clrMapOvr>
    <a:masterClrMapping/>
  </p:clrMapOvr>
  <p:transition spd="slow">
    <p:wipe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20272" y="129405"/>
            <a:ext cx="1868726" cy="646331"/>
          </a:xfrm>
          <a:prstGeom prst="rect">
            <a:avLst/>
          </a:prstGeom>
          <a:solidFill>
            <a:schemeClr val="bg2">
              <a:lumMod val="75000"/>
            </a:schemeClr>
          </a:solidFill>
          <a:ln>
            <a:solidFill>
              <a:schemeClr val="tx1">
                <a:lumMod val="85000"/>
                <a:lumOff val="15000"/>
              </a:schemeClr>
            </a:solidFill>
          </a:ln>
        </p:spPr>
        <p:txBody>
          <a:bodyPr vert="horz" wrap="square" rtlCol="1">
            <a:spAutoFit/>
          </a:bodyPr>
          <a:lstStyle/>
          <a:p>
            <a:r>
              <a:rPr lang="fa-IR" dirty="0" smtClean="0"/>
              <a:t>راهنمای تدریس در کلاس های چندپایه</a:t>
            </a:r>
            <a:endParaRPr lang="fa-IR" dirty="0"/>
          </a:p>
        </p:txBody>
      </p:sp>
      <p:sp>
        <p:nvSpPr>
          <p:cNvPr id="2050" name="Rectangle 2"/>
          <p:cNvSpPr>
            <a:spLocks noChangeArrowheads="1"/>
          </p:cNvSpPr>
          <p:nvPr/>
        </p:nvSpPr>
        <p:spPr bwMode="auto">
          <a:xfrm>
            <a:off x="96958" y="56138"/>
            <a:ext cx="6858000" cy="680186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1" eaLnBrk="0" fontAlgn="base" latinLnBrk="0" hangingPunct="0">
              <a:lnSpc>
                <a:spcPct val="200000"/>
              </a:lnSpc>
              <a:spcBef>
                <a:spcPct val="0"/>
              </a:spcBef>
              <a:spcAft>
                <a:spcPct val="0"/>
              </a:spcAft>
              <a:buClrTx/>
              <a:buSzTx/>
              <a:buFontTx/>
              <a:buNone/>
              <a:tabLst/>
            </a:pPr>
            <a:r>
              <a:rPr kumimoji="0" lang="fa-IR" sz="2000" b="0" i="0" u="none" strike="noStrike" cap="none" normalizeH="0" baseline="0" dirty="0" smtClean="0">
                <a:ln>
                  <a:noFill/>
                </a:ln>
                <a:solidFill>
                  <a:srgbClr val="000000"/>
                </a:solidFill>
                <a:effectLst/>
                <a:latin typeface="Tahoma" pitchFamily="34" charset="0"/>
                <a:ea typeface="Times New Roman" pitchFamily="18" charset="0"/>
                <a:cs typeface="B Lotus" pitchFamily="2" charset="-78"/>
              </a:rPr>
              <a:t>۷)</a:t>
            </a:r>
            <a:r>
              <a:rPr kumimoji="0" lang="ar-SA" sz="2000" b="0" i="0" u="none" strike="noStrike" cap="none" normalizeH="0" baseline="0" dirty="0" smtClean="0">
                <a:ln>
                  <a:noFill/>
                </a:ln>
                <a:solidFill>
                  <a:srgbClr val="000000"/>
                </a:solidFill>
                <a:effectLst/>
                <a:latin typeface="Tahoma" pitchFamily="34" charset="0"/>
                <a:ea typeface="Times New Roman" pitchFamily="18" charset="0"/>
                <a:cs typeface="B Lotus" pitchFamily="2" charset="-78"/>
              </a:rPr>
              <a:t>معلم شرایطی ایجاد کند تا دانش آموزان از همدیگر یا بگیرند . نظر به اینکه در بسیاری از موارد یاد گیرندگان بزرگسال الگوی یادگیری بسیار خوبی برای یادگیرندگان تازه کارند</a:t>
            </a:r>
            <a:r>
              <a:rPr kumimoji="0" lang="en-US" sz="2000" b="0" i="0" u="none" strike="noStrike" cap="none" normalizeH="0" baseline="0" dirty="0" smtClean="0">
                <a:ln>
                  <a:noFill/>
                </a:ln>
                <a:solidFill>
                  <a:srgbClr val="000000"/>
                </a:solidFill>
                <a:effectLst/>
                <a:latin typeface="Tahoma" pitchFamily="34" charset="0"/>
                <a:ea typeface="Times New Roman" pitchFamily="18" charset="0"/>
                <a:cs typeface="B Lotus" pitchFamily="2" charset="-78"/>
              </a:rPr>
              <a:t>.</a:t>
            </a:r>
            <a:endParaRPr kumimoji="0" lang="en-US" sz="2000" b="0" i="0" u="none" strike="noStrike" cap="none" normalizeH="0" baseline="0" dirty="0" smtClean="0">
              <a:ln>
                <a:noFill/>
              </a:ln>
              <a:solidFill>
                <a:schemeClr val="tx1"/>
              </a:solidFill>
              <a:effectLst/>
              <a:latin typeface="Arial" pitchFamily="34" charset="0"/>
              <a:cs typeface="B Lotus" pitchFamily="2" charset="-78"/>
            </a:endParaRPr>
          </a:p>
          <a:p>
            <a:pPr marL="0" marR="0" lvl="0" indent="0" algn="just" defTabSz="914400" rtl="1" eaLnBrk="0" fontAlgn="base" latinLnBrk="0" hangingPunct="0">
              <a:lnSpc>
                <a:spcPct val="200000"/>
              </a:lnSpc>
              <a:spcBef>
                <a:spcPct val="0"/>
              </a:spcBef>
              <a:spcAft>
                <a:spcPct val="0"/>
              </a:spcAft>
              <a:buClrTx/>
              <a:buSzTx/>
              <a:buFontTx/>
              <a:buNone/>
              <a:tabLst/>
            </a:pPr>
            <a:r>
              <a:rPr kumimoji="0" lang="fa-IR" sz="2000" b="0" i="0" u="none" strike="noStrike" cap="none" normalizeH="0" baseline="0" dirty="0" smtClean="0">
                <a:ln>
                  <a:noFill/>
                </a:ln>
                <a:solidFill>
                  <a:srgbClr val="0070C0"/>
                </a:solidFill>
                <a:effectLst/>
                <a:latin typeface="Tahoma" pitchFamily="34" charset="0"/>
                <a:ea typeface="Times New Roman" pitchFamily="18" charset="0"/>
                <a:cs typeface="B Lotus" pitchFamily="2" charset="-78"/>
              </a:rPr>
              <a:t>۸)</a:t>
            </a:r>
            <a:r>
              <a:rPr kumimoji="0" lang="ar-SA" sz="2000" b="0" i="0" u="none" strike="noStrike" cap="none" normalizeH="0" baseline="0" dirty="0" smtClean="0">
                <a:ln>
                  <a:noFill/>
                </a:ln>
                <a:solidFill>
                  <a:srgbClr val="0070C0"/>
                </a:solidFill>
                <a:effectLst/>
                <a:latin typeface="Tahoma" pitchFamily="34" charset="0"/>
                <a:ea typeface="Times New Roman" pitchFamily="18" charset="0"/>
                <a:cs typeface="B Lotus" pitchFamily="2" charset="-78"/>
              </a:rPr>
              <a:t>مشارکت در گروه های یادگیری به مثابه یک عضو فعال گروه برای مثال معلم می تواند خود را به عنوان عضوی در گروه یادگیری دانش آموزان پایه سوم، چهارم و پنجم دبستان نماید</a:t>
            </a:r>
            <a:r>
              <a:rPr kumimoji="0" lang="en-US" sz="2000" b="0" i="0" u="none" strike="noStrike" cap="none" normalizeH="0" baseline="0" dirty="0" smtClean="0">
                <a:ln>
                  <a:noFill/>
                </a:ln>
                <a:solidFill>
                  <a:srgbClr val="0070C0"/>
                </a:solidFill>
                <a:effectLst/>
                <a:latin typeface="Tahoma" pitchFamily="34" charset="0"/>
                <a:ea typeface="Times New Roman" pitchFamily="18" charset="0"/>
                <a:cs typeface="B Lotus" pitchFamily="2" charset="-78"/>
              </a:rPr>
              <a:t>.</a:t>
            </a:r>
            <a:endParaRPr kumimoji="0" lang="en-US" sz="2000" b="0" i="0" u="none" strike="noStrike" cap="none" normalizeH="0" baseline="0" dirty="0" smtClean="0">
              <a:ln>
                <a:noFill/>
              </a:ln>
              <a:solidFill>
                <a:srgbClr val="0070C0"/>
              </a:solidFill>
              <a:effectLst/>
              <a:latin typeface="Arial" pitchFamily="34" charset="0"/>
              <a:cs typeface="B Lotus" pitchFamily="2" charset="-78"/>
            </a:endParaRPr>
          </a:p>
          <a:p>
            <a:pPr marL="0" marR="0" lvl="0" indent="0" algn="just" defTabSz="914400" rtl="1" eaLnBrk="0" fontAlgn="base" latinLnBrk="0" hangingPunct="0">
              <a:lnSpc>
                <a:spcPct val="200000"/>
              </a:lnSpc>
              <a:spcBef>
                <a:spcPct val="0"/>
              </a:spcBef>
              <a:spcAft>
                <a:spcPct val="0"/>
              </a:spcAft>
              <a:buClrTx/>
              <a:buSzTx/>
              <a:buFontTx/>
              <a:buNone/>
              <a:tabLst/>
            </a:pPr>
            <a:r>
              <a:rPr kumimoji="0" lang="fa-IR" sz="2000" b="0" i="0" u="none" strike="noStrike" cap="none" normalizeH="0" baseline="0" dirty="0" smtClean="0">
                <a:ln>
                  <a:noFill/>
                </a:ln>
                <a:solidFill>
                  <a:srgbClr val="000000"/>
                </a:solidFill>
                <a:effectLst/>
                <a:latin typeface="Tahoma" pitchFamily="34" charset="0"/>
                <a:ea typeface="Times New Roman" pitchFamily="18" charset="0"/>
                <a:cs typeface="B Lotus" pitchFamily="2" charset="-78"/>
              </a:rPr>
              <a:t>۹)</a:t>
            </a:r>
            <a:r>
              <a:rPr kumimoji="0" lang="ar-SA" sz="2000" b="0" i="0" u="none" strike="noStrike" cap="none" normalizeH="0" baseline="0" dirty="0" smtClean="0">
                <a:ln>
                  <a:noFill/>
                </a:ln>
                <a:solidFill>
                  <a:srgbClr val="000000"/>
                </a:solidFill>
                <a:effectLst/>
                <a:latin typeface="Tahoma" pitchFamily="34" charset="0"/>
                <a:ea typeface="Times New Roman" pitchFamily="18" charset="0"/>
                <a:cs typeface="B Lotus" pitchFamily="2" charset="-78"/>
              </a:rPr>
              <a:t>معلم کلاس درس چند پایه متوجه توانایی طبیعی دانش آموزان برای شناخت وکنجکاوی باشدوبرپایه این ویژگی دانش آموزان فعالیت های یادگیری مناسبی راطراحی وبه آنان ارائه دهد</a:t>
            </a:r>
            <a:r>
              <a:rPr kumimoji="0" lang="en-US" sz="2000" b="0" i="0" u="none" strike="noStrike" cap="none" normalizeH="0" baseline="0" dirty="0" smtClean="0">
                <a:ln>
                  <a:noFill/>
                </a:ln>
                <a:solidFill>
                  <a:srgbClr val="000000"/>
                </a:solidFill>
                <a:effectLst/>
                <a:latin typeface="Tahoma" pitchFamily="34" charset="0"/>
                <a:ea typeface="Times New Roman" pitchFamily="18" charset="0"/>
                <a:cs typeface="B Lotus" pitchFamily="2" charset="-78"/>
              </a:rPr>
              <a:t>.</a:t>
            </a:r>
          </a:p>
          <a:p>
            <a:pPr marL="0" marR="0" lvl="0" indent="0" algn="just" defTabSz="914400" rtl="1" eaLnBrk="0" fontAlgn="base" latinLnBrk="0" hangingPunct="0">
              <a:lnSpc>
                <a:spcPct val="200000"/>
              </a:lnSpc>
              <a:spcBef>
                <a:spcPct val="0"/>
              </a:spcBef>
              <a:spcAft>
                <a:spcPct val="0"/>
              </a:spcAft>
              <a:buClrTx/>
              <a:buSzTx/>
              <a:buFontTx/>
              <a:buNone/>
              <a:tabLst/>
            </a:pPr>
            <a:endParaRPr kumimoji="0" lang="fa-IR" sz="2000" b="0" i="0" u="none" strike="noStrike" cap="none" normalizeH="0" baseline="0" dirty="0" smtClean="0">
              <a:ln>
                <a:noFill/>
              </a:ln>
              <a:solidFill>
                <a:srgbClr val="000000"/>
              </a:solidFill>
              <a:effectLst/>
              <a:latin typeface="Tahoma" pitchFamily="34" charset="0"/>
              <a:ea typeface="Times New Roman" pitchFamily="18" charset="0"/>
              <a:cs typeface="B Lotus" pitchFamily="2" charset="-78"/>
            </a:endParaRPr>
          </a:p>
          <a:p>
            <a:pPr marL="0" marR="0" lvl="0" indent="0" algn="r" defTabSz="914400" rtl="1" eaLnBrk="0" fontAlgn="base" latinLnBrk="0" hangingPunct="0">
              <a:lnSpc>
                <a:spcPct val="200000"/>
              </a:lnSpc>
              <a:spcBef>
                <a:spcPct val="0"/>
              </a:spcBef>
              <a:spcAft>
                <a:spcPct val="0"/>
              </a:spcAft>
              <a:buClrTx/>
              <a:buSzTx/>
              <a:buFontTx/>
              <a:buNone/>
              <a:tabLst/>
            </a:pPr>
            <a:endParaRPr kumimoji="0" lang="fa-IR" sz="900" b="0" i="0" u="none" strike="noStrike" cap="none" normalizeH="0" baseline="0" dirty="0" smtClean="0">
              <a:ln>
                <a:noFill/>
              </a:ln>
              <a:solidFill>
                <a:srgbClr val="000000"/>
              </a:solidFill>
              <a:effectLst/>
              <a:latin typeface="Tahoma" pitchFamily="34" charset="0"/>
              <a:cs typeface="Tahoma" pitchFamily="34" charset="0"/>
            </a:endParaRPr>
          </a:p>
          <a:p>
            <a:pPr marL="0" marR="0" lvl="0" indent="0" algn="r" defTabSz="914400" rtl="1" eaLnBrk="0" fontAlgn="base" latinLnBrk="0" hangingPunct="0">
              <a:lnSpc>
                <a:spcPct val="200000"/>
              </a:lnSpc>
              <a:spcBef>
                <a:spcPct val="0"/>
              </a:spcBef>
              <a:spcAft>
                <a:spcPct val="0"/>
              </a:spcAft>
              <a:buClrTx/>
              <a:buSzTx/>
              <a:buFontTx/>
              <a:buNone/>
              <a:tabLst/>
            </a:pPr>
            <a:endParaRPr lang="fa-IR" sz="900" dirty="0" smtClean="0">
              <a:solidFill>
                <a:srgbClr val="000000"/>
              </a:solidFill>
              <a:latin typeface="Tahoma" pitchFamily="34" charset="0"/>
              <a:cs typeface="Tahoma" pitchFamily="34" charset="0"/>
            </a:endParaRPr>
          </a:p>
        </p:txBody>
      </p:sp>
    </p:spTree>
    <p:extLst>
      <p:ext uri="{BB962C8B-B14F-4D97-AF65-F5344CB8AC3E}">
        <p14:creationId xmlns:p14="http://schemas.microsoft.com/office/powerpoint/2010/main" val="1565856049"/>
      </p:ext>
    </p:extLst>
  </p:cSld>
  <p:clrMapOvr>
    <a:masterClrMapping/>
  </p:clrMapOvr>
  <p:transition spd="slow">
    <p:push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hlinkClick r:id=""/>
              </a:rPr>
              <a:t>بزرگترین بانک پاورپوینت ایران
www.txtzoom.com
بانک هوشمند اسناد متنی</a:t>
            </a:r>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28600" y="457200"/>
            <a:ext cx="6477000" cy="5478423"/>
          </a:xfrm>
          <a:prstGeom prst="rect">
            <a:avLst/>
          </a:prstGeom>
        </p:spPr>
        <p:txBody>
          <a:bodyPr wrap="square">
            <a:spAutoFit/>
          </a:bodyPr>
          <a:lstStyle/>
          <a:p>
            <a:pPr algn="ctr"/>
            <a:r>
              <a:rPr lang="fa-IR" sz="2000" b="1" dirty="0" smtClean="0">
                <a:solidFill>
                  <a:srgbClr val="FF0000"/>
                </a:solidFill>
                <a:cs typeface="B Homa" pitchFamily="2" charset="-78"/>
              </a:rPr>
              <a:t>محاسن کلاس های چند پایه </a:t>
            </a:r>
          </a:p>
          <a:p>
            <a:pPr algn="ctr"/>
            <a:endParaRPr lang="fa-IR" sz="2400" b="1" dirty="0" smtClean="0"/>
          </a:p>
          <a:p>
            <a:pPr lvl="1" algn="justLow"/>
            <a:r>
              <a:rPr lang="fa-IR" dirty="0" smtClean="0">
                <a:cs typeface="B Homa" pitchFamily="2" charset="-78"/>
              </a:rPr>
              <a:t> 1) درزمینه های ریاضیات و علوم آموزش چند پایه سبب پیشرفت       دانش آموزان می شود.</a:t>
            </a:r>
          </a:p>
          <a:p>
            <a:pPr lvl="1" algn="justLow"/>
            <a:endParaRPr lang="fa-IR" dirty="0" smtClean="0">
              <a:cs typeface="B Homa" pitchFamily="2" charset="-78"/>
            </a:endParaRPr>
          </a:p>
          <a:p>
            <a:pPr lvl="1" algn="justLow"/>
            <a:r>
              <a:rPr lang="fa-IR" dirty="0" smtClean="0">
                <a:cs typeface="B Homa" pitchFamily="2" charset="-78"/>
              </a:rPr>
              <a:t>2) دانش آموزان می آموزندکه « چگونه یاد بگیرند » و« چگونه یاد بدهند»</a:t>
            </a:r>
          </a:p>
          <a:p>
            <a:pPr lvl="1" algn="justLow"/>
            <a:endParaRPr lang="fa-IR" dirty="0" smtClean="0">
              <a:cs typeface="B Homa" pitchFamily="2" charset="-78"/>
            </a:endParaRPr>
          </a:p>
          <a:p>
            <a:pPr lvl="1" algn="justLow"/>
            <a:r>
              <a:rPr lang="fa-IR" dirty="0" smtClean="0">
                <a:cs typeface="B Homa" pitchFamily="2" charset="-78"/>
              </a:rPr>
              <a:t>3)ایجادفرصت برای همکاری براساس علایق و استعدادو نوع شخصیت.</a:t>
            </a:r>
          </a:p>
          <a:p>
            <a:pPr lvl="1" algn="justLow"/>
            <a:endParaRPr lang="fa-IR" dirty="0" smtClean="0">
              <a:cs typeface="B Homa" pitchFamily="2" charset="-78"/>
            </a:endParaRPr>
          </a:p>
          <a:p>
            <a:pPr lvl="1" algn="justLow"/>
            <a:r>
              <a:rPr lang="fa-IR" dirty="0" smtClean="0">
                <a:cs typeface="B Homa" pitchFamily="2" charset="-78"/>
              </a:rPr>
              <a:t>4) ایفای نقش معلمی برای برخی دانش آموزان.</a:t>
            </a:r>
          </a:p>
          <a:p>
            <a:pPr lvl="1" algn="justLow"/>
            <a:endParaRPr lang="fa-IR" dirty="0" smtClean="0">
              <a:cs typeface="B Homa" pitchFamily="2" charset="-78"/>
            </a:endParaRPr>
          </a:p>
          <a:p>
            <a:pPr lvl="1" algn="justLow"/>
            <a:r>
              <a:rPr lang="fa-IR" dirty="0" smtClean="0">
                <a:cs typeface="B Homa" pitchFamily="2" charset="-78"/>
              </a:rPr>
              <a:t>5) عمیق تر شدن پیوند بین معلم و دانش آموزان می شود.</a:t>
            </a:r>
          </a:p>
          <a:p>
            <a:pPr lvl="1" algn="justLow"/>
            <a:endParaRPr lang="fa-IR" dirty="0" smtClean="0">
              <a:cs typeface="B Homa" pitchFamily="2" charset="-78"/>
            </a:endParaRPr>
          </a:p>
          <a:p>
            <a:pPr lvl="1" algn="justLow"/>
            <a:r>
              <a:rPr lang="fa-IR" dirty="0" smtClean="0">
                <a:cs typeface="B Homa" pitchFamily="2" charset="-78"/>
              </a:rPr>
              <a:t>6) کودکان در این کلاس ها از لحاظ عاطفی با ثبات ترند.</a:t>
            </a:r>
          </a:p>
          <a:p>
            <a:pPr lvl="1" algn="justLow"/>
            <a:endParaRPr lang="fa-IR" dirty="0" smtClean="0">
              <a:cs typeface="B Homa" pitchFamily="2" charset="-78"/>
            </a:endParaRPr>
          </a:p>
          <a:p>
            <a:pPr lvl="1" algn="justLow"/>
            <a:r>
              <a:rPr lang="fa-IR" dirty="0" smtClean="0">
                <a:cs typeface="B Homa" pitchFamily="2" charset="-78"/>
              </a:rPr>
              <a:t>7)روش سودمندی برای آموزش بنیادی در مناطق کم جمعیت است.</a:t>
            </a:r>
          </a:p>
          <a:p>
            <a:pPr lvl="1" algn="justLow"/>
            <a:endParaRPr lang="fa-IR" dirty="0" smtClean="0">
              <a:cs typeface="B Homa" pitchFamily="2" charset="-78"/>
            </a:endParaRPr>
          </a:p>
          <a:p>
            <a:pPr lvl="1" algn="justLow"/>
            <a:r>
              <a:rPr lang="fa-IR" dirty="0" smtClean="0">
                <a:cs typeface="B Homa" pitchFamily="2" charset="-78"/>
              </a:rPr>
              <a:t>8) دانش آموزان بهتر یک دیگر را می شناسندوبهتر روابط حمایتی ایجاد می کنند</a:t>
            </a:r>
          </a:p>
        </p:txBody>
      </p:sp>
      <p:sp>
        <p:nvSpPr>
          <p:cNvPr id="3" name="TextBox 2"/>
          <p:cNvSpPr txBox="1"/>
          <p:nvPr/>
        </p:nvSpPr>
        <p:spPr>
          <a:xfrm>
            <a:off x="7020272" y="129405"/>
            <a:ext cx="1868726" cy="646331"/>
          </a:xfrm>
          <a:prstGeom prst="rect">
            <a:avLst/>
          </a:prstGeom>
          <a:solidFill>
            <a:schemeClr val="bg2">
              <a:lumMod val="75000"/>
            </a:schemeClr>
          </a:solidFill>
          <a:ln>
            <a:solidFill>
              <a:schemeClr val="tx1">
                <a:lumMod val="85000"/>
                <a:lumOff val="15000"/>
              </a:schemeClr>
            </a:solidFill>
          </a:ln>
        </p:spPr>
        <p:txBody>
          <a:bodyPr vert="horz" wrap="square" rtlCol="1">
            <a:spAutoFit/>
          </a:bodyPr>
          <a:lstStyle/>
          <a:p>
            <a:r>
              <a:rPr lang="fa-IR" dirty="0" smtClean="0"/>
              <a:t>راهنمای تدریس در کلاس های چندپایه</a:t>
            </a:r>
            <a:endParaRPr lang="fa-IR" dirty="0"/>
          </a:p>
        </p:txBody>
      </p:sp>
    </p:spTree>
    <p:extLst>
      <p:ext uri="{BB962C8B-B14F-4D97-AF65-F5344CB8AC3E}">
        <p14:creationId xmlns:p14="http://schemas.microsoft.com/office/powerpoint/2010/main" val="3483093039"/>
      </p:ext>
    </p:extLst>
  </p:cSld>
  <p:clrMapOvr>
    <a:masterClrMapping/>
  </p:clrMapOvr>
  <p:transition spd="slow">
    <p:split orient="vert"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762000"/>
            <a:ext cx="6248400" cy="5047536"/>
          </a:xfrm>
          <a:prstGeom prst="rect">
            <a:avLst/>
          </a:prstGeom>
          <a:blipFill>
            <a:blip r:embed="rId2"/>
            <a:tile tx="0" ty="0" sx="100000" sy="100000" flip="none" algn="tl"/>
          </a:blipFill>
        </p:spPr>
        <p:txBody>
          <a:bodyPr wrap="square">
            <a:spAutoFit/>
          </a:bodyPr>
          <a:lstStyle/>
          <a:p>
            <a:pPr algn="ctr"/>
            <a:r>
              <a:rPr lang="fa-IR" sz="2400" b="1" dirty="0" smtClean="0">
                <a:solidFill>
                  <a:srgbClr val="FF0000"/>
                </a:solidFill>
                <a:cs typeface="B Homa" pitchFamily="2" charset="-78"/>
              </a:rPr>
              <a:t>مهمترین مشکلات کلاس های چند پایه</a:t>
            </a:r>
          </a:p>
          <a:p>
            <a:pPr algn="ctr"/>
            <a:r>
              <a:rPr lang="fa-IR" b="1" dirty="0" smtClean="0"/>
              <a:t>( مشکلات آموزشی وغیر آموزشی)</a:t>
            </a:r>
          </a:p>
          <a:p>
            <a:pPr algn="ctr"/>
            <a:endParaRPr lang="fa-IR" sz="2000" b="1" dirty="0" smtClean="0"/>
          </a:p>
          <a:p>
            <a:r>
              <a:rPr lang="fa-IR" sz="2000" b="1" dirty="0" smtClean="0">
                <a:cs typeface="B Homa" pitchFamily="2" charset="-78"/>
              </a:rPr>
              <a:t>1)کمبود وقت</a:t>
            </a:r>
          </a:p>
          <a:p>
            <a:endParaRPr lang="fa-IR" sz="2000" b="1" dirty="0" smtClean="0">
              <a:cs typeface="B Homa" pitchFamily="2" charset="-78"/>
            </a:endParaRPr>
          </a:p>
          <a:p>
            <a:r>
              <a:rPr lang="fa-IR" sz="2000" b="1" dirty="0" smtClean="0">
                <a:cs typeface="B Homa" pitchFamily="2" charset="-78"/>
              </a:rPr>
              <a:t>2) مسولیت های زیاد معلم چند پایه وعدم همکاری  والدین</a:t>
            </a:r>
          </a:p>
          <a:p>
            <a:endParaRPr lang="fa-IR" sz="2000" b="1" dirty="0" smtClean="0">
              <a:cs typeface="B Homa" pitchFamily="2" charset="-78"/>
            </a:endParaRPr>
          </a:p>
          <a:p>
            <a:r>
              <a:rPr lang="fa-IR" sz="2000" b="1" dirty="0" smtClean="0">
                <a:cs typeface="B Homa" pitchFamily="2" charset="-78"/>
              </a:rPr>
              <a:t>3) کمبود تجارب و اطلاعات معلمان چند پایه</a:t>
            </a:r>
          </a:p>
          <a:p>
            <a:endParaRPr lang="fa-IR" sz="2000" b="1" dirty="0" smtClean="0">
              <a:cs typeface="B Homa" pitchFamily="2" charset="-78"/>
            </a:endParaRPr>
          </a:p>
          <a:p>
            <a:r>
              <a:rPr lang="fa-IR" sz="2000" b="1" dirty="0" smtClean="0">
                <a:cs typeface="B Homa" pitchFamily="2" charset="-78"/>
              </a:rPr>
              <a:t>4) بومی نبودن معلمان چند پایه و سنگینی حجم کار معلمان</a:t>
            </a:r>
          </a:p>
          <a:p>
            <a:endParaRPr lang="fa-IR" sz="2000" b="1" dirty="0" smtClean="0">
              <a:cs typeface="B Homa" pitchFamily="2" charset="-78"/>
            </a:endParaRPr>
          </a:p>
          <a:p>
            <a:r>
              <a:rPr lang="fa-IR" sz="2000" b="1" dirty="0" smtClean="0">
                <a:cs typeface="B Homa" pitchFamily="2" charset="-78"/>
              </a:rPr>
              <a:t>5) سازماندهی کلاس های چند پایه و کمبود تعداد فراگیران</a:t>
            </a:r>
          </a:p>
          <a:p>
            <a:endParaRPr lang="fa-IR" sz="2000" b="1" dirty="0" smtClean="0">
              <a:cs typeface="B Homa" pitchFamily="2" charset="-78"/>
            </a:endParaRPr>
          </a:p>
          <a:p>
            <a:r>
              <a:rPr lang="fa-IR" sz="2000" b="1" dirty="0" smtClean="0">
                <a:cs typeface="B Homa" pitchFamily="2" charset="-78"/>
              </a:rPr>
              <a:t>6) نامناسب بودن ترکیب سنی و جنسی دانش آموزان </a:t>
            </a:r>
          </a:p>
          <a:p>
            <a:endParaRPr lang="fa-IR" sz="2000" b="1" dirty="0" smtClean="0">
              <a:cs typeface="B Homa" pitchFamily="2" charset="-78"/>
            </a:endParaRPr>
          </a:p>
          <a:p>
            <a:r>
              <a:rPr lang="fa-IR" sz="2000" b="1" dirty="0" smtClean="0">
                <a:cs typeface="B Homa" pitchFamily="2" charset="-78"/>
              </a:rPr>
              <a:t>7) کمبودامکانات ،تجهیزات ووسابل آموزشی</a:t>
            </a:r>
          </a:p>
        </p:txBody>
      </p:sp>
      <p:sp>
        <p:nvSpPr>
          <p:cNvPr id="4" name="TextBox 3"/>
          <p:cNvSpPr txBox="1"/>
          <p:nvPr/>
        </p:nvSpPr>
        <p:spPr>
          <a:xfrm>
            <a:off x="7020272" y="129405"/>
            <a:ext cx="1868726" cy="646331"/>
          </a:xfrm>
          <a:prstGeom prst="rect">
            <a:avLst/>
          </a:prstGeom>
          <a:solidFill>
            <a:schemeClr val="bg2">
              <a:lumMod val="75000"/>
            </a:schemeClr>
          </a:solidFill>
          <a:ln>
            <a:solidFill>
              <a:schemeClr val="tx1">
                <a:lumMod val="85000"/>
                <a:lumOff val="15000"/>
              </a:schemeClr>
            </a:solidFill>
          </a:ln>
        </p:spPr>
        <p:txBody>
          <a:bodyPr vert="horz" wrap="square" rtlCol="1">
            <a:spAutoFit/>
          </a:bodyPr>
          <a:lstStyle/>
          <a:p>
            <a:r>
              <a:rPr lang="fa-IR" dirty="0" smtClean="0"/>
              <a:t>راهنمای تدریس در کلاس های چندپایه</a:t>
            </a:r>
            <a:endParaRPr lang="fa-IR" dirty="0"/>
          </a:p>
        </p:txBody>
      </p:sp>
      <p:sp>
        <p:nvSpPr>
          <p:cNvPr id="5" name="Down Arrow 4"/>
          <p:cNvSpPr/>
          <p:nvPr/>
        </p:nvSpPr>
        <p:spPr>
          <a:xfrm>
            <a:off x="457200" y="5791200"/>
            <a:ext cx="5334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3093039"/>
      </p:ext>
    </p:extLst>
  </p:cSld>
  <p:clrMapOvr>
    <a:masterClrMapping/>
  </p:clrMapOvr>
  <p:transition spd="slow">
    <p:cover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143000"/>
            <a:ext cx="6172200" cy="4708981"/>
          </a:xfrm>
          <a:prstGeom prst="rect">
            <a:avLst/>
          </a:prstGeom>
          <a:blipFill>
            <a:blip r:embed="rId2"/>
            <a:tile tx="0" ty="0" sx="100000" sy="100000" flip="none" algn="tl"/>
          </a:blipFill>
        </p:spPr>
        <p:txBody>
          <a:bodyPr wrap="square">
            <a:spAutoFit/>
          </a:bodyPr>
          <a:lstStyle/>
          <a:p>
            <a:r>
              <a:rPr lang="fa-IR" sz="2000" b="1" dirty="0" smtClean="0">
                <a:cs typeface="B Homa" pitchFamily="2" charset="-78"/>
              </a:rPr>
              <a:t>8) کمبود فضای آموزشی وهمچنین نبود امکانات بهداشتی مناسب</a:t>
            </a:r>
          </a:p>
          <a:p>
            <a:endParaRPr lang="fa-IR" sz="2000" b="1" dirty="0" smtClean="0">
              <a:cs typeface="B Homa" pitchFamily="2" charset="-78"/>
            </a:endParaRPr>
          </a:p>
          <a:p>
            <a:r>
              <a:rPr lang="fa-IR" sz="2000" b="1" dirty="0" smtClean="0">
                <a:cs typeface="B Homa" pitchFamily="2" charset="-78"/>
              </a:rPr>
              <a:t>9) کمبود نیروی انسانی خدماتی و وجود مشکلات نظافت</a:t>
            </a:r>
          </a:p>
          <a:p>
            <a:endParaRPr lang="fa-IR" sz="2000" b="1" dirty="0" smtClean="0">
              <a:cs typeface="B Homa" pitchFamily="2" charset="-78"/>
            </a:endParaRPr>
          </a:p>
          <a:p>
            <a:r>
              <a:rPr lang="fa-IR" sz="2000" b="1" dirty="0" smtClean="0">
                <a:cs typeface="B Homa" pitchFamily="2" charset="-78"/>
              </a:rPr>
              <a:t>10) حواس پرتی فراگیران </a:t>
            </a:r>
          </a:p>
          <a:p>
            <a:endParaRPr lang="fa-IR" sz="2000" b="1" dirty="0" smtClean="0">
              <a:cs typeface="B Homa" pitchFamily="2" charset="-78"/>
            </a:endParaRPr>
          </a:p>
          <a:p>
            <a:r>
              <a:rPr lang="fa-IR" sz="2000" b="1" dirty="0" smtClean="0">
                <a:cs typeface="B Homa" pitchFamily="2" charset="-78"/>
              </a:rPr>
              <a:t>11) کم توجهی به برخی دروس</a:t>
            </a:r>
            <a:r>
              <a:rPr lang="en-US" sz="2000" b="1" dirty="0" smtClean="0">
                <a:cs typeface="B Homa" pitchFamily="2" charset="-78"/>
              </a:rPr>
              <a:t>  </a:t>
            </a:r>
            <a:r>
              <a:rPr lang="fa-IR" sz="2000" b="1" dirty="0" smtClean="0">
                <a:cs typeface="B Homa" pitchFamily="2" charset="-78"/>
              </a:rPr>
              <a:t>مانند هنر و ورزش</a:t>
            </a:r>
          </a:p>
          <a:p>
            <a:endParaRPr lang="fa-IR" sz="2000" b="1" dirty="0" smtClean="0">
              <a:cs typeface="B Homa" pitchFamily="2" charset="-78"/>
            </a:endParaRPr>
          </a:p>
          <a:p>
            <a:r>
              <a:rPr lang="fa-IR" sz="2000" b="1" dirty="0" smtClean="0">
                <a:cs typeface="B Homa" pitchFamily="2" charset="-78"/>
              </a:rPr>
              <a:t>12) غیبت و تاخیر مکرر معلم ودانش آموز</a:t>
            </a:r>
          </a:p>
          <a:p>
            <a:endParaRPr lang="fa-IR" sz="2000" b="1" dirty="0" smtClean="0">
              <a:cs typeface="B Homa" pitchFamily="2" charset="-78"/>
            </a:endParaRPr>
          </a:p>
          <a:p>
            <a:r>
              <a:rPr lang="fa-IR" sz="2000" b="1" dirty="0" smtClean="0">
                <a:cs typeface="B Homa" pitchFamily="2" charset="-78"/>
              </a:rPr>
              <a:t>13)وجود اختلات یاد گیری در برخی از دانش آموزان</a:t>
            </a:r>
          </a:p>
          <a:p>
            <a:endParaRPr lang="fa-IR" sz="2000" b="1" dirty="0" smtClean="0">
              <a:cs typeface="B Homa" pitchFamily="2" charset="-78"/>
            </a:endParaRPr>
          </a:p>
          <a:p>
            <a:r>
              <a:rPr lang="fa-IR" sz="2000" b="1" dirty="0" smtClean="0">
                <a:cs typeface="B Homa" pitchFamily="2" charset="-78"/>
              </a:rPr>
              <a:t>14)دوزبانه بودن دانش آموزان </a:t>
            </a:r>
          </a:p>
          <a:p>
            <a:endParaRPr lang="fa-IR" sz="2000" b="1" dirty="0" smtClean="0">
              <a:cs typeface="B Homa" pitchFamily="2" charset="-78"/>
            </a:endParaRPr>
          </a:p>
          <a:p>
            <a:r>
              <a:rPr lang="fa-IR" sz="2000" b="1" dirty="0" smtClean="0">
                <a:cs typeface="B Homa" pitchFamily="2" charset="-78"/>
              </a:rPr>
              <a:t>15) عدم استفاده ازطرح درس در کلاس های چند پایه</a:t>
            </a:r>
            <a:endParaRPr lang="fa-IR" sz="2000" b="1" dirty="0">
              <a:cs typeface="B Homa" pitchFamily="2" charset="-78"/>
            </a:endParaRPr>
          </a:p>
        </p:txBody>
      </p:sp>
      <p:sp>
        <p:nvSpPr>
          <p:cNvPr id="4" name="TextBox 3"/>
          <p:cNvSpPr txBox="1"/>
          <p:nvPr/>
        </p:nvSpPr>
        <p:spPr>
          <a:xfrm>
            <a:off x="7020272" y="129405"/>
            <a:ext cx="1868726" cy="646331"/>
          </a:xfrm>
          <a:prstGeom prst="rect">
            <a:avLst/>
          </a:prstGeom>
          <a:solidFill>
            <a:schemeClr val="bg2">
              <a:lumMod val="75000"/>
            </a:schemeClr>
          </a:solidFill>
          <a:ln>
            <a:solidFill>
              <a:schemeClr val="tx1">
                <a:lumMod val="85000"/>
                <a:lumOff val="15000"/>
              </a:schemeClr>
            </a:solidFill>
          </a:ln>
        </p:spPr>
        <p:txBody>
          <a:bodyPr vert="horz" wrap="square" rtlCol="1">
            <a:spAutoFit/>
          </a:bodyPr>
          <a:lstStyle/>
          <a:p>
            <a:r>
              <a:rPr lang="fa-IR" dirty="0" smtClean="0"/>
              <a:t>راهنمای تدریس در کلاس های چندپایه</a:t>
            </a:r>
            <a:endParaRPr lang="fa-IR" dirty="0"/>
          </a:p>
        </p:txBody>
      </p:sp>
      <p:sp>
        <p:nvSpPr>
          <p:cNvPr id="5" name="Up Arrow 4"/>
          <p:cNvSpPr/>
          <p:nvPr/>
        </p:nvSpPr>
        <p:spPr>
          <a:xfrm>
            <a:off x="304800" y="228600"/>
            <a:ext cx="533400" cy="838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3093039"/>
      </p:ext>
    </p:extLst>
  </p:cSld>
  <p:clrMapOvr>
    <a:masterClrMapping/>
  </p:clrMapOvr>
  <p:transition spd="slow">
    <p:cover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1295" y="476672"/>
            <a:ext cx="6408712" cy="677108"/>
          </a:xfrm>
          <a:prstGeom prst="rect">
            <a:avLst/>
          </a:prstGeom>
          <a:noFill/>
        </p:spPr>
        <p:txBody>
          <a:bodyPr wrap="square" rtlCol="1">
            <a:spAutoFit/>
          </a:bodyPr>
          <a:lstStyle/>
          <a:p>
            <a:endParaRPr lang="fa-IR" sz="2000" dirty="0"/>
          </a:p>
          <a:p>
            <a:pPr algn="ctr"/>
            <a:endParaRPr lang="fa-IR" dirty="0" smtClean="0"/>
          </a:p>
        </p:txBody>
      </p:sp>
      <p:sp>
        <p:nvSpPr>
          <p:cNvPr id="4" name="Rectangle 3"/>
          <p:cNvSpPr/>
          <p:nvPr/>
        </p:nvSpPr>
        <p:spPr>
          <a:xfrm>
            <a:off x="2971800" y="2590800"/>
            <a:ext cx="1066800" cy="923330"/>
          </a:xfrm>
          <a:prstGeom prst="rect">
            <a:avLst/>
          </a:prstGeom>
        </p:spPr>
        <p:txBody>
          <a:bodyPr wrap="square">
            <a:spAutoFit/>
          </a:bodyPr>
          <a:lstStyle/>
          <a:p>
            <a:pPr algn="ctr"/>
            <a:r>
              <a:rPr lang="fa-IR" b="1" dirty="0" smtClean="0">
                <a:solidFill>
                  <a:srgbClr val="FF0000"/>
                </a:solidFill>
              </a:rPr>
              <a:t>ویژگی های معلمان چند پایه </a:t>
            </a:r>
          </a:p>
        </p:txBody>
      </p:sp>
      <p:sp>
        <p:nvSpPr>
          <p:cNvPr id="5" name="TextBox 4"/>
          <p:cNvSpPr txBox="1"/>
          <p:nvPr/>
        </p:nvSpPr>
        <p:spPr>
          <a:xfrm>
            <a:off x="7020272" y="129405"/>
            <a:ext cx="1868726" cy="646331"/>
          </a:xfrm>
          <a:prstGeom prst="rect">
            <a:avLst/>
          </a:prstGeom>
          <a:solidFill>
            <a:schemeClr val="bg2">
              <a:lumMod val="75000"/>
            </a:schemeClr>
          </a:solidFill>
          <a:ln>
            <a:solidFill>
              <a:schemeClr val="tx1">
                <a:lumMod val="85000"/>
                <a:lumOff val="15000"/>
              </a:schemeClr>
            </a:solidFill>
          </a:ln>
        </p:spPr>
        <p:txBody>
          <a:bodyPr vert="horz" wrap="square" rtlCol="1">
            <a:spAutoFit/>
          </a:bodyPr>
          <a:lstStyle/>
          <a:p>
            <a:r>
              <a:rPr lang="fa-IR" dirty="0" smtClean="0"/>
              <a:t>راهنمای تدریس در کلاس های چندپایه</a:t>
            </a:r>
            <a:endParaRPr lang="fa-IR" dirty="0"/>
          </a:p>
        </p:txBody>
      </p:sp>
      <p:sp>
        <p:nvSpPr>
          <p:cNvPr id="7" name="Oval 6"/>
          <p:cNvSpPr/>
          <p:nvPr/>
        </p:nvSpPr>
        <p:spPr>
          <a:xfrm>
            <a:off x="2057400" y="1447800"/>
            <a:ext cx="3048000" cy="3733800"/>
          </a:xfrm>
          <a:prstGeom prst="ellipse">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4000" dirty="0" smtClean="0">
                <a:solidFill>
                  <a:srgbClr val="FF0000"/>
                </a:solidFill>
                <a:latin typeface="B Koodak" pitchFamily="2" charset="0"/>
                <a:cs typeface="B Koodak" pitchFamily="2" charset="0"/>
              </a:rPr>
              <a:t>ویژگی های معلمان </a:t>
            </a:r>
            <a:r>
              <a:rPr lang="en-US" sz="4000" dirty="0" smtClean="0">
                <a:solidFill>
                  <a:srgbClr val="FF0000"/>
                </a:solidFill>
                <a:latin typeface="B Koodak" pitchFamily="2" charset="0"/>
                <a:cs typeface="B Koodak" pitchFamily="2" charset="0"/>
              </a:rPr>
              <a:t> </a:t>
            </a:r>
            <a:r>
              <a:rPr lang="fa-IR" sz="4000" dirty="0" smtClean="0">
                <a:solidFill>
                  <a:srgbClr val="FF0000"/>
                </a:solidFill>
                <a:latin typeface="B Koodak" pitchFamily="2" charset="0"/>
                <a:cs typeface="B Koodak" pitchFamily="2" charset="0"/>
              </a:rPr>
              <a:t>چند پایه</a:t>
            </a:r>
            <a:endParaRPr lang="en-US" sz="4000" dirty="0">
              <a:solidFill>
                <a:srgbClr val="FF0000"/>
              </a:solidFill>
              <a:latin typeface="B Koodak" pitchFamily="2" charset="0"/>
              <a:cs typeface="B Koodak" pitchFamily="2" charset="0"/>
            </a:endParaRPr>
          </a:p>
        </p:txBody>
      </p:sp>
      <p:sp>
        <p:nvSpPr>
          <p:cNvPr id="9" name="Rounded Rectangle 8"/>
          <p:cNvSpPr/>
          <p:nvPr/>
        </p:nvSpPr>
        <p:spPr>
          <a:xfrm>
            <a:off x="3810000" y="304800"/>
            <a:ext cx="1447800" cy="914400"/>
          </a:xfrm>
          <a:prstGeom prst="round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b="1" dirty="0" smtClean="0">
                <a:solidFill>
                  <a:schemeClr val="tx1"/>
                </a:solidFill>
              </a:rPr>
              <a:t>مشاور</a:t>
            </a:r>
            <a:r>
              <a:rPr lang="fa-IR" sz="3600" dirty="0" smtClean="0"/>
              <a:t> </a:t>
            </a:r>
            <a:endParaRPr lang="en-US" dirty="0"/>
          </a:p>
        </p:txBody>
      </p:sp>
      <p:sp>
        <p:nvSpPr>
          <p:cNvPr id="10" name="Rounded Rectangle 9"/>
          <p:cNvSpPr/>
          <p:nvPr/>
        </p:nvSpPr>
        <p:spPr>
          <a:xfrm>
            <a:off x="1600200" y="304800"/>
            <a:ext cx="1447800" cy="914400"/>
          </a:xfrm>
          <a:prstGeom prst="round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solidFill>
                  <a:schemeClr val="tx1"/>
                </a:solidFill>
              </a:rPr>
              <a:t>مدیریت مناسب</a:t>
            </a:r>
            <a:endParaRPr lang="en-US" sz="2800" b="1" dirty="0" smtClean="0">
              <a:solidFill>
                <a:schemeClr val="tx1"/>
              </a:solidFill>
            </a:endParaRPr>
          </a:p>
        </p:txBody>
      </p:sp>
      <p:sp>
        <p:nvSpPr>
          <p:cNvPr id="11" name="Rounded Rectangle 10"/>
          <p:cNvSpPr/>
          <p:nvPr/>
        </p:nvSpPr>
        <p:spPr>
          <a:xfrm>
            <a:off x="304800" y="1981200"/>
            <a:ext cx="1447800" cy="914400"/>
          </a:xfrm>
          <a:prstGeom prst="round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b="1" dirty="0" smtClean="0">
                <a:solidFill>
                  <a:schemeClr val="tx1"/>
                </a:solidFill>
              </a:rPr>
              <a:t>اشاعه فضای مناسب</a:t>
            </a:r>
            <a:endParaRPr lang="en-US" sz="2000" b="1" dirty="0">
              <a:solidFill>
                <a:schemeClr val="tx1"/>
              </a:solidFill>
            </a:endParaRPr>
          </a:p>
        </p:txBody>
      </p:sp>
      <p:sp>
        <p:nvSpPr>
          <p:cNvPr id="12" name="Rounded Rectangle 11"/>
          <p:cNvSpPr/>
          <p:nvPr/>
        </p:nvSpPr>
        <p:spPr>
          <a:xfrm>
            <a:off x="5257800" y="1828800"/>
            <a:ext cx="1447800" cy="914400"/>
          </a:xfrm>
          <a:prstGeom prst="round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solidFill>
                  <a:schemeClr val="tx1"/>
                </a:solidFill>
              </a:rPr>
              <a:t>استفاده از روش های مناسب تدریس</a:t>
            </a:r>
            <a:endParaRPr lang="en-US" b="1" dirty="0">
              <a:solidFill>
                <a:schemeClr val="tx1"/>
              </a:solidFill>
            </a:endParaRPr>
          </a:p>
        </p:txBody>
      </p:sp>
      <p:sp>
        <p:nvSpPr>
          <p:cNvPr id="13" name="Rounded Rectangle 12"/>
          <p:cNvSpPr/>
          <p:nvPr/>
        </p:nvSpPr>
        <p:spPr>
          <a:xfrm>
            <a:off x="5257800" y="3581400"/>
            <a:ext cx="1447800" cy="914400"/>
          </a:xfrm>
          <a:prstGeom prst="round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solidFill>
                  <a:schemeClr val="tx1"/>
                </a:solidFill>
              </a:rPr>
              <a:t>نظارت وارزشیابی</a:t>
            </a:r>
            <a:endParaRPr lang="en-US" sz="2400" b="1" dirty="0">
              <a:solidFill>
                <a:schemeClr val="tx1"/>
              </a:solidFill>
            </a:endParaRPr>
          </a:p>
        </p:txBody>
      </p:sp>
      <p:sp>
        <p:nvSpPr>
          <p:cNvPr id="14" name="Rounded Rectangle 13"/>
          <p:cNvSpPr/>
          <p:nvPr/>
        </p:nvSpPr>
        <p:spPr>
          <a:xfrm>
            <a:off x="304800" y="3657600"/>
            <a:ext cx="1447800" cy="914400"/>
          </a:xfrm>
          <a:prstGeom prst="round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solidFill>
                  <a:schemeClr val="tx1"/>
                </a:solidFill>
              </a:rPr>
              <a:t>ارائه برنامه ی مناسب ومنسجم</a:t>
            </a:r>
            <a:endParaRPr lang="en-US" b="1" dirty="0">
              <a:solidFill>
                <a:schemeClr val="tx1"/>
              </a:solidFill>
            </a:endParaRPr>
          </a:p>
        </p:txBody>
      </p:sp>
      <p:sp>
        <p:nvSpPr>
          <p:cNvPr id="15" name="Rounded Rectangle 14"/>
          <p:cNvSpPr/>
          <p:nvPr/>
        </p:nvSpPr>
        <p:spPr>
          <a:xfrm>
            <a:off x="381000" y="5334000"/>
            <a:ext cx="1447800" cy="914400"/>
          </a:xfrm>
          <a:prstGeom prst="round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b="1" dirty="0" smtClean="0">
                <a:solidFill>
                  <a:schemeClr val="tx1"/>
                </a:solidFill>
              </a:rPr>
              <a:t>داشتن طرح درسی روزانه</a:t>
            </a:r>
            <a:endParaRPr lang="en-US" sz="2000" b="1" dirty="0">
              <a:solidFill>
                <a:schemeClr val="tx1"/>
              </a:solidFill>
            </a:endParaRPr>
          </a:p>
        </p:txBody>
      </p:sp>
      <p:sp>
        <p:nvSpPr>
          <p:cNvPr id="16" name="Rounded Rectangle 15"/>
          <p:cNvSpPr/>
          <p:nvPr/>
        </p:nvSpPr>
        <p:spPr>
          <a:xfrm>
            <a:off x="2819400" y="5334000"/>
            <a:ext cx="1447800" cy="914400"/>
          </a:xfrm>
          <a:prstGeom prst="round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solidFill>
                  <a:schemeClr val="tx1"/>
                </a:solidFill>
              </a:rPr>
              <a:t>سازماندهی مناسب </a:t>
            </a:r>
            <a:endParaRPr lang="en-US" sz="2400" b="1" dirty="0">
              <a:solidFill>
                <a:schemeClr val="tx1"/>
              </a:solidFill>
            </a:endParaRPr>
          </a:p>
        </p:txBody>
      </p:sp>
      <p:sp>
        <p:nvSpPr>
          <p:cNvPr id="17" name="Rounded Rectangle 16"/>
          <p:cNvSpPr/>
          <p:nvPr/>
        </p:nvSpPr>
        <p:spPr>
          <a:xfrm>
            <a:off x="5257800" y="5410200"/>
            <a:ext cx="1447800" cy="914400"/>
          </a:xfrm>
          <a:prstGeom prst="round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b="1" dirty="0" smtClean="0">
                <a:solidFill>
                  <a:schemeClr val="tx1"/>
                </a:solidFill>
              </a:rPr>
              <a:t>پژوهش محور بودن</a:t>
            </a:r>
            <a:endParaRPr lang="en-US" sz="2000" b="1" dirty="0">
              <a:solidFill>
                <a:schemeClr val="tx1"/>
              </a:solidFill>
            </a:endParaRPr>
          </a:p>
        </p:txBody>
      </p:sp>
    </p:spTree>
    <p:extLst>
      <p:ext uri="{BB962C8B-B14F-4D97-AF65-F5344CB8AC3E}">
        <p14:creationId xmlns:p14="http://schemas.microsoft.com/office/powerpoint/2010/main" val="278410295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circle(in)">
                                      <p:cBhvr>
                                        <p:cTn id="24" dur="20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ppt_x"/>
                                          </p:val>
                                        </p:tav>
                                        <p:tav tm="100000">
                                          <p:val>
                                            <p:strVal val="#ppt_x"/>
                                          </p:val>
                                        </p:tav>
                                      </p:tavLst>
                                    </p:anim>
                                    <p:anim calcmode="lin" valueType="num">
                                      <p:cBhvr additive="base">
                                        <p:cTn id="4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heel(1)">
                                      <p:cBhvr>
                                        <p:cTn id="46" dur="20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1000"/>
                                        <p:tgtEl>
                                          <p:spTgt spid="7"/>
                                        </p:tgtEl>
                                      </p:cBhvr>
                                    </p:animEffect>
                                    <p:anim calcmode="lin" valueType="num">
                                      <p:cBhvr>
                                        <p:cTn id="52" dur="1000" fill="hold"/>
                                        <p:tgtEl>
                                          <p:spTgt spid="7"/>
                                        </p:tgtEl>
                                        <p:attrNameLst>
                                          <p:attrName>ppt_x</p:attrName>
                                        </p:attrNameLst>
                                      </p:cBhvr>
                                      <p:tavLst>
                                        <p:tav tm="0">
                                          <p:val>
                                            <p:strVal val="#ppt_x"/>
                                          </p:val>
                                        </p:tav>
                                        <p:tav tm="100000">
                                          <p:val>
                                            <p:strVal val="#ppt_x"/>
                                          </p:val>
                                        </p:tav>
                                      </p:tavLst>
                                    </p:anim>
                                    <p:anim calcmode="lin" valueType="num">
                                      <p:cBhvr>
                                        <p:cTn id="5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down)">
                                      <p:cBhvr>
                                        <p:cTn id="5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theme/theme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1205</TotalTime>
  <Words>4243</Words>
  <Application>Microsoft Office PowerPoint</Application>
  <PresentationFormat>On-screen Show (4:3)</PresentationFormat>
  <Paragraphs>594</Paragraphs>
  <Slides>51</Slides>
  <Notes>1</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Composite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Click to edit Master title style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saba</dc:creator>
  <cp:lastModifiedBy>123</cp:lastModifiedBy>
  <cp:revision>223</cp:revision>
  <dcterms:created xsi:type="dcterms:W3CDTF">2014-03-05T14:53:15Z</dcterms:created>
  <dcterms:modified xsi:type="dcterms:W3CDTF">2020-05-31T18:11:31Z</dcterms:modified>
</cp:coreProperties>
</file>