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05"/>
  </p:notesMasterIdLst>
  <p:sldIdLst>
    <p:sldId id="421" r:id="rId2"/>
    <p:sldId id="422" r:id="rId3"/>
    <p:sldId id="423" r:id="rId4"/>
    <p:sldId id="424" r:id="rId5"/>
    <p:sldId id="425" r:id="rId6"/>
    <p:sldId id="426" r:id="rId7"/>
    <p:sldId id="427" r:id="rId8"/>
    <p:sldId id="428" r:id="rId9"/>
    <p:sldId id="429" r:id="rId10"/>
    <p:sldId id="430" r:id="rId11"/>
    <p:sldId id="414" r:id="rId12"/>
    <p:sldId id="268" r:id="rId13"/>
    <p:sldId id="269" r:id="rId14"/>
    <p:sldId id="270" r:id="rId15"/>
    <p:sldId id="320" r:id="rId16"/>
    <p:sldId id="321" r:id="rId17"/>
    <p:sldId id="323" r:id="rId18"/>
    <p:sldId id="324" r:id="rId19"/>
    <p:sldId id="325" r:id="rId20"/>
    <p:sldId id="326" r:id="rId21"/>
    <p:sldId id="327" r:id="rId22"/>
    <p:sldId id="328" r:id="rId23"/>
    <p:sldId id="330" r:id="rId24"/>
    <p:sldId id="272" r:id="rId25"/>
    <p:sldId id="282" r:id="rId26"/>
    <p:sldId id="625" r:id="rId27"/>
    <p:sldId id="626" r:id="rId28"/>
    <p:sldId id="505" r:id="rId29"/>
    <p:sldId id="513" r:id="rId30"/>
    <p:sldId id="506" r:id="rId31"/>
    <p:sldId id="507" r:id="rId32"/>
    <p:sldId id="508" r:id="rId33"/>
    <p:sldId id="509" r:id="rId34"/>
    <p:sldId id="510" r:id="rId35"/>
    <p:sldId id="511" r:id="rId36"/>
    <p:sldId id="512" r:id="rId37"/>
    <p:sldId id="514" r:id="rId38"/>
    <p:sldId id="515" r:id="rId39"/>
    <p:sldId id="516" r:id="rId40"/>
    <p:sldId id="517" r:id="rId41"/>
    <p:sldId id="518" r:id="rId42"/>
    <p:sldId id="519" r:id="rId43"/>
    <p:sldId id="520" r:id="rId44"/>
    <p:sldId id="612" r:id="rId45"/>
    <p:sldId id="613" r:id="rId46"/>
    <p:sldId id="521" r:id="rId47"/>
    <p:sldId id="522" r:id="rId48"/>
    <p:sldId id="523" r:id="rId49"/>
    <p:sldId id="524" r:id="rId50"/>
    <p:sldId id="525" r:id="rId51"/>
    <p:sldId id="526" r:id="rId52"/>
    <p:sldId id="527" r:id="rId53"/>
    <p:sldId id="528" r:id="rId54"/>
    <p:sldId id="532" r:id="rId55"/>
    <p:sldId id="533" r:id="rId56"/>
    <p:sldId id="534" r:id="rId57"/>
    <p:sldId id="535" r:id="rId58"/>
    <p:sldId id="536" r:id="rId59"/>
    <p:sldId id="537" r:id="rId60"/>
    <p:sldId id="538" r:id="rId61"/>
    <p:sldId id="539" r:id="rId62"/>
    <p:sldId id="540" r:id="rId63"/>
    <p:sldId id="541" r:id="rId64"/>
    <p:sldId id="542" r:id="rId65"/>
    <p:sldId id="558" r:id="rId66"/>
    <p:sldId id="544" r:id="rId67"/>
    <p:sldId id="545" r:id="rId68"/>
    <p:sldId id="546" r:id="rId69"/>
    <p:sldId id="547" r:id="rId70"/>
    <p:sldId id="548" r:id="rId71"/>
    <p:sldId id="549" r:id="rId72"/>
    <p:sldId id="550" r:id="rId73"/>
    <p:sldId id="551" r:id="rId74"/>
    <p:sldId id="552" r:id="rId75"/>
    <p:sldId id="553" r:id="rId76"/>
    <p:sldId id="554" r:id="rId77"/>
    <p:sldId id="555" r:id="rId78"/>
    <p:sldId id="556" r:id="rId79"/>
    <p:sldId id="557" r:id="rId80"/>
    <p:sldId id="559" r:id="rId81"/>
    <p:sldId id="560" r:id="rId82"/>
    <p:sldId id="561" r:id="rId83"/>
    <p:sldId id="562" r:id="rId84"/>
    <p:sldId id="283" r:id="rId85"/>
    <p:sldId id="284" r:id="rId86"/>
    <p:sldId id="285" r:id="rId87"/>
    <p:sldId id="287" r:id="rId88"/>
    <p:sldId id="286" r:id="rId89"/>
    <p:sldId id="288" r:id="rId90"/>
    <p:sldId id="289" r:id="rId91"/>
    <p:sldId id="290" r:id="rId92"/>
    <p:sldId id="291" r:id="rId93"/>
    <p:sldId id="292" r:id="rId94"/>
    <p:sldId id="293" r:id="rId95"/>
    <p:sldId id="294" r:id="rId96"/>
    <p:sldId id="295" r:id="rId97"/>
    <p:sldId id="296" r:id="rId98"/>
    <p:sldId id="563" r:id="rId99"/>
    <p:sldId id="564" r:id="rId100"/>
    <p:sldId id="565" r:id="rId101"/>
    <p:sldId id="566" r:id="rId102"/>
    <p:sldId id="567" r:id="rId103"/>
    <p:sldId id="627" r:id="rId10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E39"/>
    <a:srgbClr val="CAE73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69" autoAdjust="0"/>
    <p:restoredTop sz="86380" autoAdjust="0"/>
  </p:normalViewPr>
  <p:slideViewPr>
    <p:cSldViewPr>
      <p:cViewPr>
        <p:scale>
          <a:sx n="70" d="100"/>
          <a:sy n="70" d="100"/>
        </p:scale>
        <p:origin x="-1110" y="-48"/>
      </p:cViewPr>
      <p:guideLst>
        <p:guide orient="horz" pos="2160"/>
        <p:guide pos="2880"/>
      </p:guideLst>
    </p:cSldViewPr>
  </p:slideViewPr>
  <p:outlineViewPr>
    <p:cViewPr>
      <p:scale>
        <a:sx n="33" d="100"/>
        <a:sy n="33" d="100"/>
      </p:scale>
      <p:origin x="336" y="0"/>
    </p:cViewPr>
  </p:outlineViewPr>
  <p:notesTextViewPr>
    <p:cViewPr>
      <p:scale>
        <a:sx n="100" d="100"/>
        <a:sy n="100" d="100"/>
      </p:scale>
      <p:origin x="0" y="0"/>
    </p:cViewPr>
  </p:notesTextViewPr>
  <p:sorterViewPr>
    <p:cViewPr>
      <p:scale>
        <a:sx n="66" d="100"/>
        <a:sy n="66" d="100"/>
      </p:scale>
      <p:origin x="0" y="9360"/>
    </p:cViewPr>
  </p:sorterViewPr>
  <p:notesViewPr>
    <p:cSldViewPr>
      <p:cViewPr varScale="1">
        <p:scale>
          <a:sx n="55" d="100"/>
          <a:sy n="55" d="100"/>
        </p:scale>
        <p:origin x="-2856"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viewProps" Target="viewProps.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ableStyles" Target="tableStyle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D13B340D-3DA0-4454-A0CF-F62E08CDCA72}" type="datetimeFigureOut">
              <a:rPr lang="fa-IR" smtClean="0"/>
              <a:pPr/>
              <a:t>1441/10/09</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719A49C-34BD-4119-A5CA-DE06AF60EFD9}" type="slidenum">
              <a:rPr lang="fa-IR" smtClean="0"/>
              <a:pPr/>
              <a:t>‹#›</a:t>
            </a:fld>
            <a:endParaRPr lang="fa-IR"/>
          </a:p>
        </p:txBody>
      </p:sp>
    </p:spTree>
    <p:extLst>
      <p:ext uri="{BB962C8B-B14F-4D97-AF65-F5344CB8AC3E}">
        <p14:creationId xmlns:p14="http://schemas.microsoft.com/office/powerpoint/2010/main" val="392586865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5/31/2020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5/31/2020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5/31/2020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5/31/2020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5/31/2020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5/31/2020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5/31/2020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5/31/2020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5/31/2020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5/31/2020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5/31/2020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5/31/2020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ounded Rectangle 5"/>
          <p:cNvSpPr/>
          <p:nvPr/>
        </p:nvSpPr>
        <p:spPr>
          <a:xfrm>
            <a:off x="228600" y="1447800"/>
            <a:ext cx="8686800" cy="4876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 name="Title 1"/>
          <p:cNvSpPr>
            <a:spLocks noGrp="1"/>
          </p:cNvSpPr>
          <p:nvPr>
            <p:ph type="title" idx="4294967295"/>
          </p:nvPr>
        </p:nvSpPr>
        <p:spPr>
          <a:xfrm>
            <a:off x="0" y="377825"/>
            <a:ext cx="8686800" cy="841375"/>
          </a:xfrm>
        </p:spPr>
        <p:txBody>
          <a:bodyPr/>
          <a:lstStyle/>
          <a:p>
            <a:pPr algn="ctr"/>
            <a:r>
              <a:rPr lang="fa-IR" b="1" dirty="0" smtClean="0">
                <a:solidFill>
                  <a:schemeClr val="bg1"/>
                </a:solidFill>
                <a:cs typeface="B Titr" pitchFamily="2" charset="-78"/>
              </a:rPr>
              <a:t>کلاس های چند پایه ای در ایران و جهان</a:t>
            </a:r>
            <a:endParaRPr lang="fa-IR" b="1" dirty="0">
              <a:solidFill>
                <a:schemeClr val="bg1"/>
              </a:solidFill>
              <a:cs typeface="B Titr" pitchFamily="2" charset="-78"/>
            </a:endParaRPr>
          </a:p>
        </p:txBody>
      </p:sp>
      <p:sp>
        <p:nvSpPr>
          <p:cNvPr id="3" name="TextBox 2"/>
          <p:cNvSpPr txBox="1"/>
          <p:nvPr/>
        </p:nvSpPr>
        <p:spPr>
          <a:xfrm>
            <a:off x="3124200" y="2209800"/>
            <a:ext cx="5222905" cy="707886"/>
          </a:xfrm>
          <a:prstGeom prst="rect">
            <a:avLst/>
          </a:prstGeom>
          <a:noFill/>
        </p:spPr>
        <p:txBody>
          <a:bodyPr wrap="none" rtlCol="1">
            <a:spAutoFit/>
          </a:bodyPr>
          <a:lstStyle/>
          <a:p>
            <a:r>
              <a:rPr lang="fa-IR" sz="4000" b="1" dirty="0" smtClean="0">
                <a:cs typeface="B Nazanin" pitchFamily="2" charset="-78"/>
              </a:rPr>
              <a:t>آموزش چند پایه ای در جهان</a:t>
            </a:r>
            <a:endParaRPr lang="fa-IR" sz="4000" b="1" dirty="0">
              <a:cs typeface="B Nazanin" pitchFamily="2" charset="-78"/>
            </a:endParaRPr>
          </a:p>
        </p:txBody>
      </p:sp>
      <p:sp>
        <p:nvSpPr>
          <p:cNvPr id="4" name="TextBox 3"/>
          <p:cNvSpPr txBox="1"/>
          <p:nvPr/>
        </p:nvSpPr>
        <p:spPr>
          <a:xfrm>
            <a:off x="3111635" y="3124200"/>
            <a:ext cx="5126724" cy="707886"/>
          </a:xfrm>
          <a:prstGeom prst="rect">
            <a:avLst/>
          </a:prstGeom>
          <a:noFill/>
        </p:spPr>
        <p:txBody>
          <a:bodyPr wrap="none" rtlCol="1">
            <a:spAutoFit/>
          </a:bodyPr>
          <a:lstStyle/>
          <a:p>
            <a:r>
              <a:rPr lang="fa-IR" sz="4000" b="1" dirty="0" smtClean="0">
                <a:cs typeface="B Nazanin" pitchFamily="2" charset="-78"/>
              </a:rPr>
              <a:t>آموزش چند پایه ای در ایران</a:t>
            </a:r>
            <a:endParaRPr lang="fa-IR" sz="4000" b="1" dirty="0">
              <a:cs typeface="B Nazanin" pitchFamily="2" charset="-78"/>
            </a:endParaRPr>
          </a:p>
        </p:txBody>
      </p:sp>
      <p:sp>
        <p:nvSpPr>
          <p:cNvPr id="5" name="TextBox 4"/>
          <p:cNvSpPr txBox="1"/>
          <p:nvPr/>
        </p:nvSpPr>
        <p:spPr>
          <a:xfrm>
            <a:off x="457200" y="3962400"/>
            <a:ext cx="8618065" cy="707886"/>
          </a:xfrm>
          <a:prstGeom prst="rect">
            <a:avLst/>
          </a:prstGeom>
          <a:noFill/>
        </p:spPr>
        <p:txBody>
          <a:bodyPr wrap="none" rtlCol="1">
            <a:spAutoFit/>
          </a:bodyPr>
          <a:lstStyle/>
          <a:p>
            <a:r>
              <a:rPr lang="fa-IR" sz="4000" b="1" dirty="0" smtClean="0">
                <a:cs typeface="B Nazanin" pitchFamily="2" charset="-78"/>
              </a:rPr>
              <a:t>مدارس چند پایه را به عنوان یک واقعیت بپذیریم</a:t>
            </a:r>
            <a:endParaRPr lang="fa-IR" sz="4000" b="1" dirty="0">
              <a:cs typeface="B Nazanin" pitchFamily="2" charset="-78"/>
            </a:endParaRPr>
          </a:p>
        </p:txBody>
      </p:sp>
      <p:pic>
        <p:nvPicPr>
          <p:cNvPr id="7" name="Picture 9" descr="http://www.ingilisi.com/tazhib.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57188" y="1571625"/>
            <a:ext cx="1181100" cy="2714625"/>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0" y="-27384"/>
            <a:ext cx="9144000" cy="7478970"/>
          </a:xfrm>
          <a:prstGeom prst="rect">
            <a:avLst/>
          </a:prstGeom>
          <a:solidFill>
            <a:schemeClr val="accent1">
              <a:lumMod val="60000"/>
              <a:lumOff val="40000"/>
            </a:schemeClr>
          </a:solidFill>
        </p:spPr>
        <p:txBody>
          <a:bodyPr wrap="square">
            <a:spAutoFit/>
          </a:bodyPr>
          <a:lstStyle/>
          <a:p>
            <a:pPr algn="ctr"/>
            <a:r>
              <a:rPr lang="fa-IR" sz="4000" dirty="0" smtClean="0">
                <a:cs typeface="B Titr" pitchFamily="2" charset="-78"/>
              </a:rPr>
              <a:t> </a:t>
            </a:r>
            <a:r>
              <a:rPr lang="fa-IR" sz="4000" dirty="0" smtClean="0">
                <a:solidFill>
                  <a:srgbClr val="C00000"/>
                </a:solidFill>
                <a:cs typeface="B Titr" pitchFamily="2" charset="-78"/>
              </a:rPr>
              <a:t> </a:t>
            </a:r>
            <a:r>
              <a:rPr lang="fa-IR" sz="4000" dirty="0">
                <a:solidFill>
                  <a:srgbClr val="C00000"/>
                </a:solidFill>
                <a:cs typeface="B Titr" pitchFamily="2" charset="-78"/>
              </a:rPr>
              <a:t>آمریکا</a:t>
            </a:r>
            <a:r>
              <a:rPr lang="fa-IR" sz="2400" dirty="0">
                <a:solidFill>
                  <a:srgbClr val="C00000"/>
                </a:solidFill>
                <a:cs typeface="2  Homa" pitchFamily="2" charset="-78"/>
              </a:rPr>
              <a:t> </a:t>
            </a:r>
            <a:endParaRPr lang="fa-IR" sz="2400" dirty="0" smtClean="0">
              <a:solidFill>
                <a:srgbClr val="C00000"/>
              </a:solidFill>
              <a:cs typeface="2  Homa" pitchFamily="2" charset="-78"/>
            </a:endParaRPr>
          </a:p>
          <a:p>
            <a:pPr algn="ctr"/>
            <a:endParaRPr lang="fa-IR" sz="2400" dirty="0">
              <a:solidFill>
                <a:schemeClr val="bg1"/>
              </a:solidFill>
              <a:cs typeface="2  Homa" pitchFamily="2" charset="-78"/>
            </a:endParaRPr>
          </a:p>
          <a:p>
            <a:pPr algn="justLow" rtl="1"/>
            <a:r>
              <a:rPr lang="fa-IR" sz="3200" b="1" dirty="0" smtClean="0">
                <a:cs typeface="B Nazanin" pitchFamily="2" charset="-78"/>
              </a:rPr>
              <a:t>گرچه مخالفت‌هایی </a:t>
            </a:r>
            <a:r>
              <a:rPr lang="fa-IR" sz="3200" b="1" dirty="0">
                <a:cs typeface="B Nazanin" pitchFamily="2" charset="-78"/>
              </a:rPr>
              <a:t>با کلاس‌های چند پایه می‌شود، اما در برخی از ایالت‌ها، </a:t>
            </a:r>
            <a:r>
              <a:rPr lang="fa-IR" sz="3200" b="1" dirty="0">
                <a:solidFill>
                  <a:srgbClr val="FF0000"/>
                </a:solidFill>
                <a:cs typeface="B Nazanin" pitchFamily="2" charset="-78"/>
              </a:rPr>
              <a:t>این کلاس‌ها برای متخصصان آموزشی یک انتخاب برتر است. </a:t>
            </a:r>
            <a:endParaRPr lang="fa-IR" sz="3200" b="1" dirty="0">
              <a:solidFill>
                <a:srgbClr val="00B0F0"/>
              </a:solidFill>
              <a:cs typeface="B Nazanin" pitchFamily="2" charset="-78"/>
            </a:endParaRPr>
          </a:p>
          <a:p>
            <a:pPr algn="justLow" rtl="1"/>
            <a:r>
              <a:rPr lang="fa-IR" sz="3200" b="1" dirty="0" smtClean="0">
                <a:solidFill>
                  <a:srgbClr val="00B0F0"/>
                </a:solidFill>
                <a:cs typeface="B Nazanin" pitchFamily="2" charset="-78"/>
              </a:rPr>
              <a:t>در </a:t>
            </a:r>
            <a:r>
              <a:rPr lang="fa-IR" sz="3200" b="1" dirty="0">
                <a:solidFill>
                  <a:srgbClr val="00B0F0"/>
                </a:solidFill>
                <a:cs typeface="B Nazanin" pitchFamily="2" charset="-78"/>
              </a:rPr>
              <a:t>بسیاری از مدرسه‌ها، معلّمان پیشنهاد ادغام کلاس‌ها را کرده‌اند و حتی دیوار کلاس‌ها را برداشته‌اند؛ زیرا معتقدند، </a:t>
            </a:r>
            <a:endParaRPr lang="fa-IR" sz="3200" b="1" dirty="0">
              <a:cs typeface="B Nazanin" pitchFamily="2" charset="-78"/>
            </a:endParaRPr>
          </a:p>
          <a:p>
            <a:pPr algn="justLow" rtl="1"/>
            <a:r>
              <a:rPr lang="fa-IR" sz="3200" b="1" dirty="0">
                <a:solidFill>
                  <a:srgbClr val="00B050"/>
                </a:solidFill>
                <a:cs typeface="B Nazanin" pitchFamily="2" charset="-78"/>
              </a:rPr>
              <a:t>*</a:t>
            </a:r>
            <a:r>
              <a:rPr lang="fa-IR" sz="3200" b="1" dirty="0" smtClean="0">
                <a:solidFill>
                  <a:srgbClr val="00B050"/>
                </a:solidFill>
                <a:cs typeface="B Nazanin" pitchFamily="2" charset="-78"/>
              </a:rPr>
              <a:t>افرادی </a:t>
            </a:r>
            <a:r>
              <a:rPr lang="fa-IR" sz="3200" b="1" dirty="0">
                <a:solidFill>
                  <a:srgbClr val="00B050"/>
                </a:solidFill>
                <a:cs typeface="B Nazanin" pitchFamily="2" charset="-78"/>
              </a:rPr>
              <a:t>که در جامعه و خانواده زندگی می‌کنند، چند سنّی هستند و آموزش باید نمونه‌ای از زندگی واقعی باشد.</a:t>
            </a:r>
            <a:r>
              <a:rPr lang="fa-IR" sz="3200" b="1" dirty="0">
                <a:cs typeface="B Nazanin" pitchFamily="2" charset="-78"/>
              </a:rPr>
              <a:t> </a:t>
            </a:r>
          </a:p>
          <a:p>
            <a:pPr algn="justLow" rtl="1"/>
            <a:r>
              <a:rPr lang="fa-IR" sz="3200" b="1" dirty="0" smtClean="0">
                <a:cs typeface="B Nazanin" pitchFamily="2" charset="-78"/>
              </a:rPr>
              <a:t>بنابراین</a:t>
            </a:r>
            <a:r>
              <a:rPr lang="fa-IR" sz="3200" b="1" dirty="0">
                <a:cs typeface="B Nazanin" pitchFamily="2" charset="-78"/>
              </a:rPr>
              <a:t>، برای این که کلاس‌ها انعکاسی از زندگی واقعی باشند، دانش آموزانی با سنّین متفاوت می‌توانند در یک کلاس حاضر شوند </a:t>
            </a:r>
            <a:r>
              <a:rPr lang="fa-IR" sz="3200" b="1" dirty="0" smtClean="0">
                <a:cs typeface="B Nazanin" pitchFamily="2" charset="-78"/>
              </a:rPr>
              <a:t>.</a:t>
            </a:r>
          </a:p>
          <a:p>
            <a:pPr algn="ctr"/>
            <a:endParaRPr lang="fa-IR" sz="2400" dirty="0" smtClean="0">
              <a:solidFill>
                <a:srgbClr val="002060"/>
              </a:solidFill>
              <a:cs typeface="2  Homa" pitchFamily="2" charset="-78"/>
            </a:endParaRPr>
          </a:p>
          <a:p>
            <a:pPr algn="ctr"/>
            <a:r>
              <a:rPr lang="fa-IR" sz="2400" dirty="0" smtClean="0">
                <a:cs typeface="2  Homa" pitchFamily="2" charset="-78"/>
              </a:rPr>
              <a:t>(</a:t>
            </a:r>
            <a:r>
              <a:rPr lang="fa-IR" sz="2400" dirty="0">
                <a:cs typeface="2  Homa" pitchFamily="2" charset="-78"/>
              </a:rPr>
              <a:t>ولسر و نانسی،1998</a:t>
            </a:r>
            <a:r>
              <a:rPr lang="fa-IR" sz="2400" dirty="0" smtClean="0">
                <a:cs typeface="2  Homa" pitchFamily="2" charset="-78"/>
              </a:rPr>
              <a:t>)</a:t>
            </a:r>
          </a:p>
          <a:p>
            <a:pPr algn="ctr"/>
            <a:endParaRPr lang="fa-IR" sz="2400" dirty="0">
              <a:cs typeface="2  Homa" pitchFamily="2" charset="-78"/>
            </a:endParaRPr>
          </a:p>
          <a:p>
            <a:pPr algn="ctr"/>
            <a:r>
              <a:rPr lang="en-US" sz="2400" dirty="0">
                <a:cs typeface="2  Homa" pitchFamily="2" charset="-78"/>
              </a:rPr>
              <a:t> </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endParaRPr lang="fa-IR" b="1" dirty="0" smtClean="0">
              <a:solidFill>
                <a:schemeClr val="tx1"/>
              </a:solidFill>
              <a:cs typeface="2  Titr" pitchFamily="2" charset="-78"/>
            </a:endParaRPr>
          </a:p>
          <a:p>
            <a:endParaRPr lang="fa-IR" b="1" dirty="0">
              <a:solidFill>
                <a:schemeClr val="tx1"/>
              </a:solidFill>
              <a:cs typeface="2  Titr" pitchFamily="2" charset="-78"/>
            </a:endParaRPr>
          </a:p>
          <a:p>
            <a:endParaRPr lang="fa-IR" b="1" dirty="0" smtClean="0">
              <a:solidFill>
                <a:schemeClr val="tx1"/>
              </a:solidFill>
              <a:cs typeface="2  Titr" pitchFamily="2" charset="-78"/>
            </a:endParaRPr>
          </a:p>
          <a:p>
            <a:endParaRPr lang="fa-IR" b="1" dirty="0">
              <a:solidFill>
                <a:schemeClr val="tx1"/>
              </a:solidFill>
              <a:cs typeface="2  Titr" pitchFamily="2" charset="-78"/>
            </a:endParaRPr>
          </a:p>
          <a:p>
            <a:r>
              <a:rPr lang="fa-IR" b="1" dirty="0" smtClean="0">
                <a:solidFill>
                  <a:schemeClr val="tx1"/>
                </a:solidFill>
                <a:cs typeface="2  Titr" pitchFamily="2" charset="-78"/>
              </a:rPr>
              <a:t>دانش آموز   </a:t>
            </a:r>
          </a:p>
          <a:p>
            <a:pPr marL="0" indent="0">
              <a:buNone/>
            </a:pPr>
            <a:endParaRPr lang="fa-IR" b="1" dirty="0">
              <a:solidFill>
                <a:schemeClr val="tx1"/>
              </a:solidFill>
              <a:cs typeface="2  Titr" pitchFamily="2" charset="-78"/>
            </a:endParaRPr>
          </a:p>
          <a:p>
            <a:pPr marL="0" indent="0">
              <a:buNone/>
            </a:pPr>
            <a:r>
              <a:rPr lang="fa-IR" b="1" dirty="0" smtClean="0">
                <a:solidFill>
                  <a:schemeClr val="tx1"/>
                </a:solidFill>
                <a:cs typeface="2  Titr" pitchFamily="2" charset="-78"/>
              </a:rPr>
              <a:t>معلم     </a:t>
            </a:r>
          </a:p>
          <a:p>
            <a:pPr marL="0" indent="0">
              <a:buNone/>
            </a:pPr>
            <a:endParaRPr lang="fa-IR" b="1" dirty="0">
              <a:solidFill>
                <a:schemeClr val="tx1"/>
              </a:solidFill>
              <a:cs typeface="2  Titr" pitchFamily="2" charset="-78"/>
            </a:endParaRPr>
          </a:p>
          <a:p>
            <a:pPr marL="0" indent="0">
              <a:buNone/>
            </a:pPr>
            <a:r>
              <a:rPr lang="fa-IR" b="1" dirty="0" smtClean="0">
                <a:solidFill>
                  <a:schemeClr val="tx1"/>
                </a:solidFill>
                <a:cs typeface="2  Titr" pitchFamily="2" charset="-78"/>
              </a:rPr>
              <a:t>تخته</a:t>
            </a:r>
          </a:p>
        </p:txBody>
      </p:sp>
      <p:sp>
        <p:nvSpPr>
          <p:cNvPr id="2" name="Title 1"/>
          <p:cNvSpPr>
            <a:spLocks noGrp="1"/>
          </p:cNvSpPr>
          <p:nvPr>
            <p:ph type="title"/>
          </p:nvPr>
        </p:nvSpPr>
        <p:spPr/>
        <p:txBody>
          <a:bodyPr>
            <a:normAutofit fontScale="90000"/>
          </a:bodyPr>
          <a:lstStyle/>
          <a:p>
            <a:pPr algn="ctr"/>
            <a:r>
              <a:rPr lang="fa-IR" sz="5400" b="1" dirty="0" smtClean="0">
                <a:solidFill>
                  <a:schemeClr val="tx1"/>
                </a:solidFill>
                <a:cs typeface="2  Titr" pitchFamily="2" charset="-78"/>
              </a:rPr>
              <a:t>یو شکل</a:t>
            </a:r>
            <a:endParaRPr lang="en-US" sz="5400" b="1" dirty="0">
              <a:solidFill>
                <a:schemeClr val="tx1"/>
              </a:solidFill>
              <a:cs typeface="2  Titr" pitchFamily="2" charset="-78"/>
            </a:endParaRPr>
          </a:p>
        </p:txBody>
      </p:sp>
      <p:sp>
        <p:nvSpPr>
          <p:cNvPr id="4" name="Rectangle 3"/>
          <p:cNvSpPr/>
          <p:nvPr/>
        </p:nvSpPr>
        <p:spPr>
          <a:xfrm>
            <a:off x="2514600" y="3048000"/>
            <a:ext cx="3505200" cy="304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p:cNvSpPr/>
          <p:nvPr/>
        </p:nvSpPr>
        <p:spPr>
          <a:xfrm>
            <a:off x="2743200" y="4876800"/>
            <a:ext cx="5334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4572000" y="3200400"/>
            <a:ext cx="838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5486400" y="3582537"/>
            <a:ext cx="30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5486400" y="4724400"/>
            <a:ext cx="30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3581400" y="3200400"/>
            <a:ext cx="838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4572000" y="5638800"/>
            <a:ext cx="838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3657600" y="5638800"/>
            <a:ext cx="838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ounded Rectangle 14"/>
          <p:cNvSpPr/>
          <p:nvPr/>
        </p:nvSpPr>
        <p:spPr>
          <a:xfrm>
            <a:off x="2667000" y="3582537"/>
            <a:ext cx="76200" cy="1141863"/>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ounded Rectangle 15"/>
          <p:cNvSpPr/>
          <p:nvPr/>
        </p:nvSpPr>
        <p:spPr>
          <a:xfrm>
            <a:off x="7620000" y="5791200"/>
            <a:ext cx="76200" cy="913263"/>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p:cNvSpPr/>
          <p:nvPr/>
        </p:nvSpPr>
        <p:spPr>
          <a:xfrm>
            <a:off x="7086600" y="4953000"/>
            <a:ext cx="5334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p:cNvSpPr/>
          <p:nvPr/>
        </p:nvSpPr>
        <p:spPr>
          <a:xfrm>
            <a:off x="6172200" y="3886200"/>
            <a:ext cx="838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96609175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 calcmode="lin" valueType="num">
                                      <p:cBhvr>
                                        <p:cTn id="12"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 calcmode="lin" valueType="num">
                                      <p:cBhvr>
                                        <p:cTn id="20"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6" end="6"/>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grpId="0" nodeType="click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 calcmode="lin" valueType="num">
                                      <p:cBhvr>
                                        <p:cTn id="28"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0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2">
            <a:schemeClr val="dk1"/>
          </a:lnRef>
          <a:fillRef idx="1">
            <a:schemeClr val="lt1"/>
          </a:fillRef>
          <a:effectRef idx="0">
            <a:schemeClr val="dk1"/>
          </a:effectRef>
          <a:fontRef idx="minor">
            <a:schemeClr val="dk1"/>
          </a:fontRef>
        </p:style>
        <p:txBody>
          <a:bodyPr>
            <a:normAutofit/>
          </a:bodyPr>
          <a:lstStyle/>
          <a:p>
            <a:pPr marL="0" indent="0" algn="ctr">
              <a:buNone/>
            </a:pPr>
            <a:r>
              <a:rPr lang="en-US" sz="3600" b="1" dirty="0" smtClean="0">
                <a:solidFill>
                  <a:schemeClr val="tx1"/>
                </a:solidFill>
              </a:rPr>
              <a:t>A</a:t>
            </a:r>
          </a:p>
          <a:p>
            <a:pPr marL="0" indent="0" algn="ctr">
              <a:buNone/>
            </a:pPr>
            <a:r>
              <a:rPr lang="en-US" sz="3600" b="1" dirty="0" smtClean="0">
                <a:solidFill>
                  <a:schemeClr val="tx1"/>
                </a:solidFill>
              </a:rPr>
              <a:t>W        </a:t>
            </a:r>
            <a:r>
              <a:rPr lang="en-US" sz="3600" b="1" dirty="0" err="1" smtClean="0">
                <a:solidFill>
                  <a:schemeClr val="tx1"/>
                </a:solidFill>
              </a:rPr>
              <a:t>W</a:t>
            </a:r>
            <a:endParaRPr lang="en-US" sz="3600" b="1" dirty="0" smtClean="0">
              <a:solidFill>
                <a:schemeClr val="tx1"/>
              </a:solidFill>
            </a:endParaRPr>
          </a:p>
          <a:p>
            <a:pPr marL="0" indent="0" algn="ctr">
              <a:buNone/>
            </a:pPr>
            <a:r>
              <a:rPr lang="en-US" sz="3600" b="1" dirty="0" smtClean="0">
                <a:solidFill>
                  <a:schemeClr val="tx1"/>
                </a:solidFill>
              </a:rPr>
              <a:t>B                    </a:t>
            </a:r>
            <a:r>
              <a:rPr lang="en-US" sz="3600" b="1" dirty="0" err="1" smtClean="0">
                <a:solidFill>
                  <a:schemeClr val="tx1"/>
                </a:solidFill>
              </a:rPr>
              <a:t>B</a:t>
            </a:r>
            <a:endParaRPr lang="en-US" sz="3600" b="1" dirty="0" smtClean="0">
              <a:solidFill>
                <a:schemeClr val="tx1"/>
              </a:solidFill>
            </a:endParaRPr>
          </a:p>
          <a:p>
            <a:pPr marL="0" indent="0" algn="ctr">
              <a:buNone/>
            </a:pPr>
            <a:r>
              <a:rPr lang="en-US" sz="3600" b="1" dirty="0" smtClean="0">
                <a:solidFill>
                  <a:schemeClr val="tx1"/>
                </a:solidFill>
              </a:rPr>
              <a:t>A                             </a:t>
            </a:r>
            <a:r>
              <a:rPr lang="en-US" sz="3600" b="1" dirty="0" err="1" smtClean="0">
                <a:solidFill>
                  <a:schemeClr val="tx1"/>
                </a:solidFill>
              </a:rPr>
              <a:t>A</a:t>
            </a:r>
            <a:endParaRPr lang="en-US" sz="3600" b="1" dirty="0" smtClean="0">
              <a:solidFill>
                <a:schemeClr val="tx1"/>
              </a:solidFill>
            </a:endParaRPr>
          </a:p>
          <a:p>
            <a:pPr marL="0" indent="0" algn="ctr">
              <a:buNone/>
            </a:pPr>
            <a:r>
              <a:rPr lang="en-US" sz="3600" b="1" dirty="0" smtClean="0">
                <a:solidFill>
                  <a:schemeClr val="tx1"/>
                </a:solidFill>
              </a:rPr>
              <a:t>W                                    </a:t>
            </a:r>
            <a:r>
              <a:rPr lang="en-US" sz="3600" b="1" dirty="0" err="1" smtClean="0">
                <a:solidFill>
                  <a:schemeClr val="tx1"/>
                </a:solidFill>
              </a:rPr>
              <a:t>W</a:t>
            </a:r>
            <a:endParaRPr lang="en-US" sz="3600" b="1" dirty="0" smtClean="0">
              <a:solidFill>
                <a:schemeClr val="tx1"/>
              </a:solidFill>
            </a:endParaRPr>
          </a:p>
          <a:p>
            <a:pPr marL="0" indent="0" algn="ctr">
              <a:buNone/>
            </a:pPr>
            <a:r>
              <a:rPr lang="en-US" sz="3600" b="1" dirty="0" smtClean="0">
                <a:solidFill>
                  <a:schemeClr val="tx1"/>
                </a:solidFill>
              </a:rPr>
              <a:t>B                                             </a:t>
            </a:r>
            <a:r>
              <a:rPr lang="en-US" sz="3600" b="1" dirty="0" err="1" smtClean="0">
                <a:solidFill>
                  <a:schemeClr val="tx1"/>
                </a:solidFill>
              </a:rPr>
              <a:t>B</a:t>
            </a:r>
            <a:endParaRPr lang="en-US" sz="3600" b="1" dirty="0">
              <a:solidFill>
                <a:schemeClr val="tx1"/>
              </a:solidFill>
            </a:endParaRPr>
          </a:p>
        </p:txBody>
      </p:sp>
      <p:sp>
        <p:nvSpPr>
          <p:cNvPr id="2" name="Title 1"/>
          <p:cNvSpPr>
            <a:spLocks noGrp="1"/>
          </p:cNvSpPr>
          <p:nvPr>
            <p:ph type="title"/>
          </p:nvPr>
        </p:nvSpPr>
        <p:spPr/>
        <p:txBody>
          <a:bodyPr>
            <a:normAutofit/>
          </a:bodyPr>
          <a:lstStyle/>
          <a:p>
            <a:pPr algn="ctr"/>
            <a:r>
              <a:rPr lang="fa-IR" sz="4800" b="1" dirty="0" smtClean="0">
                <a:cs typeface="2  Titr" pitchFamily="2" charset="-78"/>
              </a:rPr>
              <a:t>قوی </a:t>
            </a:r>
            <a:r>
              <a:rPr lang="en-US" sz="4800" b="1" dirty="0" smtClean="0">
                <a:cs typeface="2  Titr" pitchFamily="2" charset="-78"/>
              </a:rPr>
              <a:t>B</a:t>
            </a:r>
            <a:r>
              <a:rPr lang="fa-IR" sz="4800" b="1" dirty="0" smtClean="0">
                <a:cs typeface="2  Titr" pitchFamily="2" charset="-78"/>
              </a:rPr>
              <a:t>متوسط </a:t>
            </a:r>
            <a:r>
              <a:rPr lang="en-US" sz="4800" b="1" dirty="0" smtClean="0">
                <a:cs typeface="2  Titr" pitchFamily="2" charset="-78"/>
              </a:rPr>
              <a:t>A</a:t>
            </a:r>
            <a:r>
              <a:rPr lang="fa-IR" sz="4800" b="1" dirty="0" smtClean="0">
                <a:cs typeface="2  Titr" pitchFamily="2" charset="-78"/>
              </a:rPr>
              <a:t>ضعیف</a:t>
            </a:r>
            <a:r>
              <a:rPr lang="en-US" sz="4800" b="1" dirty="0" smtClean="0">
                <a:cs typeface="2  Titr" pitchFamily="2" charset="-78"/>
              </a:rPr>
              <a:t>W</a:t>
            </a:r>
            <a:endParaRPr lang="en-US" sz="4800" b="1" dirty="0">
              <a:cs typeface="2  Titr" pitchFamily="2" charset="-78"/>
            </a:endParaRPr>
          </a:p>
        </p:txBody>
      </p:sp>
    </p:spTree>
    <p:extLst>
      <p:ext uri="{BB962C8B-B14F-4D97-AF65-F5344CB8AC3E}">
        <p14:creationId xmlns:p14="http://schemas.microsoft.com/office/powerpoint/2010/main" val="344070345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2" presetClass="emph" presetSubtype="0" fill="hold" nodeType="clickEffect">
                                  <p:stCondLst>
                                    <p:cond delay="0"/>
                                  </p:stCondLst>
                                  <p:childTnLst>
                                    <p:animRot by="120000">
                                      <p:cBhvr>
                                        <p:cTn id="24" dur="100" fill="hold">
                                          <p:stCondLst>
                                            <p:cond delay="0"/>
                                          </p:stCondLst>
                                        </p:cTn>
                                        <p:tgtEl>
                                          <p:spTgt spid="3">
                                            <p:txEl>
                                              <p:pRg st="0" end="0"/>
                                            </p:txEl>
                                          </p:spTgt>
                                        </p:tgtEl>
                                        <p:attrNameLst>
                                          <p:attrName>r</p:attrName>
                                        </p:attrNameLst>
                                      </p:cBhvr>
                                    </p:animRot>
                                    <p:animRot by="-240000">
                                      <p:cBhvr>
                                        <p:cTn id="25" dur="200" fill="hold">
                                          <p:stCondLst>
                                            <p:cond delay="200"/>
                                          </p:stCondLst>
                                        </p:cTn>
                                        <p:tgtEl>
                                          <p:spTgt spid="3">
                                            <p:txEl>
                                              <p:pRg st="0" end="0"/>
                                            </p:txEl>
                                          </p:spTgt>
                                        </p:tgtEl>
                                        <p:attrNameLst>
                                          <p:attrName>r</p:attrName>
                                        </p:attrNameLst>
                                      </p:cBhvr>
                                    </p:animRot>
                                    <p:animRot by="240000">
                                      <p:cBhvr>
                                        <p:cTn id="26" dur="200" fill="hold">
                                          <p:stCondLst>
                                            <p:cond delay="400"/>
                                          </p:stCondLst>
                                        </p:cTn>
                                        <p:tgtEl>
                                          <p:spTgt spid="3">
                                            <p:txEl>
                                              <p:pRg st="0" end="0"/>
                                            </p:txEl>
                                          </p:spTgt>
                                        </p:tgtEl>
                                        <p:attrNameLst>
                                          <p:attrName>r</p:attrName>
                                        </p:attrNameLst>
                                      </p:cBhvr>
                                    </p:animRot>
                                    <p:animRot by="-240000">
                                      <p:cBhvr>
                                        <p:cTn id="27" dur="200" fill="hold">
                                          <p:stCondLst>
                                            <p:cond delay="600"/>
                                          </p:stCondLst>
                                        </p:cTn>
                                        <p:tgtEl>
                                          <p:spTgt spid="3">
                                            <p:txEl>
                                              <p:pRg st="0" end="0"/>
                                            </p:txEl>
                                          </p:spTgt>
                                        </p:tgtEl>
                                        <p:attrNameLst>
                                          <p:attrName>r</p:attrName>
                                        </p:attrNameLst>
                                      </p:cBhvr>
                                    </p:animRot>
                                    <p:animRot by="120000">
                                      <p:cBhvr>
                                        <p:cTn id="28" dur="200" fill="hold">
                                          <p:stCondLst>
                                            <p:cond delay="800"/>
                                          </p:stCondLst>
                                        </p:cTn>
                                        <p:tgtEl>
                                          <p:spTgt spid="3">
                                            <p:txEl>
                                              <p:pRg st="0" end="0"/>
                                            </p:txEl>
                                          </p:spTgt>
                                        </p:tgtEl>
                                        <p:attrNameLst>
                                          <p:attrName>r</p:attrName>
                                        </p:attrNameLst>
                                      </p:cBhvr>
                                    </p:animRot>
                                  </p:childTnLst>
                                </p:cTn>
                              </p:par>
                              <p:par>
                                <p:cTn id="29" presetID="32" presetClass="emph" presetSubtype="0" fill="hold" nodeType="withEffect">
                                  <p:stCondLst>
                                    <p:cond delay="0"/>
                                  </p:stCondLst>
                                  <p:childTnLst>
                                    <p:animRot by="120000">
                                      <p:cBhvr>
                                        <p:cTn id="30" dur="100" fill="hold">
                                          <p:stCondLst>
                                            <p:cond delay="0"/>
                                          </p:stCondLst>
                                        </p:cTn>
                                        <p:tgtEl>
                                          <p:spTgt spid="3">
                                            <p:txEl>
                                              <p:pRg st="1" end="1"/>
                                            </p:txEl>
                                          </p:spTgt>
                                        </p:tgtEl>
                                        <p:attrNameLst>
                                          <p:attrName>r</p:attrName>
                                        </p:attrNameLst>
                                      </p:cBhvr>
                                    </p:animRot>
                                    <p:animRot by="-240000">
                                      <p:cBhvr>
                                        <p:cTn id="31" dur="200" fill="hold">
                                          <p:stCondLst>
                                            <p:cond delay="200"/>
                                          </p:stCondLst>
                                        </p:cTn>
                                        <p:tgtEl>
                                          <p:spTgt spid="3">
                                            <p:txEl>
                                              <p:pRg st="1" end="1"/>
                                            </p:txEl>
                                          </p:spTgt>
                                        </p:tgtEl>
                                        <p:attrNameLst>
                                          <p:attrName>r</p:attrName>
                                        </p:attrNameLst>
                                      </p:cBhvr>
                                    </p:animRot>
                                    <p:animRot by="240000">
                                      <p:cBhvr>
                                        <p:cTn id="32" dur="200" fill="hold">
                                          <p:stCondLst>
                                            <p:cond delay="400"/>
                                          </p:stCondLst>
                                        </p:cTn>
                                        <p:tgtEl>
                                          <p:spTgt spid="3">
                                            <p:txEl>
                                              <p:pRg st="1" end="1"/>
                                            </p:txEl>
                                          </p:spTgt>
                                        </p:tgtEl>
                                        <p:attrNameLst>
                                          <p:attrName>r</p:attrName>
                                        </p:attrNameLst>
                                      </p:cBhvr>
                                    </p:animRot>
                                    <p:animRot by="-240000">
                                      <p:cBhvr>
                                        <p:cTn id="33" dur="200" fill="hold">
                                          <p:stCondLst>
                                            <p:cond delay="600"/>
                                          </p:stCondLst>
                                        </p:cTn>
                                        <p:tgtEl>
                                          <p:spTgt spid="3">
                                            <p:txEl>
                                              <p:pRg st="1" end="1"/>
                                            </p:txEl>
                                          </p:spTgt>
                                        </p:tgtEl>
                                        <p:attrNameLst>
                                          <p:attrName>r</p:attrName>
                                        </p:attrNameLst>
                                      </p:cBhvr>
                                    </p:animRot>
                                    <p:animRot by="120000">
                                      <p:cBhvr>
                                        <p:cTn id="34" dur="200" fill="hold">
                                          <p:stCondLst>
                                            <p:cond delay="800"/>
                                          </p:stCondLst>
                                        </p:cTn>
                                        <p:tgtEl>
                                          <p:spTgt spid="3">
                                            <p:txEl>
                                              <p:pRg st="1" end="1"/>
                                            </p:txEl>
                                          </p:spTgt>
                                        </p:tgtEl>
                                        <p:attrNameLst>
                                          <p:attrName>r</p:attrName>
                                        </p:attrNameLst>
                                      </p:cBhvr>
                                    </p:animRot>
                                  </p:childTnLst>
                                </p:cTn>
                              </p:par>
                              <p:par>
                                <p:cTn id="35" presetID="32" presetClass="emph" presetSubtype="0" fill="hold" nodeType="withEffect">
                                  <p:stCondLst>
                                    <p:cond delay="0"/>
                                  </p:stCondLst>
                                  <p:childTnLst>
                                    <p:animRot by="120000">
                                      <p:cBhvr>
                                        <p:cTn id="36" dur="100" fill="hold">
                                          <p:stCondLst>
                                            <p:cond delay="0"/>
                                          </p:stCondLst>
                                        </p:cTn>
                                        <p:tgtEl>
                                          <p:spTgt spid="3">
                                            <p:txEl>
                                              <p:pRg st="2" end="2"/>
                                            </p:txEl>
                                          </p:spTgt>
                                        </p:tgtEl>
                                        <p:attrNameLst>
                                          <p:attrName>r</p:attrName>
                                        </p:attrNameLst>
                                      </p:cBhvr>
                                    </p:animRot>
                                    <p:animRot by="-240000">
                                      <p:cBhvr>
                                        <p:cTn id="37" dur="200" fill="hold">
                                          <p:stCondLst>
                                            <p:cond delay="200"/>
                                          </p:stCondLst>
                                        </p:cTn>
                                        <p:tgtEl>
                                          <p:spTgt spid="3">
                                            <p:txEl>
                                              <p:pRg st="2" end="2"/>
                                            </p:txEl>
                                          </p:spTgt>
                                        </p:tgtEl>
                                        <p:attrNameLst>
                                          <p:attrName>r</p:attrName>
                                        </p:attrNameLst>
                                      </p:cBhvr>
                                    </p:animRot>
                                    <p:animRot by="240000">
                                      <p:cBhvr>
                                        <p:cTn id="38" dur="200" fill="hold">
                                          <p:stCondLst>
                                            <p:cond delay="400"/>
                                          </p:stCondLst>
                                        </p:cTn>
                                        <p:tgtEl>
                                          <p:spTgt spid="3">
                                            <p:txEl>
                                              <p:pRg st="2" end="2"/>
                                            </p:txEl>
                                          </p:spTgt>
                                        </p:tgtEl>
                                        <p:attrNameLst>
                                          <p:attrName>r</p:attrName>
                                        </p:attrNameLst>
                                      </p:cBhvr>
                                    </p:animRot>
                                    <p:animRot by="-240000">
                                      <p:cBhvr>
                                        <p:cTn id="39" dur="200" fill="hold">
                                          <p:stCondLst>
                                            <p:cond delay="600"/>
                                          </p:stCondLst>
                                        </p:cTn>
                                        <p:tgtEl>
                                          <p:spTgt spid="3">
                                            <p:txEl>
                                              <p:pRg st="2" end="2"/>
                                            </p:txEl>
                                          </p:spTgt>
                                        </p:tgtEl>
                                        <p:attrNameLst>
                                          <p:attrName>r</p:attrName>
                                        </p:attrNameLst>
                                      </p:cBhvr>
                                    </p:animRot>
                                    <p:animRot by="120000">
                                      <p:cBhvr>
                                        <p:cTn id="40" dur="200" fill="hold">
                                          <p:stCondLst>
                                            <p:cond delay="800"/>
                                          </p:stCondLst>
                                        </p:cTn>
                                        <p:tgtEl>
                                          <p:spTgt spid="3">
                                            <p:txEl>
                                              <p:pRg st="2" end="2"/>
                                            </p:txEl>
                                          </p:spTgt>
                                        </p:tgtEl>
                                        <p:attrNameLst>
                                          <p:attrName>r</p:attrName>
                                        </p:attrNameLst>
                                      </p:cBhvr>
                                    </p:animRot>
                                  </p:childTnLst>
                                </p:cTn>
                              </p:par>
                              <p:par>
                                <p:cTn id="41" presetID="32" presetClass="emph" presetSubtype="0" fill="hold" nodeType="withEffect">
                                  <p:stCondLst>
                                    <p:cond delay="0"/>
                                  </p:stCondLst>
                                  <p:childTnLst>
                                    <p:animRot by="120000">
                                      <p:cBhvr>
                                        <p:cTn id="42" dur="100" fill="hold">
                                          <p:stCondLst>
                                            <p:cond delay="0"/>
                                          </p:stCondLst>
                                        </p:cTn>
                                        <p:tgtEl>
                                          <p:spTgt spid="3">
                                            <p:txEl>
                                              <p:pRg st="3" end="3"/>
                                            </p:txEl>
                                          </p:spTgt>
                                        </p:tgtEl>
                                        <p:attrNameLst>
                                          <p:attrName>r</p:attrName>
                                        </p:attrNameLst>
                                      </p:cBhvr>
                                    </p:animRot>
                                    <p:animRot by="-240000">
                                      <p:cBhvr>
                                        <p:cTn id="43" dur="200" fill="hold">
                                          <p:stCondLst>
                                            <p:cond delay="200"/>
                                          </p:stCondLst>
                                        </p:cTn>
                                        <p:tgtEl>
                                          <p:spTgt spid="3">
                                            <p:txEl>
                                              <p:pRg st="3" end="3"/>
                                            </p:txEl>
                                          </p:spTgt>
                                        </p:tgtEl>
                                        <p:attrNameLst>
                                          <p:attrName>r</p:attrName>
                                        </p:attrNameLst>
                                      </p:cBhvr>
                                    </p:animRot>
                                    <p:animRot by="240000">
                                      <p:cBhvr>
                                        <p:cTn id="44" dur="200" fill="hold">
                                          <p:stCondLst>
                                            <p:cond delay="400"/>
                                          </p:stCondLst>
                                        </p:cTn>
                                        <p:tgtEl>
                                          <p:spTgt spid="3">
                                            <p:txEl>
                                              <p:pRg st="3" end="3"/>
                                            </p:txEl>
                                          </p:spTgt>
                                        </p:tgtEl>
                                        <p:attrNameLst>
                                          <p:attrName>r</p:attrName>
                                        </p:attrNameLst>
                                      </p:cBhvr>
                                    </p:animRot>
                                    <p:animRot by="-240000">
                                      <p:cBhvr>
                                        <p:cTn id="45" dur="200" fill="hold">
                                          <p:stCondLst>
                                            <p:cond delay="600"/>
                                          </p:stCondLst>
                                        </p:cTn>
                                        <p:tgtEl>
                                          <p:spTgt spid="3">
                                            <p:txEl>
                                              <p:pRg st="3" end="3"/>
                                            </p:txEl>
                                          </p:spTgt>
                                        </p:tgtEl>
                                        <p:attrNameLst>
                                          <p:attrName>r</p:attrName>
                                        </p:attrNameLst>
                                      </p:cBhvr>
                                    </p:animRot>
                                    <p:animRot by="120000">
                                      <p:cBhvr>
                                        <p:cTn id="46" dur="200" fill="hold">
                                          <p:stCondLst>
                                            <p:cond delay="800"/>
                                          </p:stCondLst>
                                        </p:cTn>
                                        <p:tgtEl>
                                          <p:spTgt spid="3">
                                            <p:txEl>
                                              <p:pRg st="3" end="3"/>
                                            </p:txEl>
                                          </p:spTgt>
                                        </p:tgtEl>
                                        <p:attrNameLst>
                                          <p:attrName>r</p:attrName>
                                        </p:attrNameLst>
                                      </p:cBhvr>
                                    </p:animRot>
                                  </p:childTnLst>
                                </p:cTn>
                              </p:par>
                              <p:par>
                                <p:cTn id="47" presetID="32" presetClass="emph" presetSubtype="0" fill="hold" nodeType="withEffect">
                                  <p:stCondLst>
                                    <p:cond delay="0"/>
                                  </p:stCondLst>
                                  <p:childTnLst>
                                    <p:animRot by="120000">
                                      <p:cBhvr>
                                        <p:cTn id="48" dur="100" fill="hold">
                                          <p:stCondLst>
                                            <p:cond delay="0"/>
                                          </p:stCondLst>
                                        </p:cTn>
                                        <p:tgtEl>
                                          <p:spTgt spid="3">
                                            <p:txEl>
                                              <p:pRg st="4" end="4"/>
                                            </p:txEl>
                                          </p:spTgt>
                                        </p:tgtEl>
                                        <p:attrNameLst>
                                          <p:attrName>r</p:attrName>
                                        </p:attrNameLst>
                                      </p:cBhvr>
                                    </p:animRot>
                                    <p:animRot by="-240000">
                                      <p:cBhvr>
                                        <p:cTn id="49" dur="200" fill="hold">
                                          <p:stCondLst>
                                            <p:cond delay="200"/>
                                          </p:stCondLst>
                                        </p:cTn>
                                        <p:tgtEl>
                                          <p:spTgt spid="3">
                                            <p:txEl>
                                              <p:pRg st="4" end="4"/>
                                            </p:txEl>
                                          </p:spTgt>
                                        </p:tgtEl>
                                        <p:attrNameLst>
                                          <p:attrName>r</p:attrName>
                                        </p:attrNameLst>
                                      </p:cBhvr>
                                    </p:animRot>
                                    <p:animRot by="240000">
                                      <p:cBhvr>
                                        <p:cTn id="50" dur="200" fill="hold">
                                          <p:stCondLst>
                                            <p:cond delay="400"/>
                                          </p:stCondLst>
                                        </p:cTn>
                                        <p:tgtEl>
                                          <p:spTgt spid="3">
                                            <p:txEl>
                                              <p:pRg st="4" end="4"/>
                                            </p:txEl>
                                          </p:spTgt>
                                        </p:tgtEl>
                                        <p:attrNameLst>
                                          <p:attrName>r</p:attrName>
                                        </p:attrNameLst>
                                      </p:cBhvr>
                                    </p:animRot>
                                    <p:animRot by="-240000">
                                      <p:cBhvr>
                                        <p:cTn id="51" dur="200" fill="hold">
                                          <p:stCondLst>
                                            <p:cond delay="600"/>
                                          </p:stCondLst>
                                        </p:cTn>
                                        <p:tgtEl>
                                          <p:spTgt spid="3">
                                            <p:txEl>
                                              <p:pRg st="4" end="4"/>
                                            </p:txEl>
                                          </p:spTgt>
                                        </p:tgtEl>
                                        <p:attrNameLst>
                                          <p:attrName>r</p:attrName>
                                        </p:attrNameLst>
                                      </p:cBhvr>
                                    </p:animRot>
                                    <p:animRot by="120000">
                                      <p:cBhvr>
                                        <p:cTn id="52" dur="200" fill="hold">
                                          <p:stCondLst>
                                            <p:cond delay="800"/>
                                          </p:stCondLst>
                                        </p:cTn>
                                        <p:tgtEl>
                                          <p:spTgt spid="3">
                                            <p:txEl>
                                              <p:pRg st="4" end="4"/>
                                            </p:txEl>
                                          </p:spTgt>
                                        </p:tgtEl>
                                        <p:attrNameLst>
                                          <p:attrName>r</p:attrName>
                                        </p:attrNameLst>
                                      </p:cBhvr>
                                    </p:animRot>
                                  </p:childTnLst>
                                </p:cTn>
                              </p:par>
                              <p:par>
                                <p:cTn id="53" presetID="32" presetClass="emph" presetSubtype="0" fill="hold" nodeType="withEffect">
                                  <p:stCondLst>
                                    <p:cond delay="0"/>
                                  </p:stCondLst>
                                  <p:childTnLst>
                                    <p:animRot by="120000">
                                      <p:cBhvr>
                                        <p:cTn id="54" dur="100" fill="hold">
                                          <p:stCondLst>
                                            <p:cond delay="0"/>
                                          </p:stCondLst>
                                        </p:cTn>
                                        <p:tgtEl>
                                          <p:spTgt spid="3">
                                            <p:txEl>
                                              <p:pRg st="5" end="5"/>
                                            </p:txEl>
                                          </p:spTgt>
                                        </p:tgtEl>
                                        <p:attrNameLst>
                                          <p:attrName>r</p:attrName>
                                        </p:attrNameLst>
                                      </p:cBhvr>
                                    </p:animRot>
                                    <p:animRot by="-240000">
                                      <p:cBhvr>
                                        <p:cTn id="55" dur="200" fill="hold">
                                          <p:stCondLst>
                                            <p:cond delay="200"/>
                                          </p:stCondLst>
                                        </p:cTn>
                                        <p:tgtEl>
                                          <p:spTgt spid="3">
                                            <p:txEl>
                                              <p:pRg st="5" end="5"/>
                                            </p:txEl>
                                          </p:spTgt>
                                        </p:tgtEl>
                                        <p:attrNameLst>
                                          <p:attrName>r</p:attrName>
                                        </p:attrNameLst>
                                      </p:cBhvr>
                                    </p:animRot>
                                    <p:animRot by="240000">
                                      <p:cBhvr>
                                        <p:cTn id="56" dur="200" fill="hold">
                                          <p:stCondLst>
                                            <p:cond delay="400"/>
                                          </p:stCondLst>
                                        </p:cTn>
                                        <p:tgtEl>
                                          <p:spTgt spid="3">
                                            <p:txEl>
                                              <p:pRg st="5" end="5"/>
                                            </p:txEl>
                                          </p:spTgt>
                                        </p:tgtEl>
                                        <p:attrNameLst>
                                          <p:attrName>r</p:attrName>
                                        </p:attrNameLst>
                                      </p:cBhvr>
                                    </p:animRot>
                                    <p:animRot by="-240000">
                                      <p:cBhvr>
                                        <p:cTn id="57" dur="200" fill="hold">
                                          <p:stCondLst>
                                            <p:cond delay="600"/>
                                          </p:stCondLst>
                                        </p:cTn>
                                        <p:tgtEl>
                                          <p:spTgt spid="3">
                                            <p:txEl>
                                              <p:pRg st="5" end="5"/>
                                            </p:txEl>
                                          </p:spTgt>
                                        </p:tgtEl>
                                        <p:attrNameLst>
                                          <p:attrName>r</p:attrName>
                                        </p:attrNameLst>
                                      </p:cBhvr>
                                    </p:animRot>
                                    <p:animRot by="120000">
                                      <p:cBhvr>
                                        <p:cTn id="58" dur="200" fill="hold">
                                          <p:stCondLst>
                                            <p:cond delay="800"/>
                                          </p:stCondLst>
                                        </p:cTn>
                                        <p:tgtEl>
                                          <p:spTgt spid="3">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pPr algn="r" rtl="1"/>
            <a:r>
              <a:rPr lang="fa-IR" dirty="0" smtClean="0">
                <a:cs typeface="2  Titr" pitchFamily="2" charset="-78"/>
              </a:rPr>
              <a:t>بالاتر:  </a:t>
            </a:r>
            <a:r>
              <a:rPr lang="en-US" dirty="0" smtClean="0">
                <a:cs typeface="2  Titr" pitchFamily="2" charset="-78"/>
              </a:rPr>
              <a:t>H</a:t>
            </a:r>
          </a:p>
          <a:p>
            <a:pPr algn="r" rtl="1"/>
            <a:r>
              <a:rPr lang="fa-IR" dirty="0" smtClean="0">
                <a:cs typeface="2  Titr" pitchFamily="2" charset="-78"/>
              </a:rPr>
              <a:t>پایین تر:   </a:t>
            </a:r>
            <a:r>
              <a:rPr lang="en-US" dirty="0" smtClean="0">
                <a:cs typeface="2  Titr" pitchFamily="2" charset="-78"/>
              </a:rPr>
              <a:t>L</a:t>
            </a:r>
            <a:endParaRPr lang="fa-IR" dirty="0" smtClean="0">
              <a:cs typeface="2  Titr" pitchFamily="2" charset="-78"/>
            </a:endParaRPr>
          </a:p>
          <a:p>
            <a:pPr marL="0" indent="0" algn="ctr" rtl="1">
              <a:buNone/>
            </a:pPr>
            <a:r>
              <a:rPr lang="en-US" sz="3600" dirty="0" smtClean="0">
                <a:cs typeface="2  Titr" pitchFamily="2" charset="-78"/>
              </a:rPr>
              <a:t>L  H</a:t>
            </a:r>
          </a:p>
          <a:p>
            <a:pPr marL="0" indent="0" algn="ctr" rtl="1">
              <a:buNone/>
            </a:pPr>
            <a:r>
              <a:rPr lang="en-US" sz="3600" dirty="0" smtClean="0">
                <a:cs typeface="2  Titr" pitchFamily="2" charset="-78"/>
              </a:rPr>
              <a:t>L  H           L  H</a:t>
            </a:r>
          </a:p>
          <a:p>
            <a:pPr marL="0" indent="0" algn="ctr" rtl="1">
              <a:buNone/>
            </a:pPr>
            <a:r>
              <a:rPr lang="en-US" sz="3600" dirty="0" smtClean="0">
                <a:cs typeface="2  Titr" pitchFamily="2" charset="-78"/>
              </a:rPr>
              <a:t>L  H                       L  H</a:t>
            </a:r>
          </a:p>
          <a:p>
            <a:pPr marL="0" indent="0" algn="ctr" rtl="1">
              <a:buNone/>
            </a:pPr>
            <a:r>
              <a:rPr lang="en-US" sz="3600" dirty="0" smtClean="0">
                <a:cs typeface="2  Titr" pitchFamily="2" charset="-78"/>
              </a:rPr>
              <a:t>L  H                               L  H</a:t>
            </a:r>
          </a:p>
        </p:txBody>
      </p:sp>
      <p:sp>
        <p:nvSpPr>
          <p:cNvPr id="2" name="Title 1"/>
          <p:cNvSpPr>
            <a:spLocks noGrp="1"/>
          </p:cNvSpPr>
          <p:nvPr>
            <p:ph type="title"/>
          </p:nvPr>
        </p:nvSpPr>
        <p:spPr/>
        <p:style>
          <a:lnRef idx="2">
            <a:schemeClr val="dk1"/>
          </a:lnRef>
          <a:fillRef idx="1">
            <a:schemeClr val="lt1"/>
          </a:fillRef>
          <a:effectRef idx="0">
            <a:schemeClr val="dk1"/>
          </a:effectRef>
          <a:fontRef idx="minor">
            <a:schemeClr val="dk1"/>
          </a:fontRef>
        </p:style>
        <p:txBody>
          <a:bodyPr>
            <a:normAutofit fontScale="90000"/>
          </a:bodyPr>
          <a:lstStyle/>
          <a:p>
            <a:pPr lvl="0" algn="ctr" rtl="1"/>
            <a:r>
              <a:rPr lang="fa-IR" b="1" dirty="0" smtClean="0">
                <a:cs typeface="2  Titr" pitchFamily="2" charset="-78"/>
              </a:rPr>
              <a:t>دانش </a:t>
            </a:r>
            <a:r>
              <a:rPr lang="fa-IR" b="1" dirty="0">
                <a:cs typeface="2  Titr" pitchFamily="2" charset="-78"/>
              </a:rPr>
              <a:t>آموزان پایه بالاتر و پایین تر</a:t>
            </a:r>
            <a:r>
              <a:rPr lang="en-US" b="1" dirty="0">
                <a:cs typeface="2  Titr" pitchFamily="2" charset="-78"/>
              </a:rPr>
              <a:t/>
            </a:r>
            <a:br>
              <a:rPr lang="en-US" b="1" dirty="0">
                <a:cs typeface="2  Titr" pitchFamily="2" charset="-78"/>
              </a:rPr>
            </a:br>
            <a:endParaRPr lang="en-US" b="1" dirty="0">
              <a:cs typeface="2  Titr" pitchFamily="2" charset="-78"/>
            </a:endParaRPr>
          </a:p>
        </p:txBody>
      </p:sp>
    </p:spTree>
    <p:extLst>
      <p:ext uri="{BB962C8B-B14F-4D97-AF65-F5344CB8AC3E}">
        <p14:creationId xmlns:p14="http://schemas.microsoft.com/office/powerpoint/2010/main" val="362753455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1000"/>
                                        <p:tgtEl>
                                          <p:spTgt spid="3">
                                            <p:txEl>
                                              <p:pRg st="0" end="0"/>
                                            </p:txEl>
                                          </p:spTgt>
                                        </p:tgtEl>
                                      </p:cBhvr>
                                    </p:animEffect>
                                    <p:anim calcmode="lin" valueType="num">
                                      <p:cBhvr>
                                        <p:cTn id="2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0" end="0"/>
                                            </p:txEl>
                                          </p:spTgt>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fade">
                                      <p:cBhvr>
                                        <p:cTn id="30" dur="1000"/>
                                        <p:tgtEl>
                                          <p:spTgt spid="3">
                                            <p:txEl>
                                              <p:pRg st="1" end="1"/>
                                            </p:txEl>
                                          </p:spTgt>
                                        </p:tgtEl>
                                      </p:cBhvr>
                                    </p:animEffect>
                                    <p:anim calcmode="lin" valueType="num">
                                      <p:cBhvr>
                                        <p:cTn id="3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8" presetClass="emph" presetSubtype="0" fill="hold" nodeType="clickEffect">
                                  <p:stCondLst>
                                    <p:cond delay="0"/>
                                  </p:stCondLst>
                                  <p:childTnLst>
                                    <p:animRot by="21600000">
                                      <p:cBhvr>
                                        <p:cTn id="36" dur="2000" fill="hold"/>
                                        <p:tgtEl>
                                          <p:spTgt spid="3">
                                            <p:txEl>
                                              <p:pRg st="2" end="2"/>
                                            </p:txEl>
                                          </p:spTgt>
                                        </p:tgtEl>
                                        <p:attrNameLst>
                                          <p:attrName>r</p:attrName>
                                        </p:attrNameLst>
                                      </p:cBhvr>
                                    </p:animRot>
                                  </p:childTnLst>
                                </p:cTn>
                              </p:par>
                              <p:par>
                                <p:cTn id="37" presetID="8" presetClass="emph" presetSubtype="0" fill="hold" nodeType="withEffect">
                                  <p:stCondLst>
                                    <p:cond delay="0"/>
                                  </p:stCondLst>
                                  <p:childTnLst>
                                    <p:animRot by="21600000">
                                      <p:cBhvr>
                                        <p:cTn id="38" dur="2000" fill="hold"/>
                                        <p:tgtEl>
                                          <p:spTgt spid="3">
                                            <p:txEl>
                                              <p:pRg st="3" end="3"/>
                                            </p:txEl>
                                          </p:spTgt>
                                        </p:tgtEl>
                                        <p:attrNameLst>
                                          <p:attrName>r</p:attrName>
                                        </p:attrNameLst>
                                      </p:cBhvr>
                                    </p:animRot>
                                  </p:childTnLst>
                                </p:cTn>
                              </p:par>
                              <p:par>
                                <p:cTn id="39" presetID="8" presetClass="emph" presetSubtype="0" fill="hold" nodeType="withEffect">
                                  <p:stCondLst>
                                    <p:cond delay="0"/>
                                  </p:stCondLst>
                                  <p:childTnLst>
                                    <p:animRot by="21600000">
                                      <p:cBhvr>
                                        <p:cTn id="40" dur="2000" fill="hold"/>
                                        <p:tgtEl>
                                          <p:spTgt spid="3">
                                            <p:txEl>
                                              <p:pRg st="4" end="4"/>
                                            </p:txEl>
                                          </p:spTgt>
                                        </p:tgtEl>
                                        <p:attrNameLst>
                                          <p:attrName>r</p:attrName>
                                        </p:attrNameLst>
                                      </p:cBhvr>
                                    </p:animRot>
                                  </p:childTnLst>
                                </p:cTn>
                              </p:par>
                              <p:par>
                                <p:cTn id="41" presetID="8" presetClass="emph" presetSubtype="0" fill="hold" nodeType="withEffect">
                                  <p:stCondLst>
                                    <p:cond delay="0"/>
                                  </p:stCondLst>
                                  <p:childTnLst>
                                    <p:animRot by="21600000">
                                      <p:cBhvr>
                                        <p:cTn id="42" dur="2000" fill="hold"/>
                                        <p:tgtEl>
                                          <p:spTgt spid="3">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fa-IR"/>
          </a:p>
        </p:txBody>
      </p:sp>
      <p:sp>
        <p:nvSpPr>
          <p:cNvPr id="2" name="Title 1"/>
          <p:cNvSpPr>
            <a:spLocks noGrp="1"/>
          </p:cNvSpPr>
          <p:nvPr>
            <p:ph type="title"/>
          </p:nvPr>
        </p:nvSpPr>
        <p:spPr/>
        <p:txBody>
          <a:bodyPr/>
          <a:lstStyle/>
          <a:p>
            <a:endParaRPr lang="fa-IR"/>
          </a:p>
        </p:txBody>
      </p:sp>
      <p:pic>
        <p:nvPicPr>
          <p:cNvPr id="15363" name="Picture 3" descr="C:\Users\KABOTARHRM1\Desktop\www.kabotarharam.ir..jpg"/>
          <p:cNvPicPr>
            <a:picLocks noChangeAspect="1" noChangeArrowheads="1"/>
          </p:cNvPicPr>
          <p:nvPr/>
        </p:nvPicPr>
        <p:blipFill>
          <a:blip r:embed="rId2" cstate="print"/>
          <a:srcRect/>
          <a:stretch>
            <a:fillRect/>
          </a:stretch>
        </p:blipFill>
        <p:spPr bwMode="auto">
          <a:xfrm>
            <a:off x="381000" y="381000"/>
            <a:ext cx="8382000" cy="5915026"/>
          </a:xfrm>
          <a:prstGeom prst="rect">
            <a:avLst/>
          </a:prstGeom>
          <a:noFill/>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285720" y="928670"/>
            <a:ext cx="8643998" cy="4708981"/>
          </a:xfrm>
          <a:prstGeom prst="rect">
            <a:avLst/>
          </a:prstGeom>
          <a:noFill/>
        </p:spPr>
        <p:txBody>
          <a:bodyPr wrap="square" rtlCol="1">
            <a:spAutoFit/>
          </a:bodyPr>
          <a:lstStyle/>
          <a:p>
            <a:pPr algn="ctr"/>
            <a:r>
              <a:rPr lang="fa-IR" sz="6000" dirty="0" smtClean="0">
                <a:cs typeface="B Titr" pitchFamily="2" charset="-78"/>
              </a:rPr>
              <a:t>صاحبان دید بلند ، هنگام رویارویی با مشکلات ، با تحمل جنبه های ناگوار ودفع آن ها ،مشکلات را به فرصت مبدل میکنند .</a:t>
            </a:r>
            <a:endParaRPr lang="fa-IR" sz="6000" dirty="0">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486400"/>
          </a:xfrm>
        </p:spPr>
        <p:txBody>
          <a:bodyPr>
            <a:noAutofit/>
          </a:bodyPr>
          <a:lstStyle/>
          <a:p>
            <a:pPr algn="justLow" rtl="1">
              <a:buNone/>
            </a:pPr>
            <a:r>
              <a:rPr lang="fa-IR" sz="3600" b="1" dirty="0" smtClean="0">
                <a:cs typeface="B Nazanin" pitchFamily="2" charset="-78"/>
              </a:rPr>
              <a:t>آمار نشان می دهد که نظام آموزش و پروش ایران حدود 720 هزار دانش آموز در 52هزار کلاس درس چند پایه به تحصیل مشغول هستند. دانش آموزان کلاس های درس چند پایه را دانش آموزان روستایی یا دانش آموزان حومه شهرهای کوچک و دور افتاده تشکیل می دهند . </a:t>
            </a:r>
          </a:p>
          <a:p>
            <a:pPr algn="justLow" rtl="1">
              <a:buNone/>
            </a:pPr>
            <a:r>
              <a:rPr lang="fa-IR" sz="3600" b="1" dirty="0" smtClean="0">
                <a:solidFill>
                  <a:srgbClr val="002060"/>
                </a:solidFill>
                <a:cs typeface="B Nazanin" pitchFamily="2" charset="-78"/>
              </a:rPr>
              <a:t>دلیل اصلی تشکیل کلاس های چند پایه به حد نصاب نرسیدن تعداد دانش آموزان دریک پایه ی تحصیلی است. </a:t>
            </a:r>
            <a:endParaRPr lang="fa-IR" sz="3600" b="1" dirty="0">
              <a:solidFill>
                <a:srgbClr val="002060"/>
              </a:solidFill>
              <a:cs typeface="B Nazanin" pitchFamily="2" charset="-78"/>
            </a:endParaRPr>
          </a:p>
        </p:txBody>
      </p:sp>
      <p:sp>
        <p:nvSpPr>
          <p:cNvPr id="2" name="Title 1"/>
          <p:cNvSpPr>
            <a:spLocks noGrp="1"/>
          </p:cNvSpPr>
          <p:nvPr>
            <p:ph type="title"/>
          </p:nvPr>
        </p:nvSpPr>
        <p:spPr>
          <a:xfrm>
            <a:off x="304800" y="304800"/>
            <a:ext cx="8686800" cy="533400"/>
          </a:xfrm>
        </p:spPr>
        <p:txBody>
          <a:bodyPr>
            <a:normAutofit fontScale="90000"/>
          </a:bodyPr>
          <a:lstStyle/>
          <a:p>
            <a:pPr algn="ctr"/>
            <a:r>
              <a:rPr lang="fa-IR" b="1" dirty="0" smtClean="0">
                <a:cs typeface="B Titr" pitchFamily="2" charset="-78"/>
              </a:rPr>
              <a:t/>
            </a:r>
            <a:br>
              <a:rPr lang="fa-IR" b="1" dirty="0" smtClean="0">
                <a:cs typeface="B Titr" pitchFamily="2" charset="-78"/>
              </a:rPr>
            </a:br>
            <a:r>
              <a:rPr lang="fa-IR" b="1" dirty="0" smtClean="0">
                <a:cs typeface="B Titr" pitchFamily="2" charset="-78"/>
              </a:rPr>
              <a:t>آموزش چند پایه در ایران</a:t>
            </a:r>
            <a:br>
              <a:rPr lang="fa-IR" b="1" dirty="0" smtClean="0">
                <a:cs typeface="B Titr" pitchFamily="2" charset="-78"/>
              </a:rPr>
            </a:br>
            <a:endParaRPr lang="fa-IR" b="1" dirty="0">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r" rtl="1">
              <a:buFont typeface="Wingdings" pitchFamily="2" charset="2"/>
              <a:buChar char="ü"/>
            </a:pPr>
            <a:r>
              <a:rPr lang="fa-IR" b="1" dirty="0" smtClean="0">
                <a:cs typeface="B Nazanin" pitchFamily="2" charset="-78"/>
              </a:rPr>
              <a:t>پراکندگی روستاها و عوامل خاص جغرافیایی </a:t>
            </a:r>
          </a:p>
          <a:p>
            <a:pPr algn="r" rtl="1">
              <a:buFont typeface="Wingdings" pitchFamily="2" charset="2"/>
              <a:buChar char="ü"/>
            </a:pPr>
            <a:r>
              <a:rPr lang="fa-IR" b="1" dirty="0" smtClean="0">
                <a:cs typeface="B Nazanin" pitchFamily="2" charset="-78"/>
              </a:rPr>
              <a:t>کمبود جمعیت روستا و نتیجتاً کمبود تعداد دانش آموز</a:t>
            </a:r>
          </a:p>
          <a:p>
            <a:pPr algn="r" rtl="1">
              <a:buFont typeface="Wingdings" pitchFamily="2" charset="2"/>
              <a:buChar char="ü"/>
            </a:pPr>
            <a:r>
              <a:rPr lang="fa-IR" b="1" dirty="0" smtClean="0">
                <a:cs typeface="B Nazanin" pitchFamily="2" charset="-78"/>
              </a:rPr>
              <a:t>فقدان ، کمبود و یا نا مناسب بودن راه های ارتباطی بین روستاها </a:t>
            </a:r>
          </a:p>
          <a:p>
            <a:pPr algn="r" rtl="1">
              <a:buFont typeface="Wingdings" pitchFamily="2" charset="2"/>
              <a:buChar char="ü"/>
            </a:pPr>
            <a:r>
              <a:rPr lang="fa-IR" b="1" dirty="0" smtClean="0">
                <a:cs typeface="B Nazanin" pitchFamily="2" charset="-78"/>
              </a:rPr>
              <a:t>تعصبات قومی و قبیله ای</a:t>
            </a:r>
          </a:p>
          <a:p>
            <a:pPr algn="r" rtl="1">
              <a:buFont typeface="Wingdings" pitchFamily="2" charset="2"/>
              <a:buChar char="ü"/>
            </a:pPr>
            <a:r>
              <a:rPr lang="fa-IR" b="1" dirty="0" smtClean="0">
                <a:cs typeface="B Nazanin" pitchFamily="2" charset="-78"/>
              </a:rPr>
              <a:t>کمبود اعتبارات به منظور در اختیار گرفتن معلم مورد نیاز</a:t>
            </a:r>
          </a:p>
          <a:p>
            <a:pPr algn="r" rtl="1">
              <a:buFont typeface="Wingdings" pitchFamily="2" charset="2"/>
              <a:buChar char="ü"/>
            </a:pPr>
            <a:r>
              <a:rPr lang="fa-IR" b="1" dirty="0" smtClean="0">
                <a:cs typeface="B Nazanin" pitchFamily="2" charset="-78"/>
              </a:rPr>
              <a:t>کاهش تعداد پایه های یک مدرسه</a:t>
            </a:r>
          </a:p>
          <a:p>
            <a:pPr algn="r" rtl="1">
              <a:buFont typeface="Wingdings" pitchFamily="2" charset="2"/>
              <a:buChar char="ü"/>
            </a:pPr>
            <a:r>
              <a:rPr lang="fa-IR" b="1" dirty="0" smtClean="0">
                <a:cs typeface="B Nazanin" pitchFamily="2" charset="-78"/>
              </a:rPr>
              <a:t>استفاده از کودکان لازم التعلیم در امور کشاورزی و ...</a:t>
            </a:r>
            <a:endParaRPr lang="fa-IR" b="1" dirty="0">
              <a:cs typeface="B Nazanin" pitchFamily="2" charset="-78"/>
            </a:endParaRPr>
          </a:p>
        </p:txBody>
      </p:sp>
      <p:sp>
        <p:nvSpPr>
          <p:cNvPr id="2" name="Title 1"/>
          <p:cNvSpPr>
            <a:spLocks noGrp="1"/>
          </p:cNvSpPr>
          <p:nvPr>
            <p:ph type="title"/>
          </p:nvPr>
        </p:nvSpPr>
        <p:spPr>
          <a:xfrm>
            <a:off x="304800" y="228600"/>
            <a:ext cx="8686800" cy="838200"/>
          </a:xfrm>
        </p:spPr>
        <p:txBody>
          <a:bodyPr>
            <a:normAutofit/>
          </a:bodyPr>
          <a:lstStyle/>
          <a:p>
            <a:r>
              <a:rPr lang="fa-IR" sz="4000" b="1" dirty="0" smtClean="0">
                <a:cs typeface="B Titr" pitchFamily="2" charset="-78"/>
              </a:rPr>
              <a:t>دلایل تشکیل کلاس های چند پایه در ایران</a:t>
            </a:r>
            <a:endParaRPr lang="fa-IR" sz="4000" b="1" dirty="0">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Low" rtl="1">
              <a:buNone/>
            </a:pPr>
            <a:r>
              <a:rPr lang="fa-IR" sz="3600" b="1" dirty="0" smtClean="0">
                <a:cs typeface="B Nazanin" pitchFamily="2" charset="-78"/>
              </a:rPr>
              <a:t>برای این که مدارس چند پایه را بهتر بشناسیم ابتدا باید از غیر واقعی جلوه دادن آن ها پرهیز کنیم و با پژوهش در رابطه با شرایط این مدارس سعی در ارائه طرح و برنامه های مناسب جهت پیشرفت این کلاس ها داشته باشیم.به طور مثال شناخت از نیروی انسانی ، ویژگی های خاص کلاس های چند پایه و مسائل وابسته به شرایط و محدودیت ها و ... از جمله واقعیت های قابل بررسی هستند.</a:t>
            </a:r>
            <a:endParaRPr lang="fa-IR" sz="3600" b="1" dirty="0">
              <a:cs typeface="B Nazanin" pitchFamily="2" charset="-78"/>
            </a:endParaRPr>
          </a:p>
        </p:txBody>
      </p:sp>
      <p:sp>
        <p:nvSpPr>
          <p:cNvPr id="2" name="Title 1"/>
          <p:cNvSpPr>
            <a:spLocks noGrp="1"/>
          </p:cNvSpPr>
          <p:nvPr>
            <p:ph type="title"/>
          </p:nvPr>
        </p:nvSpPr>
        <p:spPr>
          <a:xfrm>
            <a:off x="228600" y="228600"/>
            <a:ext cx="8686800" cy="838200"/>
          </a:xfrm>
        </p:spPr>
        <p:txBody>
          <a:bodyPr>
            <a:normAutofit fontScale="90000"/>
          </a:bodyPr>
          <a:lstStyle/>
          <a:p>
            <a:pPr algn="ctr"/>
            <a:r>
              <a:rPr lang="fa-IR" b="1" dirty="0" smtClean="0">
                <a:cs typeface="B Titr" pitchFamily="2" charset="-78"/>
              </a:rPr>
              <a:t>مدارس چند پایه را به عنوان یک واقعیت بپذیریم</a:t>
            </a:r>
            <a:endParaRPr lang="fa-IR" b="1" dirty="0">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533400" y="2514600"/>
            <a:ext cx="8201283" cy="830997"/>
          </a:xfrm>
          <a:prstGeom prst="rect">
            <a:avLst/>
          </a:prstGeom>
          <a:noFill/>
        </p:spPr>
        <p:txBody>
          <a:bodyPr wrap="none" rtlCol="1">
            <a:spAutoFit/>
          </a:bodyPr>
          <a:lstStyle/>
          <a:p>
            <a:r>
              <a:rPr lang="fa-IR" sz="4800" dirty="0" smtClean="0">
                <a:solidFill>
                  <a:schemeClr val="tx2"/>
                </a:solidFill>
                <a:cs typeface="B Titr" pitchFamily="2" charset="-78"/>
              </a:rPr>
              <a:t>نظریه ها نسبت به کلاس های چند پایه</a:t>
            </a:r>
            <a:endParaRPr lang="fa-IR" sz="4800" dirty="0">
              <a:solidFill>
                <a:schemeClr val="tx2"/>
              </a:solidFill>
              <a:cs typeface="B Titr" pitchFamily="2" charset="-78"/>
            </a:endParaRPr>
          </a:p>
        </p:txBody>
      </p:sp>
    </p:spTree>
    <p:extLst>
      <p:ext uri="{BB962C8B-B14F-4D97-AF65-F5344CB8AC3E}">
        <p14:creationId xmlns:p14="http://schemas.microsoft.com/office/powerpoint/2010/main" val="313869888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36512" y="0"/>
            <a:ext cx="9180512" cy="6858000"/>
          </a:xfrm>
          <a:prstGeom prst="rect">
            <a:avLst/>
          </a:prstGeom>
          <a:gradFill>
            <a:gsLst>
              <a:gs pos="0">
                <a:srgbClr val="FFEFD1"/>
              </a:gs>
              <a:gs pos="64999">
                <a:srgbClr val="F0EBD5"/>
              </a:gs>
              <a:gs pos="100000">
                <a:srgbClr val="D1C39F"/>
              </a:gs>
            </a:gsLst>
            <a:lin ang="5400000" scaled="0"/>
          </a:gradFill>
        </p:spPr>
        <p:txBody>
          <a:bodyPr wrap="square">
            <a:spAutoFit/>
          </a:bodyPr>
          <a:lstStyle/>
          <a:p>
            <a:pPr algn="justLow" rtl="1"/>
            <a:r>
              <a:rPr lang="fa-IR" sz="2900" b="1" dirty="0">
                <a:solidFill>
                  <a:srgbClr val="002060"/>
                </a:solidFill>
                <a:cs typeface="B Nazanin" pitchFamily="2" charset="-78"/>
              </a:rPr>
              <a:t>آقازاده و فضلی (1384) </a:t>
            </a:r>
            <a:endParaRPr lang="fa-IR" sz="2900" b="1" dirty="0" smtClean="0">
              <a:solidFill>
                <a:srgbClr val="002060"/>
              </a:solidFill>
              <a:cs typeface="B Nazanin" pitchFamily="2" charset="-78"/>
            </a:endParaRPr>
          </a:p>
          <a:p>
            <a:pPr algn="justLow" rtl="1"/>
            <a:r>
              <a:rPr lang="fa-IR" sz="2900" b="1" dirty="0" smtClean="0">
                <a:solidFill>
                  <a:srgbClr val="002060"/>
                </a:solidFill>
                <a:cs typeface="B Nazanin" pitchFamily="2" charset="-78"/>
              </a:rPr>
              <a:t>توسعه </a:t>
            </a:r>
            <a:r>
              <a:rPr lang="fa-IR" sz="2900" b="1" dirty="0">
                <a:solidFill>
                  <a:srgbClr val="002060"/>
                </a:solidFill>
                <a:cs typeface="B Nazanin" pitchFamily="2" charset="-78"/>
              </a:rPr>
              <a:t>مدارس با کلاس‌های درس چند پایه دو دلیل اساسی فلسفی و ملاحظات اداری دارد</a:t>
            </a:r>
            <a:r>
              <a:rPr lang="fa-IR" sz="2900" b="1" dirty="0" smtClean="0">
                <a:solidFill>
                  <a:srgbClr val="002060"/>
                </a:solidFill>
                <a:cs typeface="B Nazanin" pitchFamily="2" charset="-78"/>
              </a:rPr>
              <a:t>.</a:t>
            </a:r>
          </a:p>
          <a:p>
            <a:pPr algn="justLow" rtl="1"/>
            <a:r>
              <a:rPr lang="fa-IR" sz="2900" b="1" dirty="0" smtClean="0">
                <a:solidFill>
                  <a:srgbClr val="FF0000"/>
                </a:solidFill>
                <a:cs typeface="B Nazanin" pitchFamily="2" charset="-78"/>
              </a:rPr>
              <a:t> </a:t>
            </a:r>
            <a:r>
              <a:rPr lang="fa-IR" sz="2900" b="1" dirty="0">
                <a:solidFill>
                  <a:srgbClr val="FF0000"/>
                </a:solidFill>
                <a:cs typeface="B Nazanin" pitchFamily="2" charset="-78"/>
              </a:rPr>
              <a:t>از نظر فلسفی </a:t>
            </a:r>
            <a:r>
              <a:rPr lang="fa-IR" sz="2900" b="1" dirty="0" smtClean="0">
                <a:solidFill>
                  <a:srgbClr val="FF0000"/>
                </a:solidFill>
                <a:cs typeface="B Nazanin" pitchFamily="2" charset="-78"/>
              </a:rPr>
              <a:t>:</a:t>
            </a:r>
            <a:endParaRPr lang="fa-IR" sz="2900" b="1" dirty="0">
              <a:solidFill>
                <a:srgbClr val="FF0000"/>
              </a:solidFill>
              <a:cs typeface="B Nazanin" pitchFamily="2" charset="-78"/>
            </a:endParaRPr>
          </a:p>
          <a:p>
            <a:pPr algn="justLow" rtl="1"/>
            <a:r>
              <a:rPr lang="fa-IR" sz="2900" b="1" dirty="0" smtClean="0">
                <a:solidFill>
                  <a:srgbClr val="002060"/>
                </a:solidFill>
                <a:cs typeface="B Nazanin" pitchFamily="2" charset="-78"/>
              </a:rPr>
              <a:t>کلاس‌های </a:t>
            </a:r>
            <a:r>
              <a:rPr lang="fa-IR" sz="2900" b="1" dirty="0">
                <a:solidFill>
                  <a:srgbClr val="002060"/>
                </a:solidFill>
                <a:cs typeface="B Nazanin" pitchFamily="2" charset="-78"/>
              </a:rPr>
              <a:t>چند پایه به منظور بهبود رشد شناختی و اجتماعی دانش آموزان و کاهش رفتارهای ضد اجتماعی به وجود می‌آید. </a:t>
            </a:r>
          </a:p>
          <a:p>
            <a:pPr algn="justLow" rtl="1"/>
            <a:r>
              <a:rPr lang="fa-IR" sz="2900" b="1" dirty="0" smtClean="0">
                <a:solidFill>
                  <a:srgbClr val="FF0000"/>
                </a:solidFill>
                <a:cs typeface="B Nazanin" pitchFamily="2" charset="-78"/>
              </a:rPr>
              <a:t>از نظر اداری :</a:t>
            </a:r>
            <a:endParaRPr lang="fa-IR" sz="2900" b="1" dirty="0">
              <a:solidFill>
                <a:srgbClr val="FF0000"/>
              </a:solidFill>
              <a:cs typeface="B Nazanin" pitchFamily="2" charset="-78"/>
            </a:endParaRPr>
          </a:p>
          <a:p>
            <a:pPr algn="justLow" rtl="1"/>
            <a:r>
              <a:rPr lang="fa-IR" sz="2900" b="1" dirty="0" smtClean="0">
                <a:solidFill>
                  <a:srgbClr val="002060"/>
                </a:solidFill>
                <a:cs typeface="B Nazanin" pitchFamily="2" charset="-78"/>
              </a:rPr>
              <a:t>هم </a:t>
            </a:r>
            <a:r>
              <a:rPr lang="fa-IR" sz="2900" b="1" dirty="0">
                <a:solidFill>
                  <a:srgbClr val="002060"/>
                </a:solidFill>
                <a:cs typeface="B Nazanin" pitchFamily="2" charset="-78"/>
              </a:rPr>
              <a:t>چون کاهش جمعیّت دانش آموزی، نیازهای اداری ـ مالی، موقعیت جغرافیایی و ... این کلاس‌ها تشکیل می‌شود و از آن‌ها به عنوان ابزاری جهت خدمت به انسان‌های محروم و مراکزی جهت ایجاد آگاهی اجتماعی، پیشرفت‌های اقتصادی و اصلاحات آموزشی بهره برداری می‌شود. </a:t>
            </a:r>
          </a:p>
          <a:p>
            <a:pPr algn="justLow" rtl="1"/>
            <a:r>
              <a:rPr lang="fa-IR" sz="2900" b="1" dirty="0" smtClean="0">
                <a:cs typeface="B Nazanin" pitchFamily="2" charset="-78"/>
              </a:rPr>
              <a:t>بر </a:t>
            </a:r>
            <a:r>
              <a:rPr lang="fa-IR" sz="2900" b="1" dirty="0">
                <a:cs typeface="B Nazanin" pitchFamily="2" charset="-78"/>
              </a:rPr>
              <a:t>همین اساس یکی از اقدامات مؤثر جهت تجدید حیات شبکه مدارس ابتدایی برای ایجاد امکان دسترسی همگانی به مراکز آموزش و پذیرش تعداد بیشتر کودکان، تشکیل کلاس‌های چند پایه در صورت لزوم می‌باشد.» </a:t>
            </a:r>
            <a:endParaRPr lang="en-US" sz="2900" b="1" dirty="0">
              <a:cs typeface="B Nazanin" pitchFamily="2" charset="-78"/>
            </a:endParaRPr>
          </a:p>
        </p:txBody>
      </p:sp>
    </p:spTree>
    <p:extLst>
      <p:ext uri="{BB962C8B-B14F-4D97-AF65-F5344CB8AC3E}">
        <p14:creationId xmlns:p14="http://schemas.microsoft.com/office/powerpoint/2010/main" val="207266639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36512" y="9192"/>
            <a:ext cx="9289032" cy="6940361"/>
          </a:xfrm>
          <a:prstGeom prst="rect">
            <a:avLst/>
          </a:prstGeom>
          <a:gradFill>
            <a:gsLst>
              <a:gs pos="0">
                <a:srgbClr val="FFEFD1"/>
              </a:gs>
              <a:gs pos="64999">
                <a:srgbClr val="F0EBD5"/>
              </a:gs>
              <a:gs pos="100000">
                <a:srgbClr val="D1C39F"/>
              </a:gs>
            </a:gsLst>
            <a:lin ang="5400000" scaled="0"/>
          </a:gradFill>
        </p:spPr>
        <p:txBody>
          <a:bodyPr wrap="square">
            <a:spAutoFit/>
          </a:bodyPr>
          <a:lstStyle/>
          <a:p>
            <a:pPr algn="ctr"/>
            <a:r>
              <a:rPr lang="fa-IR" sz="2700" b="1" dirty="0">
                <a:cs typeface="B Nazanin" pitchFamily="2" charset="-78"/>
              </a:rPr>
              <a:t>ولی زاده (1382) </a:t>
            </a:r>
            <a:endParaRPr lang="fa-IR" sz="2700" b="1" dirty="0" smtClean="0">
              <a:cs typeface="B Nazanin" pitchFamily="2" charset="-78"/>
            </a:endParaRPr>
          </a:p>
          <a:p>
            <a:pPr algn="ctr"/>
            <a:endParaRPr lang="fa-IR" sz="2700" b="1" dirty="0" smtClean="0">
              <a:solidFill>
                <a:srgbClr val="7030A0"/>
              </a:solidFill>
              <a:cs typeface="B Nazanin" pitchFamily="2" charset="-78"/>
            </a:endParaRPr>
          </a:p>
          <a:p>
            <a:pPr algn="ctr"/>
            <a:r>
              <a:rPr lang="fa-IR" sz="4000" b="1" dirty="0" smtClean="0">
                <a:solidFill>
                  <a:srgbClr val="7030A0"/>
                </a:solidFill>
                <a:cs typeface="2  Titr" pitchFamily="2" charset="-78"/>
              </a:rPr>
              <a:t>اهمیت تشکیل گروه‌های </a:t>
            </a:r>
            <a:r>
              <a:rPr lang="fa-IR" sz="4000" b="1" dirty="0">
                <a:solidFill>
                  <a:srgbClr val="7030A0"/>
                </a:solidFill>
                <a:cs typeface="2  Titr" pitchFamily="2" charset="-78"/>
              </a:rPr>
              <a:t>آموزشی چند </a:t>
            </a:r>
            <a:r>
              <a:rPr lang="fa-IR" sz="4000" b="1" dirty="0" smtClean="0">
                <a:solidFill>
                  <a:srgbClr val="7030A0"/>
                </a:solidFill>
                <a:cs typeface="2  Titr" pitchFamily="2" charset="-78"/>
              </a:rPr>
              <a:t>پایه</a:t>
            </a:r>
          </a:p>
          <a:p>
            <a:pPr algn="ctr"/>
            <a:endParaRPr lang="fa-IR" sz="2700" b="1" dirty="0" smtClean="0">
              <a:solidFill>
                <a:schemeClr val="accent2"/>
              </a:solidFill>
              <a:cs typeface="B Nazanin" pitchFamily="2" charset="-78"/>
            </a:endParaRPr>
          </a:p>
          <a:p>
            <a:pPr algn="ctr"/>
            <a:r>
              <a:rPr lang="fa-IR" sz="2700" b="1" dirty="0" smtClean="0">
                <a:solidFill>
                  <a:schemeClr val="accent2"/>
                </a:solidFill>
                <a:cs typeface="B Nazanin" pitchFamily="2" charset="-78"/>
              </a:rPr>
              <a:t>شرکت </a:t>
            </a:r>
            <a:r>
              <a:rPr lang="fa-IR" sz="2700" b="1" dirty="0">
                <a:solidFill>
                  <a:schemeClr val="accent2"/>
                </a:solidFill>
                <a:cs typeface="B Nazanin" pitchFamily="2" charset="-78"/>
              </a:rPr>
              <a:t>معلّم چند پایه در جلسات گروه‌های آموزشی به دلیل عدم معلّم جایگزین در مدرسه همیشه باعث تعطیلی کلاس درس می‌شود و نتیجه آن عقب ماندن شاگردان از تحصیل خواهد بود. </a:t>
            </a:r>
            <a:endParaRPr lang="fa-IR" sz="2700" b="1" dirty="0" smtClean="0">
              <a:solidFill>
                <a:schemeClr val="accent6"/>
              </a:solidFill>
              <a:cs typeface="B Nazanin" pitchFamily="2" charset="-78"/>
            </a:endParaRPr>
          </a:p>
          <a:p>
            <a:pPr algn="ctr"/>
            <a:r>
              <a:rPr lang="fa-IR" sz="2700" b="1" dirty="0" smtClean="0">
                <a:cs typeface="B Nazanin" pitchFamily="2" charset="-78"/>
              </a:rPr>
              <a:t>هر </a:t>
            </a:r>
            <a:r>
              <a:rPr lang="fa-IR" sz="2700" b="1" dirty="0">
                <a:cs typeface="B Nazanin" pitchFamily="2" charset="-78"/>
              </a:rPr>
              <a:t>چه تعداد پایه‌ها (کلاس‌ها) بیشتر باشند؛ ساعت از دست رفته آموزشی، بیشتر خواهد شد و تعداد ساعات تعطیلی کلاس او بسیار افزایش خواهد </a:t>
            </a:r>
            <a:r>
              <a:rPr lang="fa-IR" sz="2700" b="1" dirty="0" smtClean="0">
                <a:cs typeface="B Nazanin" pitchFamily="2" charset="-78"/>
              </a:rPr>
              <a:t>یافت.</a:t>
            </a:r>
            <a:endParaRPr lang="fa-IR" sz="2700" b="1" dirty="0">
              <a:cs typeface="B Nazanin" pitchFamily="2" charset="-78"/>
            </a:endParaRPr>
          </a:p>
          <a:p>
            <a:pPr algn="ctr"/>
            <a:r>
              <a:rPr lang="fa-IR" sz="2700" b="1" dirty="0" smtClean="0">
                <a:solidFill>
                  <a:srgbClr val="C00000"/>
                </a:solidFill>
                <a:cs typeface="B Nazanin" pitchFamily="2" charset="-78"/>
              </a:rPr>
              <a:t>در </a:t>
            </a:r>
            <a:r>
              <a:rPr lang="fa-IR" sz="2700" b="1" dirty="0">
                <a:solidFill>
                  <a:srgbClr val="C00000"/>
                </a:solidFill>
                <a:cs typeface="B Nazanin" pitchFamily="2" charset="-78"/>
              </a:rPr>
              <a:t>کلاس پنج پایه یک معلّم چند پایه؛ این تعطیلی حدود 25 </a:t>
            </a:r>
            <a:r>
              <a:rPr lang="fa-IR" sz="2700" b="1" dirty="0" smtClean="0">
                <a:solidFill>
                  <a:srgbClr val="C00000"/>
                </a:solidFill>
                <a:cs typeface="B Nazanin" pitchFamily="2" charset="-78"/>
              </a:rPr>
              <a:t>ساعت.</a:t>
            </a:r>
            <a:endParaRPr lang="fa-IR" sz="2700" b="1" dirty="0">
              <a:cs typeface="B Nazanin" pitchFamily="2" charset="-78"/>
            </a:endParaRPr>
          </a:p>
          <a:p>
            <a:pPr algn="ctr"/>
            <a:r>
              <a:rPr lang="fa-IR" sz="2700" b="1" dirty="0" smtClean="0">
                <a:solidFill>
                  <a:srgbClr val="002060"/>
                </a:solidFill>
                <a:cs typeface="B Nazanin" pitchFamily="2" charset="-78"/>
              </a:rPr>
              <a:t>اگر </a:t>
            </a:r>
            <a:r>
              <a:rPr lang="fa-IR" sz="2700" b="1" dirty="0">
                <a:solidFill>
                  <a:srgbClr val="002060"/>
                </a:solidFill>
                <a:cs typeface="B Nazanin" pitchFamily="2" charset="-78"/>
              </a:rPr>
              <a:t>این </a:t>
            </a:r>
            <a:r>
              <a:rPr lang="fa-IR" sz="2700" b="1" dirty="0" smtClean="0">
                <a:solidFill>
                  <a:srgbClr val="002060"/>
                </a:solidFill>
                <a:cs typeface="B Nazanin" pitchFamily="2" charset="-78"/>
              </a:rPr>
              <a:t>معلّم،مدیر </a:t>
            </a:r>
            <a:r>
              <a:rPr lang="fa-IR" sz="2700" b="1" dirty="0">
                <a:solidFill>
                  <a:srgbClr val="002060"/>
                </a:solidFill>
                <a:cs typeface="B Nazanin" pitchFamily="2" charset="-78"/>
              </a:rPr>
              <a:t>آموزگار باشد با احتساب شرکت در جلسات آموزشی و </a:t>
            </a:r>
            <a:endParaRPr lang="en-US" sz="2700" b="1" dirty="0" smtClean="0">
              <a:solidFill>
                <a:srgbClr val="002060"/>
              </a:solidFill>
              <a:cs typeface="B Nazanin" pitchFamily="2" charset="-78"/>
            </a:endParaRPr>
          </a:p>
          <a:p>
            <a:pPr algn="ctr"/>
            <a:r>
              <a:rPr lang="fa-IR" sz="2700" b="1" dirty="0" smtClean="0">
                <a:solidFill>
                  <a:srgbClr val="002060"/>
                </a:solidFill>
                <a:cs typeface="B Nazanin" pitchFamily="2" charset="-78"/>
              </a:rPr>
              <a:t>مدیران </a:t>
            </a:r>
            <a:r>
              <a:rPr lang="fa-IR" sz="2700" b="1" dirty="0">
                <a:solidFill>
                  <a:srgbClr val="002060"/>
                </a:solidFill>
                <a:cs typeface="B Nazanin" pitchFamily="2" charset="-78"/>
              </a:rPr>
              <a:t>به حدود 150 ساعت خواهد رسید. </a:t>
            </a:r>
            <a:endParaRPr lang="fa-IR" sz="2700" b="1" dirty="0">
              <a:cs typeface="B Nazanin" pitchFamily="2" charset="-78"/>
            </a:endParaRPr>
          </a:p>
          <a:p>
            <a:pPr algn="ctr"/>
            <a:endParaRPr lang="fa-IR" sz="2700" b="1" dirty="0" smtClean="0">
              <a:cs typeface="B Nazanin" pitchFamily="2" charset="-78"/>
            </a:endParaRPr>
          </a:p>
          <a:p>
            <a:pPr algn="ctr"/>
            <a:r>
              <a:rPr lang="fa-IR" sz="2700" b="1" dirty="0" smtClean="0">
                <a:cs typeface="B Nazanin" pitchFamily="2" charset="-78"/>
              </a:rPr>
              <a:t>پژوهشگر </a:t>
            </a:r>
            <a:r>
              <a:rPr lang="fa-IR" sz="2700" b="1" dirty="0">
                <a:cs typeface="B Nazanin" pitchFamily="2" charset="-78"/>
              </a:rPr>
              <a:t>ضمن تأکید بر اهمّیّت جلسات آموزشی و حضور فعال معلّم در آن‌ها پیشنهاد می‌کند برای جلوگیری از اتلاف وقت و تعطیلی کلاس‌های درس، گروه‌های آموزشی چند پایه در کنار سایر گروه‌های آموزشی تشکیل گردد.</a:t>
            </a:r>
            <a:r>
              <a:rPr lang="fa-IR" sz="2700" b="1" dirty="0">
                <a:solidFill>
                  <a:srgbClr val="00B050"/>
                </a:solidFill>
                <a:cs typeface="B Nazanin" pitchFamily="2" charset="-78"/>
              </a:rPr>
              <a:t> </a:t>
            </a:r>
            <a:endParaRPr lang="en-US" sz="2700" b="1" dirty="0">
              <a:solidFill>
                <a:srgbClr val="00B050"/>
              </a:solidFill>
              <a:cs typeface="B Nazanin" pitchFamily="2" charset="-78"/>
            </a:endParaRPr>
          </a:p>
        </p:txBody>
      </p:sp>
    </p:spTree>
    <p:extLst>
      <p:ext uri="{BB962C8B-B14F-4D97-AF65-F5344CB8AC3E}">
        <p14:creationId xmlns:p14="http://schemas.microsoft.com/office/powerpoint/2010/main" val="207266639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0" y="-27384"/>
            <a:ext cx="9144000" cy="6986528"/>
          </a:xfrm>
          <a:prstGeom prst="rect">
            <a:avLst/>
          </a:prstGeom>
          <a:gradFill>
            <a:gsLst>
              <a:gs pos="0">
                <a:srgbClr val="FFEFD1"/>
              </a:gs>
              <a:gs pos="64999">
                <a:srgbClr val="F0EBD5"/>
              </a:gs>
              <a:gs pos="100000">
                <a:srgbClr val="D1C39F"/>
              </a:gs>
            </a:gsLst>
            <a:lin ang="5400000" scaled="0"/>
          </a:gradFill>
        </p:spPr>
        <p:txBody>
          <a:bodyPr wrap="square">
            <a:spAutoFit/>
          </a:bodyPr>
          <a:lstStyle/>
          <a:p>
            <a:pPr algn="ctr" rtl="1"/>
            <a:r>
              <a:rPr lang="fa-IR" sz="3200" b="1" dirty="0">
                <a:solidFill>
                  <a:schemeClr val="accent2"/>
                </a:solidFill>
                <a:cs typeface="B Nazanin" pitchFamily="2" charset="-78"/>
              </a:rPr>
              <a:t>مکوسانا وکاپیسا (2008) </a:t>
            </a:r>
            <a:endParaRPr lang="fa-IR" sz="3200" b="1" dirty="0" smtClean="0">
              <a:solidFill>
                <a:schemeClr val="accent2"/>
              </a:solidFill>
              <a:cs typeface="B Nazanin" pitchFamily="2" charset="-78"/>
            </a:endParaRPr>
          </a:p>
          <a:p>
            <a:pPr algn="justLow" rtl="1"/>
            <a:r>
              <a:rPr lang="fa-IR" sz="3200" b="1" dirty="0" smtClean="0">
                <a:cs typeface="B Nazanin" pitchFamily="2" charset="-78"/>
              </a:rPr>
              <a:t>در </a:t>
            </a:r>
            <a:r>
              <a:rPr lang="fa-IR" sz="3200" b="1" dirty="0">
                <a:cs typeface="B Nazanin" pitchFamily="2" charset="-78"/>
              </a:rPr>
              <a:t>کتاب «خود آموز تدریس چند </a:t>
            </a:r>
            <a:r>
              <a:rPr lang="fa-IR" sz="3200" b="1" dirty="0" smtClean="0">
                <a:cs typeface="B Nazanin" pitchFamily="2" charset="-78"/>
              </a:rPr>
              <a:t>پایه </a:t>
            </a:r>
            <a:r>
              <a:rPr lang="fa-IR" sz="3200" b="1" dirty="0">
                <a:cs typeface="B Nazanin" pitchFamily="2" charset="-78"/>
              </a:rPr>
              <a:t>مزایایی را نیز در مورد مدرسه‌های چند پایه بر شمرده‌اند </a:t>
            </a:r>
            <a:r>
              <a:rPr lang="fa-IR" sz="3200" b="1" dirty="0" smtClean="0">
                <a:cs typeface="B Nazanin" pitchFamily="2" charset="-78"/>
              </a:rPr>
              <a:t>و می گویند کودکان </a:t>
            </a:r>
            <a:r>
              <a:rPr lang="fa-IR" sz="3200" b="1" dirty="0">
                <a:cs typeface="B Nazanin" pitchFamily="2" charset="-78"/>
              </a:rPr>
              <a:t>در این مدرسه‌ها: </a:t>
            </a:r>
            <a:endParaRPr lang="fa-IR" sz="2400" b="1" dirty="0" smtClean="0">
              <a:cs typeface="B Nazanin" pitchFamily="2" charset="-78"/>
            </a:endParaRPr>
          </a:p>
          <a:p>
            <a:pPr marL="342900" indent="-342900" algn="justLow" rtl="1">
              <a:buFont typeface="Arial" pitchFamily="34" charset="0"/>
              <a:buChar char="•"/>
            </a:pPr>
            <a:r>
              <a:rPr lang="fa-IR" sz="3200" b="1" dirty="0" smtClean="0">
                <a:solidFill>
                  <a:srgbClr val="C00000"/>
                </a:solidFill>
                <a:cs typeface="B Nazanin" pitchFamily="2" charset="-78"/>
              </a:rPr>
              <a:t>از </a:t>
            </a:r>
            <a:r>
              <a:rPr lang="fa-IR" sz="3200" b="1" dirty="0">
                <a:solidFill>
                  <a:srgbClr val="C00000"/>
                </a:solidFill>
                <a:cs typeface="B Nazanin" pitchFamily="2" charset="-78"/>
              </a:rPr>
              <a:t>لحاظ عاطفی با ثبات‌ترند، </a:t>
            </a:r>
            <a:endParaRPr lang="fa-IR" sz="3200" b="1" dirty="0" smtClean="0">
              <a:solidFill>
                <a:srgbClr val="C00000"/>
              </a:solidFill>
              <a:cs typeface="B Nazanin" pitchFamily="2" charset="-78"/>
            </a:endParaRPr>
          </a:p>
          <a:p>
            <a:pPr marL="342900" indent="-342900" algn="justLow" rtl="1">
              <a:buFont typeface="Arial" pitchFamily="34" charset="0"/>
              <a:buChar char="•"/>
            </a:pPr>
            <a:r>
              <a:rPr lang="fa-IR" sz="3200" b="1" dirty="0" smtClean="0">
                <a:solidFill>
                  <a:srgbClr val="7030A0"/>
                </a:solidFill>
                <a:cs typeface="B Nazanin" pitchFamily="2" charset="-78"/>
              </a:rPr>
              <a:t>می‌توانند </a:t>
            </a:r>
            <a:r>
              <a:rPr lang="fa-IR" sz="3200" b="1" dirty="0">
                <a:solidFill>
                  <a:srgbClr val="7030A0"/>
                </a:solidFill>
                <a:cs typeface="B Nazanin" pitchFamily="2" charset="-78"/>
              </a:rPr>
              <a:t>چیزهای معینی را بهتر از هم سالان بیاموزند و ممکن است به طور کلّی بهتر آموزش ببینند. </a:t>
            </a:r>
            <a:endParaRPr lang="fa-IR" sz="3200" b="1" dirty="0" smtClean="0">
              <a:solidFill>
                <a:srgbClr val="7030A0"/>
              </a:solidFill>
              <a:cs typeface="B Nazanin" pitchFamily="2" charset="-78"/>
            </a:endParaRPr>
          </a:p>
          <a:p>
            <a:pPr marL="342900" indent="-342900" algn="justLow" rtl="1">
              <a:buFont typeface="Arial" pitchFamily="34" charset="0"/>
              <a:buChar char="•"/>
            </a:pPr>
            <a:r>
              <a:rPr lang="fa-IR" sz="3200" b="1" dirty="0" smtClean="0">
                <a:cs typeface="B Nazanin" pitchFamily="2" charset="-78"/>
              </a:rPr>
              <a:t>معلّمان </a:t>
            </a:r>
            <a:r>
              <a:rPr lang="fa-IR" sz="3200" b="1" dirty="0">
                <a:cs typeface="B Nazanin" pitchFamily="2" charset="-78"/>
              </a:rPr>
              <a:t>برای وفق دادن مواد درسی با محیط چند پایه، به میزان کافی آموزش نمی‌بینند. </a:t>
            </a:r>
            <a:endParaRPr lang="fa-IR" sz="3200" b="1" dirty="0" smtClean="0">
              <a:cs typeface="B Nazanin" pitchFamily="2" charset="-78"/>
            </a:endParaRPr>
          </a:p>
          <a:p>
            <a:pPr marL="342900" indent="-342900" algn="justLow" rtl="1">
              <a:buFont typeface="Arial" pitchFamily="34" charset="0"/>
              <a:buChar char="•"/>
            </a:pPr>
            <a:r>
              <a:rPr lang="fa-IR" sz="3200" b="1" dirty="0" smtClean="0">
                <a:solidFill>
                  <a:srgbClr val="002060"/>
                </a:solidFill>
                <a:cs typeface="B Nazanin" pitchFamily="2" charset="-78"/>
              </a:rPr>
              <a:t>تدریس </a:t>
            </a:r>
            <a:r>
              <a:rPr lang="fa-IR" sz="3200" b="1" dirty="0">
                <a:solidFill>
                  <a:srgbClr val="002060"/>
                </a:solidFill>
                <a:cs typeface="B Nazanin" pitchFamily="2" charset="-78"/>
              </a:rPr>
              <a:t>چند پایه مستلزم آن است که برنامه ریزی گسترده‌ای خارج از زمان عادی کلاس صورت گیرد. </a:t>
            </a:r>
            <a:endParaRPr lang="fa-IR" sz="3200" b="1" dirty="0" smtClean="0">
              <a:solidFill>
                <a:srgbClr val="002060"/>
              </a:solidFill>
              <a:cs typeface="B Nazanin" pitchFamily="2" charset="-78"/>
            </a:endParaRPr>
          </a:p>
          <a:p>
            <a:pPr algn="justLow" rtl="1"/>
            <a:r>
              <a:rPr lang="fa-IR" sz="3200" b="1" dirty="0" smtClean="0">
                <a:solidFill>
                  <a:schemeClr val="accent2">
                    <a:lumMod val="50000"/>
                  </a:schemeClr>
                </a:solidFill>
                <a:cs typeface="B Nazanin" pitchFamily="2" charset="-78"/>
              </a:rPr>
              <a:t>هم </a:t>
            </a:r>
            <a:r>
              <a:rPr lang="fa-IR" sz="3200" b="1" dirty="0">
                <a:solidFill>
                  <a:schemeClr val="accent2">
                    <a:lumMod val="50000"/>
                  </a:schemeClr>
                </a:solidFill>
                <a:cs typeface="B Nazanin" pitchFamily="2" charset="-78"/>
              </a:rPr>
              <a:t>چنین، برخی والدین یا کارکنان آموزشی، به این نوع تدریس و حتی ظاهر فیزیکی این مدرسه‌ها نگاه منفی دارند. </a:t>
            </a:r>
            <a:endParaRPr lang="en-US" sz="3200" b="1" dirty="0">
              <a:solidFill>
                <a:schemeClr val="accent2">
                  <a:lumMod val="50000"/>
                </a:schemeClr>
              </a:solidFill>
              <a:cs typeface="B Nazanin" pitchFamily="2" charset="-78"/>
            </a:endParaRPr>
          </a:p>
          <a:p>
            <a:pPr algn="justLow" rtl="1"/>
            <a:r>
              <a:rPr lang="en-US" sz="3200" b="1" dirty="0">
                <a:cs typeface="B Nazanin" pitchFamily="2" charset="-78"/>
              </a:rPr>
              <a:t>	</a:t>
            </a:r>
          </a:p>
        </p:txBody>
      </p:sp>
    </p:spTree>
    <p:extLst>
      <p:ext uri="{BB962C8B-B14F-4D97-AF65-F5344CB8AC3E}">
        <p14:creationId xmlns:p14="http://schemas.microsoft.com/office/powerpoint/2010/main" val="18489652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36512" y="1"/>
            <a:ext cx="9180512" cy="6858000"/>
          </a:xfrm>
          <a:prstGeom prst="rect">
            <a:avLst/>
          </a:prstGeom>
          <a:gradFill>
            <a:gsLst>
              <a:gs pos="0">
                <a:srgbClr val="FFEFD1"/>
              </a:gs>
              <a:gs pos="64999">
                <a:srgbClr val="F0EBD5"/>
              </a:gs>
              <a:gs pos="100000">
                <a:srgbClr val="D1C39F"/>
              </a:gs>
            </a:gsLst>
            <a:lin ang="5400000" scaled="0"/>
          </a:gradFill>
        </p:spPr>
        <p:txBody>
          <a:bodyPr wrap="square">
            <a:spAutoFit/>
          </a:bodyPr>
          <a:lstStyle/>
          <a:p>
            <a:pPr algn="ctr"/>
            <a:r>
              <a:rPr lang="en-US" sz="3600" b="1" dirty="0">
                <a:solidFill>
                  <a:srgbClr val="FF0000"/>
                </a:solidFill>
                <a:cs typeface="B Nazanin" pitchFamily="2" charset="-78"/>
              </a:rPr>
              <a:t> </a:t>
            </a:r>
            <a:r>
              <a:rPr lang="fa-IR" sz="3600" b="1" dirty="0">
                <a:solidFill>
                  <a:srgbClr val="FF0000"/>
                </a:solidFill>
                <a:cs typeface="B Nazanin" pitchFamily="2" charset="-78"/>
              </a:rPr>
              <a:t>بروس (1990) </a:t>
            </a:r>
            <a:endParaRPr lang="fa-IR" sz="3600" b="1" dirty="0">
              <a:cs typeface="B Nazanin" pitchFamily="2" charset="-78"/>
            </a:endParaRPr>
          </a:p>
          <a:p>
            <a:pPr algn="ctr"/>
            <a:r>
              <a:rPr lang="fa-IR" sz="3600" b="1" dirty="0" smtClean="0">
                <a:cs typeface="B Nazanin" pitchFamily="2" charset="-78"/>
              </a:rPr>
              <a:t>در </a:t>
            </a:r>
            <a:r>
              <a:rPr lang="fa-IR" sz="3600" b="1" dirty="0">
                <a:cs typeface="B Nazanin" pitchFamily="2" charset="-78"/>
              </a:rPr>
              <a:t>«بررسی تحقیقات کمی در مورد تدریس چند پایه» نشان داد که برنامه‌های کلاس‌های چند پایه باعث ارتقای سطح آموزش در بسیاری از مدرسه‌ها شده و نتایج بهتری از آموزش سنتی داشته است. </a:t>
            </a:r>
            <a:r>
              <a:rPr lang="fa-IR" sz="3600" b="1" dirty="0" smtClean="0">
                <a:solidFill>
                  <a:srgbClr val="FF0000"/>
                </a:solidFill>
                <a:cs typeface="B Nazanin" pitchFamily="2" charset="-78"/>
              </a:rPr>
              <a:t>او </a:t>
            </a:r>
            <a:r>
              <a:rPr lang="fa-IR" sz="3600" b="1" dirty="0">
                <a:solidFill>
                  <a:srgbClr val="FF0000"/>
                </a:solidFill>
                <a:cs typeface="B Nazanin" pitchFamily="2" charset="-78"/>
              </a:rPr>
              <a:t>می‌گوید برای اجرای کلاس‌های چند پایه، انجام مقدمات زیر لازم است </a:t>
            </a:r>
            <a:r>
              <a:rPr lang="fa-IR" sz="3600" b="1" dirty="0" smtClean="0">
                <a:cs typeface="B Nazanin" pitchFamily="2" charset="-78"/>
              </a:rPr>
              <a:t>:</a:t>
            </a:r>
            <a:endParaRPr lang="fa-IR" sz="3600" b="1" dirty="0">
              <a:cs typeface="B Nazanin" pitchFamily="2" charset="-78"/>
            </a:endParaRPr>
          </a:p>
          <a:p>
            <a:pPr algn="r" rtl="1"/>
            <a:r>
              <a:rPr lang="fa-IR" sz="3600" b="1" dirty="0" smtClean="0">
                <a:solidFill>
                  <a:srgbClr val="C00000"/>
                </a:solidFill>
                <a:cs typeface="B Nazanin" pitchFamily="2" charset="-78"/>
              </a:rPr>
              <a:t>1 </a:t>
            </a:r>
            <a:r>
              <a:rPr lang="fa-IR" sz="3600" b="1" dirty="0">
                <a:solidFill>
                  <a:srgbClr val="C00000"/>
                </a:solidFill>
                <a:cs typeface="B Nazanin" pitchFamily="2" charset="-78"/>
              </a:rPr>
              <a:t>ـ مرور تحقیقات قبلی. </a:t>
            </a:r>
            <a:endParaRPr lang="fa-IR" sz="2000" b="1" dirty="0" smtClean="0">
              <a:cs typeface="B Nazanin" pitchFamily="2" charset="-78"/>
            </a:endParaRPr>
          </a:p>
          <a:p>
            <a:pPr algn="r" rtl="1"/>
            <a:r>
              <a:rPr lang="fa-IR" sz="3600" b="1" dirty="0" smtClean="0">
                <a:solidFill>
                  <a:srgbClr val="00B0F0"/>
                </a:solidFill>
                <a:cs typeface="B Nazanin" pitchFamily="2" charset="-78"/>
              </a:rPr>
              <a:t>2 </a:t>
            </a:r>
            <a:r>
              <a:rPr lang="fa-IR" sz="3600" b="1" dirty="0">
                <a:solidFill>
                  <a:srgbClr val="00B0F0"/>
                </a:solidFill>
                <a:cs typeface="B Nazanin" pitchFamily="2" charset="-78"/>
              </a:rPr>
              <a:t>ـ طراحی الگوهای مناسب. </a:t>
            </a:r>
            <a:endParaRPr lang="fa-IR" sz="2400" b="1" dirty="0">
              <a:cs typeface="B Nazanin" pitchFamily="2" charset="-78"/>
            </a:endParaRPr>
          </a:p>
          <a:p>
            <a:pPr algn="r" rtl="1"/>
            <a:r>
              <a:rPr lang="fa-IR" sz="3600" b="1" dirty="0" smtClean="0">
                <a:solidFill>
                  <a:srgbClr val="002060"/>
                </a:solidFill>
                <a:cs typeface="B Nazanin" pitchFamily="2" charset="-78"/>
              </a:rPr>
              <a:t>3 </a:t>
            </a:r>
            <a:r>
              <a:rPr lang="fa-IR" sz="3600" b="1" dirty="0">
                <a:solidFill>
                  <a:srgbClr val="002060"/>
                </a:solidFill>
                <a:cs typeface="B Nazanin" pitchFamily="2" charset="-78"/>
              </a:rPr>
              <a:t>ـ تغییر قوانین با توجه به مدل طراحی شده. </a:t>
            </a:r>
            <a:endParaRPr lang="fa-IR" sz="2400" b="1" dirty="0">
              <a:solidFill>
                <a:srgbClr val="002060"/>
              </a:solidFill>
              <a:cs typeface="B Nazanin" pitchFamily="2" charset="-78"/>
            </a:endParaRPr>
          </a:p>
          <a:p>
            <a:pPr algn="r" rtl="1"/>
            <a:r>
              <a:rPr lang="fa-IR" sz="3600" b="1" dirty="0" smtClean="0">
                <a:solidFill>
                  <a:srgbClr val="002060"/>
                </a:solidFill>
                <a:cs typeface="B Nazanin" pitchFamily="2" charset="-78"/>
              </a:rPr>
              <a:t>4 </a:t>
            </a:r>
            <a:r>
              <a:rPr lang="fa-IR" sz="3600" b="1" dirty="0">
                <a:solidFill>
                  <a:srgbClr val="002060"/>
                </a:solidFill>
                <a:cs typeface="B Nazanin" pitchFamily="2" charset="-78"/>
              </a:rPr>
              <a:t>ـ باز تولید مفاهیم اساسی مربوط به نظریه‌های یادگیری و ویژگی‌های دانش آموزان</a:t>
            </a:r>
            <a:r>
              <a:rPr lang="fa-IR" sz="3600" b="1" dirty="0" smtClean="0">
                <a:solidFill>
                  <a:srgbClr val="002060"/>
                </a:solidFill>
                <a:cs typeface="B Nazanin" pitchFamily="2" charset="-78"/>
              </a:rPr>
              <a:t>.</a:t>
            </a:r>
            <a:endParaRPr lang="fa-IR" sz="3600" b="1" dirty="0">
              <a:solidFill>
                <a:srgbClr val="002060"/>
              </a:solidFill>
              <a:cs typeface="B Nazanin" pitchFamily="2" charset="-78"/>
            </a:endParaRPr>
          </a:p>
          <a:p>
            <a:pPr algn="r" rtl="1"/>
            <a:r>
              <a:rPr lang="fa-IR" sz="3600" b="1" dirty="0" smtClean="0">
                <a:cs typeface="B Nazanin" pitchFamily="2" charset="-78"/>
              </a:rPr>
              <a:t> </a:t>
            </a:r>
            <a:r>
              <a:rPr lang="fa-IR" sz="3600" b="1" dirty="0">
                <a:cs typeface="B Nazanin" pitchFamily="2" charset="-78"/>
              </a:rPr>
              <a:t>5 ـ زمینه سازی برای تغییر تدریجی ـ تکاملی بلند مدّت .</a:t>
            </a:r>
            <a:r>
              <a:rPr lang="fa-IR" sz="3600" b="1" dirty="0" smtClean="0">
                <a:cs typeface="B Nazanin" pitchFamily="2" charset="-78"/>
              </a:rPr>
              <a:t>  </a:t>
            </a:r>
            <a:endParaRPr lang="en-US" sz="3600" b="1" dirty="0">
              <a:cs typeface="B Nazanin" pitchFamily="2" charset="-78"/>
            </a:endParaRPr>
          </a:p>
        </p:txBody>
      </p:sp>
    </p:spTree>
    <p:extLst>
      <p:ext uri="{BB962C8B-B14F-4D97-AF65-F5344CB8AC3E}">
        <p14:creationId xmlns:p14="http://schemas.microsoft.com/office/powerpoint/2010/main" val="18489652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28600"/>
            <a:ext cx="8686800" cy="838200"/>
          </a:xfrm>
        </p:spPr>
        <p:txBody>
          <a:bodyPr/>
          <a:lstStyle/>
          <a:p>
            <a:pPr algn="ctr"/>
            <a:r>
              <a:rPr lang="fa-IR" b="1" dirty="0" smtClean="0">
                <a:cs typeface="B Titr" pitchFamily="2" charset="-78"/>
              </a:rPr>
              <a:t>آموزش چند پایه ای در جهان</a:t>
            </a:r>
            <a:endParaRPr lang="fa-IR" b="1" dirty="0">
              <a:cs typeface="B Titr" pitchFamily="2" charset="-78"/>
            </a:endParaRPr>
          </a:p>
        </p:txBody>
      </p:sp>
      <p:sp>
        <p:nvSpPr>
          <p:cNvPr id="3" name="Content Placeholder 2"/>
          <p:cNvSpPr>
            <a:spLocks noGrp="1"/>
          </p:cNvSpPr>
          <p:nvPr>
            <p:ph idx="4294967295"/>
          </p:nvPr>
        </p:nvSpPr>
        <p:spPr>
          <a:xfrm>
            <a:off x="457200" y="1554163"/>
            <a:ext cx="8686800" cy="4525962"/>
          </a:xfrm>
        </p:spPr>
        <p:txBody>
          <a:bodyPr>
            <a:normAutofit/>
          </a:bodyPr>
          <a:lstStyle/>
          <a:p>
            <a:pPr algn="justLow" rtl="1">
              <a:buNone/>
            </a:pPr>
            <a:r>
              <a:rPr lang="fa-IR" sz="3600" b="1" dirty="0" smtClean="0">
                <a:cs typeface="B Nazanin" pitchFamily="2" charset="-78"/>
              </a:rPr>
              <a:t>آموزش چند پایه تا پیش از انقلاب صنعتی و شهر زدگی گسترده ،عمده ترین مشکل آموزشی در آمریکای شمالی بوده است و در آموزشگاه های بریتانیایی نظام </a:t>
            </a:r>
            <a:r>
              <a:rPr lang="fa-IR" sz="3600" b="1" dirty="0" smtClean="0">
                <a:solidFill>
                  <a:srgbClr val="FF0000"/>
                </a:solidFill>
                <a:cs typeface="B Nazanin" pitchFamily="2" charset="-78"/>
              </a:rPr>
              <a:t>«نظارت و همیاری » </a:t>
            </a:r>
            <a:r>
              <a:rPr lang="fa-IR" sz="3600" b="1" dirty="0" smtClean="0">
                <a:cs typeface="B Nazanin" pitchFamily="2" charset="-78"/>
              </a:rPr>
              <a:t>که در آن دانش آموزان بزرگتر و پیشرفته تر به دیگر دانش آموزان یاری می رساندند و بر پیشرفت آن ها نظارت می کردند ، سنتی دیرینه داشته است.</a:t>
            </a:r>
            <a:endParaRPr lang="fa-IR" sz="3600" b="1" dirty="0">
              <a:cs typeface="B Nazanin"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0" y="-27384"/>
            <a:ext cx="9144000" cy="6894195"/>
          </a:xfrm>
          <a:prstGeom prst="rect">
            <a:avLst/>
          </a:prstGeom>
          <a:gradFill>
            <a:gsLst>
              <a:gs pos="0">
                <a:srgbClr val="FFEFD1"/>
              </a:gs>
              <a:gs pos="64999">
                <a:srgbClr val="F0EBD5"/>
              </a:gs>
              <a:gs pos="100000">
                <a:srgbClr val="D1C39F"/>
              </a:gs>
            </a:gsLst>
            <a:lin ang="5400000" scaled="0"/>
          </a:gradFill>
        </p:spPr>
        <p:txBody>
          <a:bodyPr wrap="square">
            <a:spAutoFit/>
          </a:bodyPr>
          <a:lstStyle/>
          <a:p>
            <a:pPr algn="ctr"/>
            <a:r>
              <a:rPr lang="fa-IR" sz="3400" b="1" dirty="0">
                <a:solidFill>
                  <a:srgbClr val="C00000"/>
                </a:solidFill>
                <a:cs typeface="B Nazanin" pitchFamily="2" charset="-78"/>
              </a:rPr>
              <a:t>پاوان (1992)، </a:t>
            </a:r>
            <a:endParaRPr lang="fa-IR" sz="3400" b="1" dirty="0" smtClean="0">
              <a:cs typeface="B Nazanin" pitchFamily="2" charset="-78"/>
            </a:endParaRPr>
          </a:p>
          <a:p>
            <a:pPr algn="ctr"/>
            <a:r>
              <a:rPr lang="fa-IR" sz="3400" b="1" dirty="0" smtClean="0">
                <a:solidFill>
                  <a:srgbClr val="002060"/>
                </a:solidFill>
                <a:cs typeface="B Nazanin" pitchFamily="2" charset="-78"/>
              </a:rPr>
              <a:t>شصت </a:t>
            </a:r>
            <a:r>
              <a:rPr lang="fa-IR" sz="3400" b="1" dirty="0">
                <a:solidFill>
                  <a:srgbClr val="002060"/>
                </a:solidFill>
                <a:cs typeface="B Nazanin" pitchFamily="2" charset="-78"/>
              </a:rPr>
              <a:t>و چهار مورد مطالعه در </a:t>
            </a:r>
            <a:r>
              <a:rPr lang="fa-IR" sz="3400" b="1" dirty="0" smtClean="0">
                <a:solidFill>
                  <a:srgbClr val="002060"/>
                </a:solidFill>
                <a:cs typeface="B Nazanin" pitchFamily="2" charset="-78"/>
              </a:rPr>
              <a:t>آمریکا و کانادا </a:t>
            </a:r>
            <a:r>
              <a:rPr lang="fa-IR" sz="3400" b="1" dirty="0">
                <a:solidFill>
                  <a:srgbClr val="002060"/>
                </a:solidFill>
                <a:cs typeface="B Nazanin" pitchFamily="2" charset="-78"/>
              </a:rPr>
              <a:t>انجام داد</a:t>
            </a:r>
            <a:r>
              <a:rPr lang="fa-IR" sz="3400" b="1" dirty="0">
                <a:solidFill>
                  <a:schemeClr val="bg1"/>
                </a:solidFill>
                <a:cs typeface="B Nazanin" pitchFamily="2" charset="-78"/>
              </a:rPr>
              <a:t> </a:t>
            </a:r>
            <a:endParaRPr lang="fa-IR" sz="3400" b="1" dirty="0">
              <a:cs typeface="B Nazanin" pitchFamily="2" charset="-78"/>
            </a:endParaRPr>
          </a:p>
          <a:p>
            <a:pPr algn="justLow" rtl="1"/>
            <a:r>
              <a:rPr lang="fa-IR" sz="3400" b="1" dirty="0" smtClean="0">
                <a:cs typeface="B Nazanin" pitchFamily="2" charset="-78"/>
              </a:rPr>
              <a:t>متوجّه </a:t>
            </a:r>
            <a:r>
              <a:rPr lang="fa-IR" sz="3400" b="1" dirty="0">
                <a:cs typeface="B Nazanin" pitchFamily="2" charset="-78"/>
              </a:rPr>
              <a:t>شد که اکثر کلاس‌های چند پایه 58 درصد در پاسخ به آزمون‌ها، موفقیّت بیش‌تری داشته‌اند </a:t>
            </a:r>
            <a:r>
              <a:rPr lang="fa-IR" sz="3400" b="1" dirty="0" smtClean="0">
                <a:cs typeface="B Nazanin" pitchFamily="2" charset="-78"/>
              </a:rPr>
              <a:t>.</a:t>
            </a:r>
            <a:endParaRPr lang="fa-IR" sz="3400" b="1" dirty="0">
              <a:solidFill>
                <a:srgbClr val="0070C0"/>
              </a:solidFill>
              <a:cs typeface="B Nazanin" pitchFamily="2" charset="-78"/>
            </a:endParaRPr>
          </a:p>
          <a:p>
            <a:pPr algn="justLow" rtl="1"/>
            <a:r>
              <a:rPr lang="fa-IR" sz="3400" b="1" dirty="0" smtClean="0">
                <a:solidFill>
                  <a:srgbClr val="0070C0"/>
                </a:solidFill>
                <a:cs typeface="B Nazanin" pitchFamily="2" charset="-78"/>
              </a:rPr>
              <a:t>در </a:t>
            </a:r>
            <a:r>
              <a:rPr lang="fa-IR" sz="3400" b="1" dirty="0">
                <a:solidFill>
                  <a:srgbClr val="0070C0"/>
                </a:solidFill>
                <a:cs typeface="B Nazanin" pitchFamily="2" charset="-78"/>
              </a:rPr>
              <a:t>مورد بهداشت روانی نیز 52 درصد آن‌ها از وضعیّت بهتری بر خوددار بوده‌اند. </a:t>
            </a:r>
            <a:endParaRPr lang="fa-IR" sz="3400" b="1" dirty="0">
              <a:solidFill>
                <a:srgbClr val="FFC000"/>
              </a:solidFill>
              <a:cs typeface="B Nazanin" pitchFamily="2" charset="-78"/>
            </a:endParaRPr>
          </a:p>
          <a:p>
            <a:pPr algn="justLow" rtl="1"/>
            <a:r>
              <a:rPr lang="fa-IR" sz="3400" b="1" dirty="0" smtClean="0">
                <a:solidFill>
                  <a:srgbClr val="002060"/>
                </a:solidFill>
                <a:cs typeface="B Nazanin" pitchFamily="2" charset="-78"/>
              </a:rPr>
              <a:t>هفت </a:t>
            </a:r>
            <a:r>
              <a:rPr lang="fa-IR" sz="3400" b="1" dirty="0">
                <a:solidFill>
                  <a:srgbClr val="002060"/>
                </a:solidFill>
                <a:cs typeface="B Nazanin" pitchFamily="2" charset="-78"/>
              </a:rPr>
              <a:t>مورد تحقیق در زمینه مقایسه وضعیت </a:t>
            </a:r>
            <a:r>
              <a:rPr lang="fa-IR" sz="3400" b="1" dirty="0" smtClean="0">
                <a:solidFill>
                  <a:srgbClr val="002060"/>
                </a:solidFill>
                <a:cs typeface="B Nazanin" pitchFamily="2" charset="-78"/>
              </a:rPr>
              <a:t>دانش </a:t>
            </a:r>
            <a:r>
              <a:rPr lang="fa-IR" sz="3400" b="1" dirty="0">
                <a:solidFill>
                  <a:srgbClr val="002060"/>
                </a:solidFill>
                <a:cs typeface="B Nazanin" pitchFamily="2" charset="-78"/>
              </a:rPr>
              <a:t>آموزانی که تمام دوره ابتدایی خود را در مدرسه چند پایه گذرانده اند و دانش آموزانی که در مدرسه‌های تک پایه تحصیل کرده‌اند، نشان می‌دهد </a:t>
            </a:r>
            <a:r>
              <a:rPr lang="fa-IR" sz="3400" b="1" dirty="0" smtClean="0">
                <a:solidFill>
                  <a:srgbClr val="002060"/>
                </a:solidFill>
                <a:cs typeface="B Nazanin" pitchFamily="2" charset="-78"/>
              </a:rPr>
              <a:t>:</a:t>
            </a:r>
            <a:endParaRPr lang="fa-IR" sz="3400" b="1" dirty="0">
              <a:solidFill>
                <a:srgbClr val="002060"/>
              </a:solidFill>
              <a:cs typeface="B Nazanin" pitchFamily="2" charset="-78"/>
            </a:endParaRPr>
          </a:p>
          <a:p>
            <a:pPr algn="justLow" rtl="1"/>
            <a:r>
              <a:rPr lang="fa-IR" sz="3400" b="1" dirty="0" smtClean="0">
                <a:solidFill>
                  <a:schemeClr val="accent6">
                    <a:lumMod val="60000"/>
                    <a:lumOff val="40000"/>
                  </a:schemeClr>
                </a:solidFill>
                <a:cs typeface="B Nazanin" pitchFamily="2" charset="-78"/>
              </a:rPr>
              <a:t> </a:t>
            </a:r>
            <a:r>
              <a:rPr lang="fa-IR" sz="3400" b="1" dirty="0">
                <a:cs typeface="B Nazanin" pitchFamily="2" charset="-78"/>
              </a:rPr>
              <a:t>دانش آموزان کلاس‌های چند پایه موفقیّت تحصیلی بیش‌تری داشته‌اند</a:t>
            </a:r>
            <a:r>
              <a:rPr lang="fa-IR" sz="3400" b="1" dirty="0" smtClean="0">
                <a:cs typeface="B Nazanin" pitchFamily="2" charset="-78"/>
              </a:rPr>
              <a:t>.</a:t>
            </a:r>
          </a:p>
          <a:p>
            <a:pPr algn="ctr"/>
            <a:r>
              <a:rPr lang="fa-IR" sz="3400" b="1" dirty="0" smtClean="0">
                <a:cs typeface="B Nazanin" pitchFamily="2" charset="-78"/>
              </a:rPr>
              <a:t> </a:t>
            </a:r>
            <a:endParaRPr lang="en-US" sz="3400" b="1" dirty="0">
              <a:cs typeface="B Nazanin" pitchFamily="2" charset="-78"/>
            </a:endParaRPr>
          </a:p>
        </p:txBody>
      </p:sp>
    </p:spTree>
    <p:extLst>
      <p:ext uri="{BB962C8B-B14F-4D97-AF65-F5344CB8AC3E}">
        <p14:creationId xmlns:p14="http://schemas.microsoft.com/office/powerpoint/2010/main" val="18489652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0" y="1"/>
            <a:ext cx="9144000" cy="6858000"/>
          </a:xfrm>
          <a:prstGeom prst="rect">
            <a:avLst/>
          </a:prstGeom>
          <a:gradFill>
            <a:gsLst>
              <a:gs pos="0">
                <a:srgbClr val="FFEFD1"/>
              </a:gs>
              <a:gs pos="64999">
                <a:srgbClr val="F0EBD5"/>
              </a:gs>
              <a:gs pos="100000">
                <a:srgbClr val="D1C39F"/>
              </a:gs>
            </a:gsLst>
            <a:lin ang="5400000" scaled="0"/>
          </a:gradFill>
        </p:spPr>
        <p:txBody>
          <a:bodyPr wrap="square">
            <a:spAutoFit/>
          </a:bodyPr>
          <a:lstStyle/>
          <a:p>
            <a:pPr algn="ctr" rtl="1"/>
            <a:r>
              <a:rPr lang="fa-IR" sz="2400" b="1" dirty="0">
                <a:cs typeface="B Nazanin" pitchFamily="2" charset="-78"/>
              </a:rPr>
              <a:t>هیل (2002) </a:t>
            </a:r>
          </a:p>
          <a:p>
            <a:pPr algn="ctr" rtl="1"/>
            <a:r>
              <a:rPr lang="fa-IR" sz="2400" b="1" dirty="0" smtClean="0">
                <a:cs typeface="B Titr" pitchFamily="2" charset="-78"/>
              </a:rPr>
              <a:t>در </a:t>
            </a:r>
            <a:r>
              <a:rPr lang="fa-IR" sz="2400" b="1" dirty="0">
                <a:cs typeface="B Titr" pitchFamily="2" charset="-78"/>
              </a:rPr>
              <a:t>مقاله‌ای تحت عنوان «در آمدی بر چگونگی کلاس‌های چند پایه» </a:t>
            </a:r>
            <a:endParaRPr lang="fa-IR" sz="2400" b="1" dirty="0" smtClean="0">
              <a:cs typeface="B Titr" pitchFamily="2" charset="-78"/>
            </a:endParaRPr>
          </a:p>
          <a:p>
            <a:pPr algn="ctr" rtl="1"/>
            <a:endParaRPr lang="fa-IR" sz="2400" b="1" dirty="0">
              <a:cs typeface="B Nazanin" pitchFamily="2" charset="-78"/>
            </a:endParaRPr>
          </a:p>
          <a:p>
            <a:pPr algn="ctr" rtl="1"/>
            <a:r>
              <a:rPr lang="fa-IR" sz="2400" b="1" dirty="0" smtClean="0">
                <a:cs typeface="B Titr" pitchFamily="2" charset="-78"/>
              </a:rPr>
              <a:t>کلاس‌های </a:t>
            </a:r>
            <a:r>
              <a:rPr lang="fa-IR" sz="2400" b="1" dirty="0">
                <a:cs typeface="B Titr" pitchFamily="2" charset="-78"/>
              </a:rPr>
              <a:t>چند پایه نیازمند </a:t>
            </a:r>
            <a:r>
              <a:rPr lang="fa-IR" sz="2400" b="1" dirty="0" smtClean="0">
                <a:cs typeface="B Titr" pitchFamily="2" charset="-78"/>
              </a:rPr>
              <a:t>:</a:t>
            </a:r>
            <a:endParaRPr lang="fa-IR" sz="2400" b="1" dirty="0">
              <a:cs typeface="B Titr" pitchFamily="2" charset="-78"/>
            </a:endParaRPr>
          </a:p>
          <a:p>
            <a:pPr marL="400050" indent="-400050" algn="r" rtl="1">
              <a:buFont typeface="Wingdings" pitchFamily="2" charset="2"/>
              <a:buChar char="ü"/>
            </a:pPr>
            <a:r>
              <a:rPr lang="fa-IR" sz="2400" b="1" dirty="0" smtClean="0">
                <a:cs typeface="B Nazanin" pitchFamily="2" charset="-78"/>
              </a:rPr>
              <a:t>برخورداری </a:t>
            </a:r>
            <a:r>
              <a:rPr lang="fa-IR" sz="2400" b="1" dirty="0">
                <a:cs typeface="B Nazanin" pitchFamily="2" charset="-78"/>
              </a:rPr>
              <a:t>از مهارت‌های ویژه و روش‌های مناسب سازمان دهی کلاسی </a:t>
            </a:r>
          </a:p>
          <a:p>
            <a:pPr marL="400050" indent="-400050" algn="r" rtl="1">
              <a:buFont typeface="Wingdings" pitchFamily="2" charset="2"/>
              <a:buChar char="ü"/>
            </a:pPr>
            <a:r>
              <a:rPr lang="fa-IR" sz="2400" b="1" dirty="0" smtClean="0">
                <a:cs typeface="B Nazanin" pitchFamily="2" charset="-78"/>
              </a:rPr>
              <a:t>به </a:t>
            </a:r>
            <a:r>
              <a:rPr lang="fa-IR" sz="2400" b="1" dirty="0">
                <a:cs typeface="B Nazanin" pitchFamily="2" charset="-78"/>
              </a:rPr>
              <a:t>روز کردن شیوه‌های </a:t>
            </a:r>
            <a:r>
              <a:rPr lang="fa-IR" sz="2400" b="1" dirty="0" smtClean="0">
                <a:cs typeface="B Nazanin" pitchFamily="2" charset="-78"/>
              </a:rPr>
              <a:t>تدریس</a:t>
            </a:r>
          </a:p>
          <a:p>
            <a:pPr marL="400050" indent="-400050" algn="r" rtl="1">
              <a:buFont typeface="Wingdings" pitchFamily="2" charset="2"/>
              <a:buChar char="ü"/>
            </a:pPr>
            <a:r>
              <a:rPr lang="fa-IR" sz="2400" b="1" dirty="0" smtClean="0">
                <a:cs typeface="B Nazanin" pitchFamily="2" charset="-78"/>
              </a:rPr>
              <a:t>کارآمد </a:t>
            </a:r>
            <a:r>
              <a:rPr lang="fa-IR" sz="2400" b="1" dirty="0">
                <a:cs typeface="B Nazanin" pitchFamily="2" charset="-78"/>
              </a:rPr>
              <a:t>کردن بهره گیری از </a:t>
            </a:r>
            <a:r>
              <a:rPr lang="fa-IR" sz="2400" b="1" dirty="0" smtClean="0">
                <a:cs typeface="B Nazanin" pitchFamily="2" charset="-78"/>
              </a:rPr>
              <a:t>منابع</a:t>
            </a:r>
            <a:r>
              <a:rPr lang="fa-IR" sz="2400" b="1" dirty="0" smtClean="0">
                <a:solidFill>
                  <a:srgbClr val="002060"/>
                </a:solidFill>
                <a:cs typeface="B Nazanin" pitchFamily="2" charset="-78"/>
              </a:rPr>
              <a:t> </a:t>
            </a:r>
          </a:p>
          <a:p>
            <a:pPr marL="400050" indent="-400050" algn="r" rtl="1">
              <a:buFont typeface="Wingdings" pitchFamily="2" charset="2"/>
              <a:buChar char="ü"/>
            </a:pPr>
            <a:endParaRPr lang="fa-IR" sz="2400" b="1" dirty="0" smtClean="0">
              <a:cs typeface="B Nazanin" pitchFamily="2" charset="-78"/>
            </a:endParaRPr>
          </a:p>
          <a:p>
            <a:pPr algn="ctr" rtl="1"/>
            <a:r>
              <a:rPr lang="fa-IR" sz="2400" b="1" dirty="0" smtClean="0">
                <a:cs typeface="B Titr" pitchFamily="2" charset="-78"/>
              </a:rPr>
              <a:t>نتیجه این کلاسها:</a:t>
            </a:r>
            <a:endParaRPr lang="fa-IR" sz="2400" b="1" dirty="0">
              <a:cs typeface="B Titr" pitchFamily="2" charset="-78"/>
            </a:endParaRPr>
          </a:p>
          <a:p>
            <a:pPr marL="342900" indent="-342900" algn="justLow" rtl="1">
              <a:buFont typeface="+mj-lt"/>
              <a:buAutoNum type="arabicPeriod"/>
            </a:pPr>
            <a:r>
              <a:rPr lang="fa-IR" sz="2400" b="1" dirty="0" smtClean="0">
                <a:solidFill>
                  <a:srgbClr val="002060"/>
                </a:solidFill>
                <a:cs typeface="B Nazanin" pitchFamily="2" charset="-78"/>
              </a:rPr>
              <a:t>افزایش </a:t>
            </a:r>
            <a:r>
              <a:rPr lang="fa-IR" sz="2400" b="1" dirty="0">
                <a:solidFill>
                  <a:srgbClr val="002060"/>
                </a:solidFill>
                <a:cs typeface="B Nazanin" pitchFamily="2" charset="-78"/>
              </a:rPr>
              <a:t>مشارکت </a:t>
            </a:r>
            <a:r>
              <a:rPr lang="fa-IR" sz="2400" b="1" dirty="0" smtClean="0">
                <a:solidFill>
                  <a:srgbClr val="002060"/>
                </a:solidFill>
                <a:cs typeface="B Nazanin" pitchFamily="2" charset="-78"/>
              </a:rPr>
              <a:t>جمعی   که :(  بالا بردن کیفیّت یادگیری)   (گسترده‌تر </a:t>
            </a:r>
            <a:r>
              <a:rPr lang="fa-IR" sz="2400" b="1" dirty="0">
                <a:solidFill>
                  <a:srgbClr val="002060"/>
                </a:solidFill>
                <a:cs typeface="B Nazanin" pitchFamily="2" charset="-78"/>
              </a:rPr>
              <a:t>شدن حوزه </a:t>
            </a:r>
            <a:r>
              <a:rPr lang="fa-IR" sz="2400" b="1" dirty="0" smtClean="0">
                <a:solidFill>
                  <a:srgbClr val="002060"/>
                </a:solidFill>
                <a:cs typeface="B Nazanin" pitchFamily="2" charset="-78"/>
              </a:rPr>
              <a:t>تجربه‌ها)  ( گسترده شدن روابط </a:t>
            </a:r>
            <a:r>
              <a:rPr lang="fa-IR" sz="2400" b="1" dirty="0">
                <a:solidFill>
                  <a:srgbClr val="002060"/>
                </a:solidFill>
                <a:cs typeface="B Nazanin" pitchFamily="2" charset="-78"/>
              </a:rPr>
              <a:t>اجتماعی دانش آموزان </a:t>
            </a:r>
            <a:r>
              <a:rPr lang="fa-IR" sz="2400" b="1" dirty="0" smtClean="0">
                <a:solidFill>
                  <a:srgbClr val="002060"/>
                </a:solidFill>
                <a:cs typeface="B Nazanin" pitchFamily="2" charset="-78"/>
              </a:rPr>
              <a:t>)</a:t>
            </a:r>
          </a:p>
          <a:p>
            <a:pPr marL="342900" indent="-342900" algn="justLow" rtl="1">
              <a:buFont typeface="+mj-lt"/>
              <a:buAutoNum type="arabicPeriod"/>
            </a:pPr>
            <a:r>
              <a:rPr lang="fa-IR" sz="2400" b="1" dirty="0" smtClean="0">
                <a:solidFill>
                  <a:srgbClr val="002060"/>
                </a:solidFill>
                <a:cs typeface="B Nazanin" pitchFamily="2" charset="-78"/>
              </a:rPr>
              <a:t>با </a:t>
            </a:r>
            <a:r>
              <a:rPr lang="fa-IR" sz="2400" b="1" dirty="0">
                <a:solidFill>
                  <a:srgbClr val="002060"/>
                </a:solidFill>
                <a:cs typeface="B Nazanin" pitchFamily="2" charset="-78"/>
              </a:rPr>
              <a:t>افزایش دامنه سنّی دانش آموزان، سطح پیشرفت آنان را افزایش می‌دهند و سبب می‌شوند دانش آموزان، دوستی‌های خود را بر اساس عوامل دیگری به جز سنّ نیز پایه ریزی کنند</a:t>
            </a:r>
            <a:r>
              <a:rPr lang="fa-IR" sz="2400" b="1" dirty="0" smtClean="0">
                <a:solidFill>
                  <a:srgbClr val="002060"/>
                </a:solidFill>
                <a:cs typeface="B Nazanin" pitchFamily="2" charset="-78"/>
              </a:rPr>
              <a:t>.</a:t>
            </a:r>
          </a:p>
          <a:p>
            <a:pPr marL="342900" indent="-342900" algn="justLow" rtl="1">
              <a:buFont typeface="+mj-lt"/>
              <a:buAutoNum type="arabicPeriod"/>
            </a:pPr>
            <a:r>
              <a:rPr lang="fa-IR" sz="2400" b="1" dirty="0" smtClean="0">
                <a:solidFill>
                  <a:srgbClr val="002060"/>
                </a:solidFill>
                <a:cs typeface="B Nazanin" pitchFamily="2" charset="-78"/>
              </a:rPr>
              <a:t> </a:t>
            </a:r>
            <a:r>
              <a:rPr lang="fa-IR" sz="2400" b="1" dirty="0">
                <a:solidFill>
                  <a:srgbClr val="002060"/>
                </a:solidFill>
                <a:cs typeface="B Nazanin" pitchFamily="2" charset="-78"/>
              </a:rPr>
              <a:t>برای دانش آموزان بزرگ، فرصت‌هایی فراهم می‌کنند تا با درس دادن به دانش آموزان کوچک‌تر نقش معلّم را بازی کنند </a:t>
            </a:r>
            <a:r>
              <a:rPr lang="fa-IR" sz="2400" b="1" dirty="0" smtClean="0">
                <a:solidFill>
                  <a:srgbClr val="002060"/>
                </a:solidFill>
                <a:cs typeface="B Nazanin" pitchFamily="2" charset="-78"/>
              </a:rPr>
              <a:t>.</a:t>
            </a:r>
          </a:p>
          <a:p>
            <a:pPr marL="342900" indent="-342900" algn="justLow" rtl="1">
              <a:buFont typeface="+mj-lt"/>
              <a:buAutoNum type="arabicPeriod"/>
            </a:pPr>
            <a:r>
              <a:rPr lang="fa-IR" sz="2400" b="1" dirty="0" smtClean="0">
                <a:solidFill>
                  <a:srgbClr val="002060"/>
                </a:solidFill>
                <a:cs typeface="B Nazanin" pitchFamily="2" charset="-78"/>
              </a:rPr>
              <a:t> </a:t>
            </a:r>
            <a:r>
              <a:rPr lang="fa-IR" sz="2400" b="1" dirty="0">
                <a:solidFill>
                  <a:srgbClr val="002060"/>
                </a:solidFill>
                <a:cs typeface="B Nazanin" pitchFamily="2" charset="-78"/>
              </a:rPr>
              <a:t>بهره گیری از یک معلّم در چند سال تحصیلی متوالی سبب عمیق‌تر شدن پیوند بین معلّم و دانش آموزان می‌شود </a:t>
            </a:r>
            <a:r>
              <a:rPr lang="fa-IR" sz="2400" b="1" dirty="0" smtClean="0">
                <a:solidFill>
                  <a:srgbClr val="002060"/>
                </a:solidFill>
                <a:cs typeface="B Nazanin" pitchFamily="2" charset="-78"/>
              </a:rPr>
              <a:t>.</a:t>
            </a:r>
            <a:endParaRPr lang="en-US" sz="2400" b="1" dirty="0">
              <a:solidFill>
                <a:srgbClr val="002060"/>
              </a:solidFill>
              <a:cs typeface="B Nazanin" pitchFamily="2" charset="-78"/>
            </a:endParaRPr>
          </a:p>
        </p:txBody>
      </p:sp>
    </p:spTree>
    <p:extLst>
      <p:ext uri="{BB962C8B-B14F-4D97-AF65-F5344CB8AC3E}">
        <p14:creationId xmlns:p14="http://schemas.microsoft.com/office/powerpoint/2010/main" val="18489652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0" y="-27384"/>
            <a:ext cx="9144000" cy="6986528"/>
          </a:xfrm>
          <a:prstGeom prst="rect">
            <a:avLst/>
          </a:prstGeom>
          <a:gradFill>
            <a:gsLst>
              <a:gs pos="0">
                <a:srgbClr val="FFEFD1"/>
              </a:gs>
              <a:gs pos="64999">
                <a:srgbClr val="F0EBD5"/>
              </a:gs>
              <a:gs pos="100000">
                <a:srgbClr val="D1C39F"/>
              </a:gs>
            </a:gsLst>
            <a:lin ang="5400000" scaled="0"/>
          </a:gradFill>
        </p:spPr>
        <p:txBody>
          <a:bodyPr wrap="square">
            <a:spAutoFit/>
          </a:bodyPr>
          <a:lstStyle/>
          <a:p>
            <a:pPr algn="ctr" rtl="1"/>
            <a:r>
              <a:rPr lang="fa-IR" sz="3200" b="1" dirty="0">
                <a:cs typeface="B Titr" pitchFamily="2" charset="-78"/>
              </a:rPr>
              <a:t>سیمون ویمن </a:t>
            </a:r>
            <a:r>
              <a:rPr lang="fa-IR" sz="3200" b="1" dirty="0" smtClean="0">
                <a:cs typeface="B Titr" pitchFamily="2" charset="-78"/>
              </a:rPr>
              <a:t> </a:t>
            </a:r>
            <a:r>
              <a:rPr lang="fa-IR" sz="3200" b="1" dirty="0">
                <a:cs typeface="B Titr" pitchFamily="2" charset="-78"/>
              </a:rPr>
              <a:t>1995 </a:t>
            </a:r>
          </a:p>
          <a:p>
            <a:pPr algn="justLow" rtl="1"/>
            <a:endParaRPr lang="fa-IR" sz="3200" b="1" dirty="0" smtClean="0">
              <a:cs typeface="B Nazanin" pitchFamily="2" charset="-78"/>
            </a:endParaRPr>
          </a:p>
          <a:p>
            <a:pPr algn="justLow" rtl="1"/>
            <a:r>
              <a:rPr lang="fa-IR" sz="3200" b="1" dirty="0" smtClean="0">
                <a:solidFill>
                  <a:schemeClr val="accent2"/>
                </a:solidFill>
                <a:cs typeface="B Nazanin" pitchFamily="2" charset="-78"/>
              </a:rPr>
              <a:t>بررسی 65تحقیق </a:t>
            </a:r>
            <a:r>
              <a:rPr lang="fa-IR" sz="3200" b="1" dirty="0">
                <a:solidFill>
                  <a:schemeClr val="accent2"/>
                </a:solidFill>
                <a:cs typeface="B Nazanin" pitchFamily="2" charset="-78"/>
              </a:rPr>
              <a:t>در زمینه کلاس‌های چند پایه که </a:t>
            </a:r>
            <a:r>
              <a:rPr lang="fa-IR" sz="3200" b="1" dirty="0" smtClean="0">
                <a:solidFill>
                  <a:schemeClr val="accent2"/>
                </a:solidFill>
                <a:cs typeface="B Nazanin" pitchFamily="2" charset="-78"/>
              </a:rPr>
              <a:t>33مورد </a:t>
            </a:r>
            <a:r>
              <a:rPr lang="fa-IR" sz="3200" b="1" dirty="0">
                <a:solidFill>
                  <a:schemeClr val="accent2"/>
                </a:solidFill>
                <a:cs typeface="B Nazanin" pitchFamily="2" charset="-78"/>
              </a:rPr>
              <a:t>آن در ایالات متحده انجام شده </a:t>
            </a:r>
            <a:r>
              <a:rPr lang="fa-IR" sz="3200" b="1" dirty="0" smtClean="0">
                <a:solidFill>
                  <a:schemeClr val="accent2"/>
                </a:solidFill>
                <a:cs typeface="B Nazanin" pitchFamily="2" charset="-78"/>
              </a:rPr>
              <a:t>است.</a:t>
            </a:r>
            <a:endParaRPr lang="fa-IR" sz="2400" b="1" dirty="0">
              <a:cs typeface="B Nazanin" pitchFamily="2" charset="-78"/>
            </a:endParaRPr>
          </a:p>
          <a:p>
            <a:pPr algn="ctr" rtl="1"/>
            <a:r>
              <a:rPr lang="fa-IR" sz="3200" b="1" dirty="0" smtClean="0">
                <a:solidFill>
                  <a:srgbClr val="C00000"/>
                </a:solidFill>
                <a:cs typeface="B Nazanin" pitchFamily="2" charset="-78"/>
              </a:rPr>
              <a:t>نتیجه:</a:t>
            </a:r>
            <a:endParaRPr lang="fa-IR" sz="2400" b="1" dirty="0">
              <a:cs typeface="B Nazanin" pitchFamily="2" charset="-78"/>
            </a:endParaRPr>
          </a:p>
          <a:p>
            <a:pPr algn="justLow" rtl="1"/>
            <a:r>
              <a:rPr lang="fa-IR" sz="3200" b="1" dirty="0" smtClean="0">
                <a:solidFill>
                  <a:srgbClr val="00B050"/>
                </a:solidFill>
                <a:cs typeface="B Nazanin" pitchFamily="2" charset="-78"/>
              </a:rPr>
              <a:t>نتایج </a:t>
            </a:r>
            <a:r>
              <a:rPr lang="fa-IR" sz="3200" b="1" dirty="0">
                <a:solidFill>
                  <a:srgbClr val="00B050"/>
                </a:solidFill>
                <a:cs typeface="B Nazanin" pitchFamily="2" charset="-78"/>
              </a:rPr>
              <a:t>آزمون‌های استاندارد </a:t>
            </a:r>
            <a:r>
              <a:rPr lang="fa-IR" sz="3200" b="1" dirty="0" smtClean="0">
                <a:solidFill>
                  <a:srgbClr val="00B050"/>
                </a:solidFill>
                <a:cs typeface="B Nazanin" pitchFamily="2" charset="-78"/>
              </a:rPr>
              <a:t>در </a:t>
            </a:r>
            <a:r>
              <a:rPr lang="fa-IR" sz="3200" b="1" dirty="0">
                <a:solidFill>
                  <a:srgbClr val="00B050"/>
                </a:solidFill>
                <a:cs typeface="B Nazanin" pitchFamily="2" charset="-78"/>
              </a:rPr>
              <a:t>کلاس‌های تک پایه با چند پایه </a:t>
            </a:r>
            <a:r>
              <a:rPr lang="fa-IR" sz="3200" b="1" dirty="0" smtClean="0">
                <a:solidFill>
                  <a:srgbClr val="00B050"/>
                </a:solidFill>
                <a:cs typeface="B Nazanin" pitchFamily="2" charset="-78"/>
              </a:rPr>
              <a:t>عموماً برابر </a:t>
            </a:r>
            <a:r>
              <a:rPr lang="fa-IR" sz="3200" b="1" dirty="0">
                <a:solidFill>
                  <a:srgbClr val="00B050"/>
                </a:solidFill>
                <a:cs typeface="B Nazanin" pitchFamily="2" charset="-78"/>
              </a:rPr>
              <a:t>هستند. </a:t>
            </a:r>
            <a:endParaRPr lang="fa-IR" sz="2800" b="1" dirty="0">
              <a:cs typeface="B Nazanin" pitchFamily="2" charset="-78"/>
            </a:endParaRPr>
          </a:p>
          <a:p>
            <a:pPr algn="justLow" rtl="1"/>
            <a:r>
              <a:rPr lang="fa-IR" sz="3200" b="1" dirty="0" smtClean="0">
                <a:solidFill>
                  <a:srgbClr val="002060"/>
                </a:solidFill>
                <a:cs typeface="B Nazanin" pitchFamily="2" charset="-78"/>
              </a:rPr>
              <a:t>فرصت </a:t>
            </a:r>
            <a:r>
              <a:rPr lang="fa-IR" sz="3200" b="1" dirty="0">
                <a:solidFill>
                  <a:srgbClr val="002060"/>
                </a:solidFill>
                <a:cs typeface="B Nazanin" pitchFamily="2" charset="-78"/>
              </a:rPr>
              <a:t>خوبی برای انجام کار گروهی و بر قراری ارتباط دانش آموزان با یکدیگر فراهم </a:t>
            </a:r>
            <a:r>
              <a:rPr lang="fa-IR" sz="3200" b="1" dirty="0" smtClean="0">
                <a:solidFill>
                  <a:srgbClr val="002060"/>
                </a:solidFill>
                <a:cs typeface="B Nazanin" pitchFamily="2" charset="-78"/>
              </a:rPr>
              <a:t>می‌کنند.</a:t>
            </a:r>
            <a:endParaRPr lang="fa-IR" sz="3200" b="1" dirty="0">
              <a:cs typeface="B Nazanin" pitchFamily="2" charset="-78"/>
            </a:endParaRPr>
          </a:p>
          <a:p>
            <a:pPr algn="justLow" rtl="1"/>
            <a:r>
              <a:rPr lang="fa-IR" sz="3200" b="1" dirty="0" smtClean="0">
                <a:cs typeface="B Nazanin" pitchFamily="2" charset="-78"/>
              </a:rPr>
              <a:t> </a:t>
            </a:r>
            <a:r>
              <a:rPr lang="fa-IR" sz="3200" b="1" dirty="0">
                <a:solidFill>
                  <a:srgbClr val="7030A0"/>
                </a:solidFill>
                <a:cs typeface="B Nazanin" pitchFamily="2" charset="-78"/>
              </a:rPr>
              <a:t>رشد اجتماعی و درک متقابل آنان را نیز بالا </a:t>
            </a:r>
            <a:r>
              <a:rPr lang="fa-IR" sz="3200" b="1" dirty="0" smtClean="0">
                <a:solidFill>
                  <a:srgbClr val="7030A0"/>
                </a:solidFill>
                <a:cs typeface="B Nazanin" pitchFamily="2" charset="-78"/>
              </a:rPr>
              <a:t>می‌برند.</a:t>
            </a:r>
            <a:endParaRPr lang="fa-IR" sz="3200" b="1" dirty="0">
              <a:cs typeface="B Nazanin" pitchFamily="2" charset="-78"/>
            </a:endParaRPr>
          </a:p>
          <a:p>
            <a:pPr algn="justLow" rtl="1"/>
            <a:r>
              <a:rPr lang="fa-IR" sz="3200" b="1" dirty="0" smtClean="0">
                <a:cs typeface="B Nazanin" pitchFamily="2" charset="-78"/>
              </a:rPr>
              <a:t> </a:t>
            </a:r>
            <a:r>
              <a:rPr lang="fa-IR" sz="3200" b="1" dirty="0" smtClean="0">
                <a:solidFill>
                  <a:srgbClr val="0070C0"/>
                </a:solidFill>
                <a:cs typeface="B Nazanin" pitchFamily="2" charset="-78"/>
              </a:rPr>
              <a:t>زمینه </a:t>
            </a:r>
            <a:r>
              <a:rPr lang="fa-IR" sz="3200" b="1" dirty="0">
                <a:solidFill>
                  <a:srgbClr val="0070C0"/>
                </a:solidFill>
                <a:cs typeface="B Nazanin" pitchFamily="2" charset="-78"/>
              </a:rPr>
              <a:t>ساز دوستی با دانش آموزان پایه‌های دیگر هستند که خود این امر سبب می‌شود، </a:t>
            </a:r>
            <a:r>
              <a:rPr lang="fa-IR" sz="3200" b="1" dirty="0" smtClean="0">
                <a:solidFill>
                  <a:srgbClr val="0070C0"/>
                </a:solidFill>
                <a:cs typeface="B Nazanin" pitchFamily="2" charset="-78"/>
              </a:rPr>
              <a:t>دانش آموزان </a:t>
            </a:r>
            <a:r>
              <a:rPr lang="fa-IR" sz="3200" b="1" dirty="0">
                <a:solidFill>
                  <a:srgbClr val="0070C0"/>
                </a:solidFill>
                <a:cs typeface="B Nazanin" pitchFamily="2" charset="-78"/>
              </a:rPr>
              <a:t>به نظرات یکدیگر اهمّیّت </a:t>
            </a:r>
            <a:r>
              <a:rPr lang="fa-IR" sz="3200" b="1" dirty="0" smtClean="0">
                <a:solidFill>
                  <a:srgbClr val="0070C0"/>
                </a:solidFill>
                <a:cs typeface="B Nazanin" pitchFamily="2" charset="-78"/>
              </a:rPr>
              <a:t>بدهند.</a:t>
            </a:r>
          </a:p>
          <a:p>
            <a:pPr algn="justLow" rtl="1"/>
            <a:endParaRPr lang="fa-IR" sz="3200" b="1" dirty="0">
              <a:cs typeface="B Nazanin" pitchFamily="2" charset="-78"/>
            </a:endParaRPr>
          </a:p>
        </p:txBody>
      </p:sp>
    </p:spTree>
    <p:extLst>
      <p:ext uri="{BB962C8B-B14F-4D97-AF65-F5344CB8AC3E}">
        <p14:creationId xmlns:p14="http://schemas.microsoft.com/office/powerpoint/2010/main" val="18489652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0" y="-27384"/>
            <a:ext cx="9144000" cy="7201972"/>
          </a:xfrm>
          <a:prstGeom prst="rect">
            <a:avLst/>
          </a:prstGeom>
          <a:gradFill>
            <a:gsLst>
              <a:gs pos="0">
                <a:srgbClr val="FFEFD1"/>
              </a:gs>
              <a:gs pos="64999">
                <a:srgbClr val="F0EBD5"/>
              </a:gs>
              <a:gs pos="100000">
                <a:srgbClr val="D1C39F"/>
              </a:gs>
            </a:gsLst>
            <a:lin ang="5400000" scaled="0"/>
          </a:gradFill>
        </p:spPr>
        <p:txBody>
          <a:bodyPr wrap="square">
            <a:spAutoFit/>
          </a:bodyPr>
          <a:lstStyle/>
          <a:p>
            <a:pPr algn="justLow" rtl="1"/>
            <a:endParaRPr lang="fa-IR" sz="3300" b="1" dirty="0" smtClean="0">
              <a:cs typeface="B Nazanin" pitchFamily="2" charset="-78"/>
            </a:endParaRPr>
          </a:p>
          <a:p>
            <a:pPr algn="ctr" rtl="1"/>
            <a:r>
              <a:rPr lang="fa-IR" sz="3300" b="1" dirty="0">
                <a:solidFill>
                  <a:schemeClr val="tx2"/>
                </a:solidFill>
                <a:cs typeface="B Nazanin" pitchFamily="2" charset="-78"/>
              </a:rPr>
              <a:t>(والاس و جی. بی. مثوث،2005</a:t>
            </a:r>
            <a:r>
              <a:rPr lang="fa-IR" sz="3300" b="1" dirty="0" smtClean="0">
                <a:solidFill>
                  <a:schemeClr val="tx2"/>
                </a:solidFill>
                <a:cs typeface="B Nazanin" pitchFamily="2" charset="-78"/>
              </a:rPr>
              <a:t>) </a:t>
            </a:r>
            <a:endParaRPr lang="fa-IR" sz="3300" b="1" dirty="0">
              <a:cs typeface="B Nazanin" pitchFamily="2" charset="-78"/>
            </a:endParaRPr>
          </a:p>
          <a:p>
            <a:pPr algn="justLow" rtl="1"/>
            <a:r>
              <a:rPr lang="fa-IR" sz="3300" b="1" dirty="0" smtClean="0">
                <a:solidFill>
                  <a:schemeClr val="bg1">
                    <a:lumMod val="50000"/>
                  </a:schemeClr>
                </a:solidFill>
                <a:cs typeface="B Nazanin" pitchFamily="2" charset="-78"/>
              </a:rPr>
              <a:t>پژوهش‌های </a:t>
            </a:r>
            <a:r>
              <a:rPr lang="fa-IR" sz="3300" b="1" dirty="0">
                <a:solidFill>
                  <a:schemeClr val="bg1">
                    <a:lumMod val="50000"/>
                  </a:schemeClr>
                </a:solidFill>
                <a:cs typeface="B Nazanin" pitchFamily="2" charset="-78"/>
              </a:rPr>
              <a:t>انجام شده در مورد اثربخشی تدریس کلاس‌های چند پایه، حاکی از آن است </a:t>
            </a:r>
            <a:r>
              <a:rPr lang="fa-IR" sz="3300" b="1" dirty="0" smtClean="0">
                <a:solidFill>
                  <a:schemeClr val="bg1">
                    <a:lumMod val="50000"/>
                  </a:schemeClr>
                </a:solidFill>
                <a:cs typeface="B Nazanin" pitchFamily="2" charset="-78"/>
              </a:rPr>
              <a:t>که:</a:t>
            </a:r>
            <a:endParaRPr lang="fa-IR" sz="3300" b="1" dirty="0">
              <a:cs typeface="B Nazanin" pitchFamily="2" charset="-78"/>
            </a:endParaRPr>
          </a:p>
          <a:p>
            <a:pPr algn="justLow" rtl="1"/>
            <a:r>
              <a:rPr lang="fa-IR" sz="3300" b="1" dirty="0" smtClean="0">
                <a:solidFill>
                  <a:srgbClr val="002060"/>
                </a:solidFill>
                <a:cs typeface="B Nazanin" pitchFamily="2" charset="-78"/>
              </a:rPr>
              <a:t>دانش </a:t>
            </a:r>
            <a:r>
              <a:rPr lang="fa-IR" sz="3300" b="1" dirty="0">
                <a:solidFill>
                  <a:srgbClr val="002060"/>
                </a:solidFill>
                <a:cs typeface="B Nazanin" pitchFamily="2" charset="-78"/>
              </a:rPr>
              <a:t>آموزان نتایجی برابر یا گاهی بهتر از کلاس‌های تک پایه به دست </a:t>
            </a:r>
            <a:r>
              <a:rPr lang="fa-IR" sz="3300" b="1" dirty="0" smtClean="0">
                <a:solidFill>
                  <a:srgbClr val="002060"/>
                </a:solidFill>
                <a:cs typeface="B Nazanin" pitchFamily="2" charset="-78"/>
              </a:rPr>
              <a:t>می‌آورند. </a:t>
            </a:r>
            <a:endParaRPr lang="fa-IR" sz="3300" b="1" dirty="0">
              <a:solidFill>
                <a:srgbClr val="002060"/>
              </a:solidFill>
              <a:cs typeface="B Nazanin" pitchFamily="2" charset="-78"/>
            </a:endParaRPr>
          </a:p>
          <a:p>
            <a:pPr algn="justLow" rtl="1"/>
            <a:r>
              <a:rPr lang="fa-IR" sz="3300" b="1" dirty="0" smtClean="0">
                <a:solidFill>
                  <a:srgbClr val="002060"/>
                </a:solidFill>
                <a:cs typeface="B Nazanin" pitchFamily="2" charset="-78"/>
              </a:rPr>
              <a:t>از نظر </a:t>
            </a:r>
            <a:r>
              <a:rPr lang="fa-IR" sz="3300" b="1" dirty="0">
                <a:solidFill>
                  <a:srgbClr val="002060"/>
                </a:solidFill>
                <a:cs typeface="B Nazanin" pitchFamily="2" charset="-78"/>
              </a:rPr>
              <a:t>رشد علمی، کلاس‌های چند پایه را به عنوان یک نمونه موفق تأیید می‌کنند و آن را یک سازمان اثر بخش جایگزین برای کلاس‌های تک پایه </a:t>
            </a:r>
            <a:r>
              <a:rPr lang="fa-IR" sz="3300" b="1" dirty="0" smtClean="0">
                <a:solidFill>
                  <a:srgbClr val="002060"/>
                </a:solidFill>
                <a:cs typeface="B Nazanin" pitchFamily="2" charset="-78"/>
              </a:rPr>
              <a:t>می‌دانند.</a:t>
            </a:r>
            <a:endParaRPr lang="fa-IR" sz="3300" b="1" dirty="0">
              <a:solidFill>
                <a:srgbClr val="002060"/>
              </a:solidFill>
              <a:cs typeface="B Nazanin" pitchFamily="2" charset="-78"/>
            </a:endParaRPr>
          </a:p>
          <a:p>
            <a:pPr algn="ctr" rtl="1"/>
            <a:r>
              <a:rPr lang="fa-IR" sz="3300" b="1" dirty="0" smtClean="0">
                <a:solidFill>
                  <a:srgbClr val="00B050"/>
                </a:solidFill>
                <a:cs typeface="B Nazanin" pitchFamily="2" charset="-78"/>
              </a:rPr>
              <a:t> </a:t>
            </a:r>
            <a:r>
              <a:rPr lang="fa-IR" sz="3300" b="1" dirty="0">
                <a:solidFill>
                  <a:srgbClr val="00B050"/>
                </a:solidFill>
                <a:cs typeface="B Nazanin" pitchFamily="2" charset="-78"/>
              </a:rPr>
              <a:t>تأثیر </a:t>
            </a:r>
            <a:r>
              <a:rPr lang="fa-IR" sz="3300" b="1" dirty="0" smtClean="0">
                <a:solidFill>
                  <a:srgbClr val="00B050"/>
                </a:solidFill>
                <a:cs typeface="B Nazanin" pitchFamily="2" charset="-78"/>
              </a:rPr>
              <a:t>عملکرد </a:t>
            </a:r>
            <a:r>
              <a:rPr lang="fa-IR" sz="3300" b="1" dirty="0">
                <a:solidFill>
                  <a:srgbClr val="00B050"/>
                </a:solidFill>
                <a:cs typeface="B Nazanin" pitchFamily="2" charset="-78"/>
              </a:rPr>
              <a:t>دانش آموز </a:t>
            </a:r>
            <a:endParaRPr lang="fa-IR" sz="3300" b="1" dirty="0" smtClean="0">
              <a:cs typeface="B Nazanin" pitchFamily="2" charset="-78"/>
            </a:endParaRPr>
          </a:p>
          <a:p>
            <a:pPr algn="justLow" rtl="1"/>
            <a:r>
              <a:rPr lang="fa-IR" sz="3300" b="1" dirty="0" smtClean="0">
                <a:solidFill>
                  <a:srgbClr val="7030A0"/>
                </a:solidFill>
                <a:cs typeface="B Nazanin" pitchFamily="2" charset="-78"/>
              </a:rPr>
              <a:t>سازمان </a:t>
            </a:r>
            <a:r>
              <a:rPr lang="fa-IR" sz="3300" b="1" dirty="0">
                <a:solidFill>
                  <a:srgbClr val="7030A0"/>
                </a:solidFill>
                <a:cs typeface="B Nazanin" pitchFamily="2" charset="-78"/>
              </a:rPr>
              <a:t>کلاس چند پایه، بسیار قوی‌تر ظاهر می‌شود. </a:t>
            </a:r>
            <a:endParaRPr lang="fa-IR" sz="3300" b="1" dirty="0" smtClean="0">
              <a:cs typeface="B Nazanin" pitchFamily="2" charset="-78"/>
            </a:endParaRPr>
          </a:p>
          <a:p>
            <a:pPr algn="justLow" rtl="1"/>
            <a:r>
              <a:rPr lang="fa-IR" sz="3300" b="1" dirty="0" smtClean="0">
                <a:cs typeface="B Nazanin" pitchFamily="2" charset="-78"/>
              </a:rPr>
              <a:t>عملکرد </a:t>
            </a:r>
            <a:r>
              <a:rPr lang="fa-IR" sz="3300" b="1" dirty="0">
                <a:cs typeface="B Nazanin" pitchFamily="2" charset="-78"/>
              </a:rPr>
              <a:t>بیرونی دانش آموزان چند پایه نسبت به دانش آموزان تک پایه، در 75 درصد مقیاس‌های در نظر گرفته شده، بالاتر است. </a:t>
            </a:r>
            <a:endParaRPr lang="en-US" sz="3300" b="1" dirty="0">
              <a:cs typeface="B Nazanin" pitchFamily="2" charset="-78"/>
            </a:endParaRPr>
          </a:p>
        </p:txBody>
      </p:sp>
    </p:spTree>
    <p:extLst>
      <p:ext uri="{BB962C8B-B14F-4D97-AF65-F5344CB8AC3E}">
        <p14:creationId xmlns:p14="http://schemas.microsoft.com/office/powerpoint/2010/main" val="184896520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686800" cy="5257800"/>
          </a:xfrm>
        </p:spPr>
        <p:txBody>
          <a:bodyPr>
            <a:noAutofit/>
          </a:bodyPr>
          <a:lstStyle/>
          <a:p>
            <a:pPr algn="justLow" rtl="1">
              <a:buNone/>
            </a:pPr>
            <a:r>
              <a:rPr lang="fa-IR" sz="2800" b="1" dirty="0" smtClean="0">
                <a:cs typeface="B Nazanin" pitchFamily="2" charset="-78"/>
              </a:rPr>
              <a:t>آموزش چند پایه ، آموزشی تک پایه نیست و ویژگی های خاص خود را داردو چنانچه بخواهد با تک پایه یکسان دیده شود بسیاری از این </a:t>
            </a:r>
            <a:r>
              <a:rPr lang="fa-IR" sz="2800" b="1" dirty="0" smtClean="0">
                <a:solidFill>
                  <a:schemeClr val="tx1"/>
                </a:solidFill>
                <a:cs typeface="B Nazanin" pitchFamily="2" charset="-78"/>
              </a:rPr>
              <a:t>ویژگی های آموزشی به </a:t>
            </a:r>
            <a:r>
              <a:rPr lang="fa-IR" sz="2800" b="1" dirty="0" smtClean="0">
                <a:solidFill>
                  <a:srgbClr val="FF0000"/>
                </a:solidFill>
                <a:cs typeface="B Nazanin" pitchFamily="2" charset="-78"/>
              </a:rPr>
              <a:t>مشکلات آموزشی </a:t>
            </a:r>
            <a:r>
              <a:rPr lang="fa-IR" sz="2800" b="1" dirty="0" smtClean="0">
                <a:cs typeface="B Nazanin" pitchFamily="2" charset="-78"/>
              </a:rPr>
              <a:t>مبدل خواهد شد.</a:t>
            </a:r>
          </a:p>
          <a:p>
            <a:pPr algn="justLow" rtl="1">
              <a:buFont typeface="Wingdings" pitchFamily="2" charset="2"/>
              <a:buChar char="ü"/>
            </a:pPr>
            <a:r>
              <a:rPr lang="fa-IR" sz="2800" b="1" dirty="0" smtClean="0">
                <a:solidFill>
                  <a:srgbClr val="FF0000"/>
                </a:solidFill>
                <a:cs typeface="B Nazanin" pitchFamily="2" charset="-78"/>
              </a:rPr>
              <a:t>زمان :</a:t>
            </a:r>
          </a:p>
          <a:p>
            <a:pPr algn="justLow" rtl="1">
              <a:buNone/>
            </a:pPr>
            <a:r>
              <a:rPr lang="fa-IR" sz="2800" b="1" dirty="0" smtClean="0">
                <a:cs typeface="B Nazanin" pitchFamily="2" charset="-78"/>
              </a:rPr>
              <a:t>یکسان بودن منابع آموزشی ، کتاب های تک پایه و چند پایه و نیز ناکافی بودن دوره های آموزشی و منابع مناسب برای بهره برداری مفید معلمان از این کتاب ها و عدم بکارگیری روش های مناسب آموزشی که معلمان را در استفاده ی مطلوب از زمان یاری دهد ، سبب شده است تا </a:t>
            </a:r>
            <a:r>
              <a:rPr lang="fa-IR" sz="2800" b="1" dirty="0" smtClean="0">
                <a:solidFill>
                  <a:schemeClr val="tx1"/>
                </a:solidFill>
                <a:cs typeface="B Nazanin" pitchFamily="2" charset="-78"/>
              </a:rPr>
              <a:t>محدودیت زمان </a:t>
            </a:r>
            <a:r>
              <a:rPr lang="fa-IR" sz="2800" b="1" dirty="0" smtClean="0">
                <a:cs typeface="B Nazanin" pitchFamily="2" charset="-78"/>
              </a:rPr>
              <a:t>به </a:t>
            </a:r>
            <a:r>
              <a:rPr lang="fa-IR" sz="2800" b="1" dirty="0" smtClean="0">
                <a:solidFill>
                  <a:srgbClr val="FF0000"/>
                </a:solidFill>
                <a:cs typeface="B Nazanin" pitchFamily="2" charset="-78"/>
              </a:rPr>
              <a:t>مشکل کمبود وقت </a:t>
            </a:r>
            <a:r>
              <a:rPr lang="fa-IR" sz="2800" b="1" dirty="0" smtClean="0">
                <a:cs typeface="B Nazanin" pitchFamily="2" charset="-78"/>
              </a:rPr>
              <a:t>بدل گردد، به طوری که اغلب معلمان ، ناچار شده اند در دوره ی آموزشی ، مواد درسی را به دو دسته </a:t>
            </a:r>
            <a:r>
              <a:rPr lang="fa-IR" sz="2800" b="1" dirty="0" smtClean="0">
                <a:solidFill>
                  <a:srgbClr val="FF0000"/>
                </a:solidFill>
                <a:cs typeface="B Nazanin" pitchFamily="2" charset="-78"/>
              </a:rPr>
              <a:t>با اهمیت </a:t>
            </a:r>
            <a:r>
              <a:rPr lang="fa-IR" sz="2800" b="1" dirty="0" smtClean="0">
                <a:cs typeface="B Nazanin" pitchFamily="2" charset="-78"/>
              </a:rPr>
              <a:t>و </a:t>
            </a:r>
            <a:r>
              <a:rPr lang="fa-IR" sz="2800" b="1" dirty="0" smtClean="0">
                <a:solidFill>
                  <a:srgbClr val="FF0000"/>
                </a:solidFill>
                <a:cs typeface="B Nazanin" pitchFamily="2" charset="-78"/>
              </a:rPr>
              <a:t>کم اهمیت </a:t>
            </a:r>
            <a:r>
              <a:rPr lang="fa-IR" sz="2800" b="1" dirty="0" smtClean="0">
                <a:cs typeface="B Nazanin" pitchFamily="2" charset="-78"/>
              </a:rPr>
              <a:t>تقسیم کنند.</a:t>
            </a:r>
            <a:endParaRPr lang="fa-IR" sz="2800" b="1" dirty="0">
              <a:cs typeface="B Nazanin" pitchFamily="2" charset="-78"/>
            </a:endParaRPr>
          </a:p>
        </p:txBody>
      </p:sp>
      <p:sp>
        <p:nvSpPr>
          <p:cNvPr id="2" name="Title 1"/>
          <p:cNvSpPr>
            <a:spLocks noGrp="1"/>
          </p:cNvSpPr>
          <p:nvPr>
            <p:ph type="title"/>
          </p:nvPr>
        </p:nvSpPr>
        <p:spPr>
          <a:xfrm>
            <a:off x="304800" y="228600"/>
            <a:ext cx="8686800" cy="838200"/>
          </a:xfrm>
        </p:spPr>
        <p:txBody>
          <a:bodyPr>
            <a:normAutofit/>
          </a:bodyPr>
          <a:lstStyle/>
          <a:p>
            <a:pPr algn="ctr"/>
            <a:r>
              <a:rPr lang="fa-IR" sz="4000" b="1" dirty="0" smtClean="0">
                <a:solidFill>
                  <a:srgbClr val="FF0000"/>
                </a:solidFill>
                <a:cs typeface="B Titr" pitchFamily="2" charset="-78"/>
              </a:rPr>
              <a:t>ویژگی ها</a:t>
            </a:r>
            <a:endParaRPr lang="fa-IR" sz="4000" b="1" dirty="0">
              <a:solidFill>
                <a:srgbClr val="FF0000"/>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Low" rtl="1">
              <a:buNone/>
            </a:pPr>
            <a:r>
              <a:rPr lang="fa-IR" b="1" dirty="0" smtClean="0">
                <a:cs typeface="B Lotus" pitchFamily="2" charset="-78"/>
              </a:rPr>
              <a:t>به طور کلی آموزش چند پایه ، مجموعه ای از فنون است که به آموزگاران فرصت می دهد تا به گروهی از دانش آموزان که از نظر سنی و توانایی های آموزشی گوناگون هستند، آموزشی سودمند را ارائه دهد.( میلر ، 1989)</a:t>
            </a:r>
          </a:p>
          <a:p>
            <a:pPr algn="justLow" rtl="1">
              <a:buNone/>
            </a:pPr>
            <a:r>
              <a:rPr lang="fa-IR" b="1" dirty="0" smtClean="0">
                <a:cs typeface="B Lotus" pitchFamily="2" charset="-78"/>
              </a:rPr>
              <a:t>از </a:t>
            </a:r>
            <a:r>
              <a:rPr lang="fa-IR" b="1" dirty="0" smtClean="0">
                <a:solidFill>
                  <a:srgbClr val="FF0000"/>
                </a:solidFill>
                <a:cs typeface="B Lotus" pitchFamily="2" charset="-78"/>
              </a:rPr>
              <a:t>نظر شیفل باین ( 1990 ) </a:t>
            </a:r>
            <a:r>
              <a:rPr lang="fa-IR" b="1" dirty="0" smtClean="0">
                <a:cs typeface="B Lotus" pitchFamily="2" charset="-78"/>
              </a:rPr>
              <a:t>آموزش چند پایه مجموعه ای از ابزار آموزشی است که برای بهبود کیفیت آموزش بنیادی به کار گرفته می شود و یکی از ویژگی های مهم این نوع آموزش ، آموزگاری است که آمادگی این را داشته باشد تا به عنوان کسی که تسهیل گر امر آموزش است ، دانش آموزان را هدایت کند نه اینکه فقط یک مرجع اطلاعاتی باشد.</a:t>
            </a:r>
            <a:endParaRPr lang="fa-IR" b="1" dirty="0">
              <a:cs typeface="B Lotus" pitchFamily="2" charset="-78"/>
            </a:endParaRPr>
          </a:p>
        </p:txBody>
      </p:sp>
      <p:sp>
        <p:nvSpPr>
          <p:cNvPr id="2" name="Title 1"/>
          <p:cNvSpPr>
            <a:spLocks noGrp="1"/>
          </p:cNvSpPr>
          <p:nvPr>
            <p:ph type="title"/>
          </p:nvPr>
        </p:nvSpPr>
        <p:spPr>
          <a:xfrm>
            <a:off x="457200" y="198438"/>
            <a:ext cx="8229600" cy="1096962"/>
          </a:xfrm>
        </p:spPr>
        <p:txBody>
          <a:bodyPr>
            <a:noAutofit/>
          </a:bodyPr>
          <a:lstStyle/>
          <a:p>
            <a:pPr algn="ctr"/>
            <a:r>
              <a:rPr lang="fa-IR" sz="3600" b="1" dirty="0" smtClean="0">
                <a:solidFill>
                  <a:schemeClr val="tx1"/>
                </a:solidFill>
                <a:cs typeface="B Titr" pitchFamily="2" charset="-78"/>
              </a:rPr>
              <a:t>چگونه می توان کلاس های چند پایه را به فرصت آموزشی استثنایی تبدیل کرد؟</a:t>
            </a:r>
            <a:endParaRPr lang="fa-IR" sz="3600" b="1" dirty="0">
              <a:solidFill>
                <a:schemeClr val="tx1"/>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pPr lvl="0" algn="r" rtl="1"/>
            <a:r>
              <a:rPr lang="fa-IR" sz="2800" b="1" dirty="0">
                <a:cs typeface="B Nazanin" pitchFamily="2" charset="-78"/>
              </a:rPr>
              <a:t>طرح درس </a:t>
            </a:r>
            <a:r>
              <a:rPr lang="fa-IR" sz="2800" b="1" dirty="0" smtClean="0">
                <a:cs typeface="B Nazanin" pitchFamily="2" charset="-78"/>
              </a:rPr>
              <a:t>سالانه</a:t>
            </a:r>
          </a:p>
          <a:p>
            <a:pPr lvl="0" algn="r" rtl="1"/>
            <a:endParaRPr lang="en-US" sz="2800" b="1" dirty="0">
              <a:cs typeface="B Nazanin" pitchFamily="2" charset="-78"/>
            </a:endParaRPr>
          </a:p>
          <a:p>
            <a:pPr lvl="0" algn="r" rtl="1"/>
            <a:r>
              <a:rPr lang="fa-IR" sz="2800" b="1" dirty="0">
                <a:cs typeface="B Nazanin" pitchFamily="2" charset="-78"/>
              </a:rPr>
              <a:t>طرح درس ماهانه</a:t>
            </a:r>
            <a:endParaRPr lang="en-US" sz="2800" b="1" dirty="0">
              <a:cs typeface="B Nazanin" pitchFamily="2" charset="-78"/>
            </a:endParaRPr>
          </a:p>
          <a:p>
            <a:pPr lvl="0" algn="r" rtl="1"/>
            <a:endParaRPr lang="fa-IR" sz="2800" b="1" dirty="0" smtClean="0">
              <a:cs typeface="B Nazanin" pitchFamily="2" charset="-78"/>
            </a:endParaRPr>
          </a:p>
          <a:p>
            <a:pPr lvl="0" algn="r" rtl="1"/>
            <a:r>
              <a:rPr lang="fa-IR" sz="2800" b="1" dirty="0" smtClean="0">
                <a:cs typeface="B Nazanin" pitchFamily="2" charset="-78"/>
              </a:rPr>
              <a:t>طرح </a:t>
            </a:r>
            <a:r>
              <a:rPr lang="fa-IR" sz="2800" b="1" dirty="0">
                <a:cs typeface="B Nazanin" pitchFamily="2" charset="-78"/>
              </a:rPr>
              <a:t>درس هفتگی</a:t>
            </a:r>
            <a:endParaRPr lang="en-US" sz="2800" b="1" dirty="0">
              <a:cs typeface="B Nazanin" pitchFamily="2" charset="-78"/>
            </a:endParaRPr>
          </a:p>
          <a:p>
            <a:pPr lvl="0" algn="r" rtl="1"/>
            <a:endParaRPr lang="fa-IR" sz="2800" b="1" dirty="0" smtClean="0">
              <a:cs typeface="B Nazanin" pitchFamily="2" charset="-78"/>
            </a:endParaRPr>
          </a:p>
          <a:p>
            <a:pPr lvl="0" algn="r" rtl="1"/>
            <a:r>
              <a:rPr lang="fa-IR" sz="2800" b="1" dirty="0" smtClean="0">
                <a:cs typeface="B Nazanin" pitchFamily="2" charset="-78"/>
              </a:rPr>
              <a:t>طرح </a:t>
            </a:r>
            <a:r>
              <a:rPr lang="fa-IR" sz="2800" b="1" dirty="0">
                <a:cs typeface="B Nazanin" pitchFamily="2" charset="-78"/>
              </a:rPr>
              <a:t>درس روزانه</a:t>
            </a:r>
            <a:endParaRPr lang="en-US" sz="2800" b="1" dirty="0">
              <a:cs typeface="B Nazanin" pitchFamily="2" charset="-78"/>
            </a:endParaRPr>
          </a:p>
          <a:p>
            <a:pPr algn="r"/>
            <a:endParaRPr lang="en-US" dirty="0">
              <a:cs typeface="B Nazanin" pitchFamily="2" charset="-78"/>
            </a:endParaRPr>
          </a:p>
        </p:txBody>
      </p:sp>
      <p:sp>
        <p:nvSpPr>
          <p:cNvPr id="2" name="Title 1"/>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normAutofit fontScale="90000"/>
          </a:bodyPr>
          <a:lstStyle/>
          <a:p>
            <a:pPr algn="ctr"/>
            <a:r>
              <a:rPr lang="fa-IR" sz="3600" b="1" dirty="0">
                <a:cs typeface="B Nazanin" pitchFamily="2" charset="-78"/>
              </a:rPr>
              <a:t>تهیه طرح درس در کلاسی که آماده کرده ایم</a:t>
            </a:r>
            <a:r>
              <a:rPr lang="en-US" b="1" dirty="0">
                <a:cs typeface="B Nazanin" pitchFamily="2" charset="-78"/>
              </a:rPr>
              <a:t/>
            </a:r>
            <a:br>
              <a:rPr lang="en-US" b="1" dirty="0">
                <a:cs typeface="B Nazanin" pitchFamily="2" charset="-78"/>
              </a:rPr>
            </a:br>
            <a:endParaRPr lang="en-US" b="1" dirty="0">
              <a:cs typeface="B Nazanin" pitchFamily="2" charset="-78"/>
            </a:endParaRPr>
          </a:p>
        </p:txBody>
      </p:sp>
    </p:spTree>
    <p:extLst>
      <p:ext uri="{BB962C8B-B14F-4D97-AF65-F5344CB8AC3E}">
        <p14:creationId xmlns:p14="http://schemas.microsoft.com/office/powerpoint/2010/main" val="91842116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2" presetClass="emph" presetSubtype="0" fill="hold" nodeType="clickEffect">
                                  <p:stCondLst>
                                    <p:cond delay="0"/>
                                  </p:stCondLst>
                                  <p:childTnLst>
                                    <p:animRot by="120000">
                                      <p:cBhvr>
                                        <p:cTn id="24" dur="100" fill="hold">
                                          <p:stCondLst>
                                            <p:cond delay="0"/>
                                          </p:stCondLst>
                                        </p:cTn>
                                        <p:tgtEl>
                                          <p:spTgt spid="3">
                                            <p:txEl>
                                              <p:pRg st="0" end="0"/>
                                            </p:txEl>
                                          </p:spTgt>
                                        </p:tgtEl>
                                        <p:attrNameLst>
                                          <p:attrName>r</p:attrName>
                                        </p:attrNameLst>
                                      </p:cBhvr>
                                    </p:animRot>
                                    <p:animRot by="-240000">
                                      <p:cBhvr>
                                        <p:cTn id="25" dur="200" fill="hold">
                                          <p:stCondLst>
                                            <p:cond delay="200"/>
                                          </p:stCondLst>
                                        </p:cTn>
                                        <p:tgtEl>
                                          <p:spTgt spid="3">
                                            <p:txEl>
                                              <p:pRg st="0" end="0"/>
                                            </p:txEl>
                                          </p:spTgt>
                                        </p:tgtEl>
                                        <p:attrNameLst>
                                          <p:attrName>r</p:attrName>
                                        </p:attrNameLst>
                                      </p:cBhvr>
                                    </p:animRot>
                                    <p:animRot by="240000">
                                      <p:cBhvr>
                                        <p:cTn id="26" dur="200" fill="hold">
                                          <p:stCondLst>
                                            <p:cond delay="400"/>
                                          </p:stCondLst>
                                        </p:cTn>
                                        <p:tgtEl>
                                          <p:spTgt spid="3">
                                            <p:txEl>
                                              <p:pRg st="0" end="0"/>
                                            </p:txEl>
                                          </p:spTgt>
                                        </p:tgtEl>
                                        <p:attrNameLst>
                                          <p:attrName>r</p:attrName>
                                        </p:attrNameLst>
                                      </p:cBhvr>
                                    </p:animRot>
                                    <p:animRot by="-240000">
                                      <p:cBhvr>
                                        <p:cTn id="27" dur="200" fill="hold">
                                          <p:stCondLst>
                                            <p:cond delay="600"/>
                                          </p:stCondLst>
                                        </p:cTn>
                                        <p:tgtEl>
                                          <p:spTgt spid="3">
                                            <p:txEl>
                                              <p:pRg st="0" end="0"/>
                                            </p:txEl>
                                          </p:spTgt>
                                        </p:tgtEl>
                                        <p:attrNameLst>
                                          <p:attrName>r</p:attrName>
                                        </p:attrNameLst>
                                      </p:cBhvr>
                                    </p:animRot>
                                    <p:animRot by="120000">
                                      <p:cBhvr>
                                        <p:cTn id="28" dur="200" fill="hold">
                                          <p:stCondLst>
                                            <p:cond delay="800"/>
                                          </p:stCondLst>
                                        </p:cTn>
                                        <p:tgtEl>
                                          <p:spTgt spid="3">
                                            <p:txEl>
                                              <p:pRg st="0" end="0"/>
                                            </p:txEl>
                                          </p:spTgt>
                                        </p:tgtEl>
                                        <p:attrNameLst>
                                          <p:attrName>r</p:attrName>
                                        </p:attrNameLst>
                                      </p:cBhvr>
                                    </p:animRot>
                                  </p:childTnLst>
                                </p:cTn>
                              </p:par>
                            </p:childTnLst>
                          </p:cTn>
                        </p:par>
                      </p:childTnLst>
                    </p:cTn>
                  </p:par>
                  <p:par>
                    <p:cTn id="29" fill="hold">
                      <p:stCondLst>
                        <p:cond delay="indefinite"/>
                      </p:stCondLst>
                      <p:childTnLst>
                        <p:par>
                          <p:cTn id="30" fill="hold">
                            <p:stCondLst>
                              <p:cond delay="0"/>
                            </p:stCondLst>
                            <p:childTnLst>
                              <p:par>
                                <p:cTn id="31" presetID="32" presetClass="emph" presetSubtype="0" fill="hold" nodeType="clickEffect">
                                  <p:stCondLst>
                                    <p:cond delay="0"/>
                                  </p:stCondLst>
                                  <p:childTnLst>
                                    <p:animRot by="120000">
                                      <p:cBhvr>
                                        <p:cTn id="32" dur="100" fill="hold">
                                          <p:stCondLst>
                                            <p:cond delay="0"/>
                                          </p:stCondLst>
                                        </p:cTn>
                                        <p:tgtEl>
                                          <p:spTgt spid="3">
                                            <p:txEl>
                                              <p:pRg st="2" end="2"/>
                                            </p:txEl>
                                          </p:spTgt>
                                        </p:tgtEl>
                                        <p:attrNameLst>
                                          <p:attrName>r</p:attrName>
                                        </p:attrNameLst>
                                      </p:cBhvr>
                                    </p:animRot>
                                    <p:animRot by="-240000">
                                      <p:cBhvr>
                                        <p:cTn id="33" dur="200" fill="hold">
                                          <p:stCondLst>
                                            <p:cond delay="200"/>
                                          </p:stCondLst>
                                        </p:cTn>
                                        <p:tgtEl>
                                          <p:spTgt spid="3">
                                            <p:txEl>
                                              <p:pRg st="2" end="2"/>
                                            </p:txEl>
                                          </p:spTgt>
                                        </p:tgtEl>
                                        <p:attrNameLst>
                                          <p:attrName>r</p:attrName>
                                        </p:attrNameLst>
                                      </p:cBhvr>
                                    </p:animRot>
                                    <p:animRot by="240000">
                                      <p:cBhvr>
                                        <p:cTn id="34" dur="200" fill="hold">
                                          <p:stCondLst>
                                            <p:cond delay="400"/>
                                          </p:stCondLst>
                                        </p:cTn>
                                        <p:tgtEl>
                                          <p:spTgt spid="3">
                                            <p:txEl>
                                              <p:pRg st="2" end="2"/>
                                            </p:txEl>
                                          </p:spTgt>
                                        </p:tgtEl>
                                        <p:attrNameLst>
                                          <p:attrName>r</p:attrName>
                                        </p:attrNameLst>
                                      </p:cBhvr>
                                    </p:animRot>
                                    <p:animRot by="-240000">
                                      <p:cBhvr>
                                        <p:cTn id="35" dur="200" fill="hold">
                                          <p:stCondLst>
                                            <p:cond delay="600"/>
                                          </p:stCondLst>
                                        </p:cTn>
                                        <p:tgtEl>
                                          <p:spTgt spid="3">
                                            <p:txEl>
                                              <p:pRg st="2" end="2"/>
                                            </p:txEl>
                                          </p:spTgt>
                                        </p:tgtEl>
                                        <p:attrNameLst>
                                          <p:attrName>r</p:attrName>
                                        </p:attrNameLst>
                                      </p:cBhvr>
                                    </p:animRot>
                                    <p:animRot by="120000">
                                      <p:cBhvr>
                                        <p:cTn id="36" dur="200" fill="hold">
                                          <p:stCondLst>
                                            <p:cond delay="800"/>
                                          </p:stCondLst>
                                        </p:cTn>
                                        <p:tgtEl>
                                          <p:spTgt spid="3">
                                            <p:txEl>
                                              <p:pRg st="2" end="2"/>
                                            </p:txEl>
                                          </p:spTgt>
                                        </p:tgtEl>
                                        <p:attrNameLst>
                                          <p:attrName>r</p:attrName>
                                        </p:attrNameLst>
                                      </p:cBhvr>
                                    </p:animRot>
                                  </p:childTnLst>
                                </p:cTn>
                              </p:par>
                            </p:childTnLst>
                          </p:cTn>
                        </p:par>
                      </p:childTnLst>
                    </p:cTn>
                  </p:par>
                  <p:par>
                    <p:cTn id="37" fill="hold">
                      <p:stCondLst>
                        <p:cond delay="indefinite"/>
                      </p:stCondLst>
                      <p:childTnLst>
                        <p:par>
                          <p:cTn id="38" fill="hold">
                            <p:stCondLst>
                              <p:cond delay="0"/>
                            </p:stCondLst>
                            <p:childTnLst>
                              <p:par>
                                <p:cTn id="39" presetID="32" presetClass="emph" presetSubtype="0" fill="hold" nodeType="clickEffect">
                                  <p:stCondLst>
                                    <p:cond delay="0"/>
                                  </p:stCondLst>
                                  <p:childTnLst>
                                    <p:animRot by="120000">
                                      <p:cBhvr>
                                        <p:cTn id="40" dur="100" fill="hold">
                                          <p:stCondLst>
                                            <p:cond delay="0"/>
                                          </p:stCondLst>
                                        </p:cTn>
                                        <p:tgtEl>
                                          <p:spTgt spid="3">
                                            <p:txEl>
                                              <p:pRg st="4" end="4"/>
                                            </p:txEl>
                                          </p:spTgt>
                                        </p:tgtEl>
                                        <p:attrNameLst>
                                          <p:attrName>r</p:attrName>
                                        </p:attrNameLst>
                                      </p:cBhvr>
                                    </p:animRot>
                                    <p:animRot by="-240000">
                                      <p:cBhvr>
                                        <p:cTn id="41" dur="200" fill="hold">
                                          <p:stCondLst>
                                            <p:cond delay="200"/>
                                          </p:stCondLst>
                                        </p:cTn>
                                        <p:tgtEl>
                                          <p:spTgt spid="3">
                                            <p:txEl>
                                              <p:pRg st="4" end="4"/>
                                            </p:txEl>
                                          </p:spTgt>
                                        </p:tgtEl>
                                        <p:attrNameLst>
                                          <p:attrName>r</p:attrName>
                                        </p:attrNameLst>
                                      </p:cBhvr>
                                    </p:animRot>
                                    <p:animRot by="240000">
                                      <p:cBhvr>
                                        <p:cTn id="42" dur="200" fill="hold">
                                          <p:stCondLst>
                                            <p:cond delay="400"/>
                                          </p:stCondLst>
                                        </p:cTn>
                                        <p:tgtEl>
                                          <p:spTgt spid="3">
                                            <p:txEl>
                                              <p:pRg st="4" end="4"/>
                                            </p:txEl>
                                          </p:spTgt>
                                        </p:tgtEl>
                                        <p:attrNameLst>
                                          <p:attrName>r</p:attrName>
                                        </p:attrNameLst>
                                      </p:cBhvr>
                                    </p:animRot>
                                    <p:animRot by="-240000">
                                      <p:cBhvr>
                                        <p:cTn id="43" dur="200" fill="hold">
                                          <p:stCondLst>
                                            <p:cond delay="600"/>
                                          </p:stCondLst>
                                        </p:cTn>
                                        <p:tgtEl>
                                          <p:spTgt spid="3">
                                            <p:txEl>
                                              <p:pRg st="4" end="4"/>
                                            </p:txEl>
                                          </p:spTgt>
                                        </p:tgtEl>
                                        <p:attrNameLst>
                                          <p:attrName>r</p:attrName>
                                        </p:attrNameLst>
                                      </p:cBhvr>
                                    </p:animRot>
                                    <p:animRot by="120000">
                                      <p:cBhvr>
                                        <p:cTn id="44" dur="200" fill="hold">
                                          <p:stCondLst>
                                            <p:cond delay="800"/>
                                          </p:stCondLst>
                                        </p:cTn>
                                        <p:tgtEl>
                                          <p:spTgt spid="3">
                                            <p:txEl>
                                              <p:pRg st="4" end="4"/>
                                            </p:txEl>
                                          </p:spTgt>
                                        </p:tgtEl>
                                        <p:attrNameLst>
                                          <p:attrName>r</p:attrName>
                                        </p:attrNameLst>
                                      </p:cBhvr>
                                    </p:animRot>
                                  </p:childTnLst>
                                </p:cTn>
                              </p:par>
                            </p:childTnLst>
                          </p:cTn>
                        </p:par>
                      </p:childTnLst>
                    </p:cTn>
                  </p:par>
                  <p:par>
                    <p:cTn id="45" fill="hold">
                      <p:stCondLst>
                        <p:cond delay="indefinite"/>
                      </p:stCondLst>
                      <p:childTnLst>
                        <p:par>
                          <p:cTn id="46" fill="hold">
                            <p:stCondLst>
                              <p:cond delay="0"/>
                            </p:stCondLst>
                            <p:childTnLst>
                              <p:par>
                                <p:cTn id="47" presetID="32" presetClass="emph" presetSubtype="0" fill="hold" nodeType="clickEffect">
                                  <p:stCondLst>
                                    <p:cond delay="0"/>
                                  </p:stCondLst>
                                  <p:childTnLst>
                                    <p:animRot by="120000">
                                      <p:cBhvr>
                                        <p:cTn id="48" dur="100" fill="hold">
                                          <p:stCondLst>
                                            <p:cond delay="0"/>
                                          </p:stCondLst>
                                        </p:cTn>
                                        <p:tgtEl>
                                          <p:spTgt spid="3">
                                            <p:txEl>
                                              <p:pRg st="6" end="6"/>
                                            </p:txEl>
                                          </p:spTgt>
                                        </p:tgtEl>
                                        <p:attrNameLst>
                                          <p:attrName>r</p:attrName>
                                        </p:attrNameLst>
                                      </p:cBhvr>
                                    </p:animRot>
                                    <p:animRot by="-240000">
                                      <p:cBhvr>
                                        <p:cTn id="49" dur="200" fill="hold">
                                          <p:stCondLst>
                                            <p:cond delay="200"/>
                                          </p:stCondLst>
                                        </p:cTn>
                                        <p:tgtEl>
                                          <p:spTgt spid="3">
                                            <p:txEl>
                                              <p:pRg st="6" end="6"/>
                                            </p:txEl>
                                          </p:spTgt>
                                        </p:tgtEl>
                                        <p:attrNameLst>
                                          <p:attrName>r</p:attrName>
                                        </p:attrNameLst>
                                      </p:cBhvr>
                                    </p:animRot>
                                    <p:animRot by="240000">
                                      <p:cBhvr>
                                        <p:cTn id="50" dur="200" fill="hold">
                                          <p:stCondLst>
                                            <p:cond delay="400"/>
                                          </p:stCondLst>
                                        </p:cTn>
                                        <p:tgtEl>
                                          <p:spTgt spid="3">
                                            <p:txEl>
                                              <p:pRg st="6" end="6"/>
                                            </p:txEl>
                                          </p:spTgt>
                                        </p:tgtEl>
                                        <p:attrNameLst>
                                          <p:attrName>r</p:attrName>
                                        </p:attrNameLst>
                                      </p:cBhvr>
                                    </p:animRot>
                                    <p:animRot by="-240000">
                                      <p:cBhvr>
                                        <p:cTn id="51" dur="200" fill="hold">
                                          <p:stCondLst>
                                            <p:cond delay="600"/>
                                          </p:stCondLst>
                                        </p:cTn>
                                        <p:tgtEl>
                                          <p:spTgt spid="3">
                                            <p:txEl>
                                              <p:pRg st="6" end="6"/>
                                            </p:txEl>
                                          </p:spTgt>
                                        </p:tgtEl>
                                        <p:attrNameLst>
                                          <p:attrName>r</p:attrName>
                                        </p:attrNameLst>
                                      </p:cBhvr>
                                    </p:animRot>
                                    <p:animRot by="120000">
                                      <p:cBhvr>
                                        <p:cTn id="52" dur="200" fill="hold">
                                          <p:stCondLst>
                                            <p:cond delay="800"/>
                                          </p:stCondLst>
                                        </p:cTn>
                                        <p:tgtEl>
                                          <p:spTgt spid="3">
                                            <p:txEl>
                                              <p:pRg st="6" end="6"/>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3648"/>
            <a:ext cx="8305800" cy="5711952"/>
          </a:xfrm>
        </p:spPr>
        <p:style>
          <a:lnRef idx="2">
            <a:schemeClr val="dk1"/>
          </a:lnRef>
          <a:fillRef idx="1">
            <a:schemeClr val="lt1"/>
          </a:fillRef>
          <a:effectRef idx="0">
            <a:schemeClr val="dk1"/>
          </a:effectRef>
          <a:fontRef idx="minor">
            <a:schemeClr val="dk1"/>
          </a:fontRef>
        </p:style>
        <p:txBody>
          <a:bodyPr>
            <a:noAutofit/>
          </a:bodyPr>
          <a:lstStyle/>
          <a:p>
            <a:pPr lvl="0" algn="r" rtl="1"/>
            <a:r>
              <a:rPr lang="fa-IR" sz="2800" dirty="0">
                <a:cs typeface="B Nazanin" pitchFamily="2" charset="-78"/>
              </a:rPr>
              <a:t>اعتماد به نفس به معلم</a:t>
            </a:r>
            <a:endParaRPr lang="en-US" sz="2800" dirty="0">
              <a:cs typeface="B Nazanin" pitchFamily="2" charset="-78"/>
            </a:endParaRPr>
          </a:p>
          <a:p>
            <a:pPr lvl="0" algn="r" rtl="1"/>
            <a:r>
              <a:rPr lang="fa-IR" sz="2800" dirty="0">
                <a:cs typeface="B Nazanin" pitchFamily="2" charset="-78"/>
              </a:rPr>
              <a:t>معلم بهترین روش ها را انتخاب می کند.</a:t>
            </a:r>
            <a:endParaRPr lang="en-US" sz="2800" dirty="0">
              <a:cs typeface="B Nazanin" pitchFamily="2" charset="-78"/>
            </a:endParaRPr>
          </a:p>
          <a:p>
            <a:pPr lvl="0" algn="r" rtl="1"/>
            <a:r>
              <a:rPr lang="fa-IR" sz="2800" dirty="0">
                <a:cs typeface="B Nazanin" pitchFamily="2" charset="-78"/>
              </a:rPr>
              <a:t>شیوه درست تدریس را معین می کند.</a:t>
            </a:r>
            <a:endParaRPr lang="en-US" sz="2800" dirty="0">
              <a:cs typeface="B Nazanin" pitchFamily="2" charset="-78"/>
            </a:endParaRPr>
          </a:p>
          <a:p>
            <a:pPr lvl="0" algn="r" rtl="1"/>
            <a:r>
              <a:rPr lang="fa-IR" sz="2800" dirty="0">
                <a:cs typeface="B Nazanin" pitchFamily="2" charset="-78"/>
              </a:rPr>
              <a:t>روی نکات مهم و اصلی درس توجه می شود.</a:t>
            </a:r>
            <a:endParaRPr lang="en-US" sz="2800" dirty="0">
              <a:cs typeface="B Nazanin" pitchFamily="2" charset="-78"/>
            </a:endParaRPr>
          </a:p>
          <a:p>
            <a:pPr lvl="0" algn="r" rtl="1"/>
            <a:r>
              <a:rPr lang="fa-IR" sz="2800" dirty="0">
                <a:cs typeface="B Nazanin" pitchFamily="2" charset="-78"/>
              </a:rPr>
              <a:t>زمان تدریس را کنترل می کند.</a:t>
            </a:r>
            <a:endParaRPr lang="en-US" sz="2800" dirty="0">
              <a:cs typeface="B Nazanin" pitchFamily="2" charset="-78"/>
            </a:endParaRPr>
          </a:p>
          <a:p>
            <a:pPr lvl="0" algn="r" rtl="1"/>
            <a:r>
              <a:rPr lang="fa-IR" sz="2800" dirty="0">
                <a:cs typeface="B Nazanin" pitchFamily="2" charset="-78"/>
              </a:rPr>
              <a:t>معلم با طرح درس می تواند نوع تکلیف را از قبل مشخص کند.</a:t>
            </a:r>
            <a:endParaRPr lang="en-US" sz="2800" dirty="0">
              <a:cs typeface="B Nazanin" pitchFamily="2" charset="-78"/>
            </a:endParaRPr>
          </a:p>
          <a:p>
            <a:pPr lvl="0" algn="r" rtl="1"/>
            <a:r>
              <a:rPr lang="fa-IR" sz="2800" dirty="0">
                <a:cs typeface="B Nazanin" pitchFamily="2" charset="-78"/>
              </a:rPr>
              <a:t>در جریان تهیه طرح درس معلم فرصت خواهد کرد مشکلات احتمالی تدریس را کضف کند و پیش بینی لازم را به عمل آورد.</a:t>
            </a:r>
            <a:endParaRPr lang="en-US" sz="2800" dirty="0">
              <a:cs typeface="B Nazanin" pitchFamily="2" charset="-78"/>
            </a:endParaRPr>
          </a:p>
          <a:p>
            <a:pPr lvl="0" algn="r" rtl="1"/>
            <a:r>
              <a:rPr lang="fa-IR" sz="2800" dirty="0">
                <a:cs typeface="B Nazanin" pitchFamily="2" charset="-78"/>
              </a:rPr>
              <a:t>معلم مجبور است برای نوشتن طرح </a:t>
            </a:r>
            <a:r>
              <a:rPr lang="fa-IR" sz="2800" dirty="0" smtClean="0">
                <a:cs typeface="B Nazanin" pitchFamily="2" charset="-78"/>
              </a:rPr>
              <a:t>درس </a:t>
            </a:r>
            <a:r>
              <a:rPr lang="fa-IR" sz="2800" dirty="0">
                <a:cs typeface="B Nazanin" pitchFamily="2" charset="-78"/>
              </a:rPr>
              <a:t>کتب درسی دانش آموز را مطالعه کند.</a:t>
            </a:r>
            <a:endParaRPr lang="en-US" sz="2800" dirty="0">
              <a:cs typeface="B Nazanin" pitchFamily="2" charset="-78"/>
            </a:endParaRPr>
          </a:p>
          <a:p>
            <a:pPr algn="r"/>
            <a:endParaRPr lang="en-US" sz="2800" dirty="0">
              <a:cs typeface="B Nazanin" pitchFamily="2" charset="-78"/>
            </a:endParaRPr>
          </a:p>
        </p:txBody>
      </p:sp>
      <p:sp>
        <p:nvSpPr>
          <p:cNvPr id="2" name="Title 1"/>
          <p:cNvSpPr>
            <a:spLocks noGrp="1"/>
          </p:cNvSpPr>
          <p:nvPr>
            <p:ph type="title"/>
          </p:nvPr>
        </p:nvSpPr>
        <p:spPr>
          <a:xfrm>
            <a:off x="457200" y="152400"/>
            <a:ext cx="7467600" cy="715962"/>
          </a:xfrm>
        </p:spPr>
        <p:style>
          <a:lnRef idx="2">
            <a:schemeClr val="accent1"/>
          </a:lnRef>
          <a:fillRef idx="1">
            <a:schemeClr val="lt1"/>
          </a:fillRef>
          <a:effectRef idx="0">
            <a:schemeClr val="accent1"/>
          </a:effectRef>
          <a:fontRef idx="minor">
            <a:schemeClr val="dk1"/>
          </a:fontRef>
        </p:style>
        <p:txBody>
          <a:bodyPr>
            <a:normAutofit fontScale="90000"/>
          </a:bodyPr>
          <a:lstStyle/>
          <a:p>
            <a:pPr algn="ctr" rtl="1"/>
            <a:r>
              <a:rPr lang="fa-IR" b="1" dirty="0">
                <a:solidFill>
                  <a:schemeClr val="tx1"/>
                </a:solidFill>
                <a:cs typeface="B Titr" pitchFamily="2" charset="-78"/>
              </a:rPr>
              <a:t>مزایای طرح درس</a:t>
            </a:r>
            <a:endParaRPr lang="en-US" b="1" dirty="0">
              <a:solidFill>
                <a:schemeClr val="tx1"/>
              </a:solidFill>
              <a:cs typeface="B Titr" pitchFamily="2" charset="-78"/>
            </a:endParaRPr>
          </a:p>
        </p:txBody>
      </p:sp>
    </p:spTree>
    <p:extLst>
      <p:ext uri="{BB962C8B-B14F-4D97-AF65-F5344CB8AC3E}">
        <p14:creationId xmlns:p14="http://schemas.microsoft.com/office/powerpoint/2010/main" val="186279906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barn(inVertical)">
                                      <p:cBhvr>
                                        <p:cTn id="25" dur="500"/>
                                        <p:tgtEl>
                                          <p:spTgt spid="3">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nodeType="clickEffect">
                                  <p:stCondLst>
                                    <p:cond delay="0"/>
                                  </p:stCondLst>
                                  <p:childTnLst>
                                    <p:set>
                                      <p:cBhvr>
                                        <p:cTn id="29" dur="1" fill="hold">
                                          <p:stCondLst>
                                            <p:cond delay="0"/>
                                          </p:stCondLst>
                                        </p:cTn>
                                        <p:tgtEl>
                                          <p:spTgt spid="3">
                                            <p:txEl>
                                              <p:pRg st="1" end="1"/>
                                            </p:txEl>
                                          </p:spTgt>
                                        </p:tgtEl>
                                        <p:attrNameLst>
                                          <p:attrName>style.visibility</p:attrName>
                                        </p:attrNameLst>
                                      </p:cBhvr>
                                      <p:to>
                                        <p:strVal val="visible"/>
                                      </p:to>
                                    </p:set>
                                    <p:animEffect transition="in" filter="fade">
                                      <p:cBhvr>
                                        <p:cTn id="30" dur="1000"/>
                                        <p:tgtEl>
                                          <p:spTgt spid="3">
                                            <p:txEl>
                                              <p:pRg st="1" end="1"/>
                                            </p:txEl>
                                          </p:spTgt>
                                        </p:tgtEl>
                                      </p:cBhvr>
                                    </p:animEffect>
                                    <p:anim calcmode="lin" valueType="num">
                                      <p:cBhvr>
                                        <p:cTn id="3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Effect transition="in" filter="fade">
                                      <p:cBhvr>
                                        <p:cTn id="37" dur="1000"/>
                                        <p:tgtEl>
                                          <p:spTgt spid="3">
                                            <p:txEl>
                                              <p:pRg st="2" end="2"/>
                                            </p:txEl>
                                          </p:spTgt>
                                        </p:tgtEl>
                                      </p:cBhvr>
                                    </p:animEffect>
                                    <p:anim calcmode="lin" valueType="num">
                                      <p:cBhvr>
                                        <p:cTn id="3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nodeType="clickEffect">
                                  <p:stCondLst>
                                    <p:cond delay="0"/>
                                  </p:stCondLst>
                                  <p:childTnLst>
                                    <p:set>
                                      <p:cBhvr>
                                        <p:cTn id="43" dur="1" fill="hold">
                                          <p:stCondLst>
                                            <p:cond delay="0"/>
                                          </p:stCondLst>
                                        </p:cTn>
                                        <p:tgtEl>
                                          <p:spTgt spid="3">
                                            <p:txEl>
                                              <p:pRg st="3" end="3"/>
                                            </p:txEl>
                                          </p:spTgt>
                                        </p:tgtEl>
                                        <p:attrNameLst>
                                          <p:attrName>style.visibility</p:attrName>
                                        </p:attrNameLst>
                                      </p:cBhvr>
                                      <p:to>
                                        <p:strVal val="visible"/>
                                      </p:to>
                                    </p:set>
                                    <p:animEffect transition="in" filter="fade">
                                      <p:cBhvr>
                                        <p:cTn id="44" dur="1000"/>
                                        <p:tgtEl>
                                          <p:spTgt spid="3">
                                            <p:txEl>
                                              <p:pRg st="3" end="3"/>
                                            </p:txEl>
                                          </p:spTgt>
                                        </p:tgtEl>
                                      </p:cBhvr>
                                    </p:animEffect>
                                    <p:anim calcmode="lin" valueType="num">
                                      <p:cBhvr>
                                        <p:cTn id="4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nodeType="clickEffect">
                                  <p:stCondLst>
                                    <p:cond delay="0"/>
                                  </p:stCondLst>
                                  <p:childTnLst>
                                    <p:set>
                                      <p:cBhvr>
                                        <p:cTn id="50" dur="1" fill="hold">
                                          <p:stCondLst>
                                            <p:cond delay="0"/>
                                          </p:stCondLst>
                                        </p:cTn>
                                        <p:tgtEl>
                                          <p:spTgt spid="3">
                                            <p:txEl>
                                              <p:pRg st="4" end="4"/>
                                            </p:txEl>
                                          </p:spTgt>
                                        </p:tgtEl>
                                        <p:attrNameLst>
                                          <p:attrName>style.visibility</p:attrName>
                                        </p:attrNameLst>
                                      </p:cBhvr>
                                      <p:to>
                                        <p:strVal val="visible"/>
                                      </p:to>
                                    </p:set>
                                    <p:animEffect transition="in" filter="fade">
                                      <p:cBhvr>
                                        <p:cTn id="51" dur="1000"/>
                                        <p:tgtEl>
                                          <p:spTgt spid="3">
                                            <p:txEl>
                                              <p:pRg st="4" end="4"/>
                                            </p:txEl>
                                          </p:spTgt>
                                        </p:tgtEl>
                                      </p:cBhvr>
                                    </p:animEffect>
                                    <p:anim calcmode="lin" valueType="num">
                                      <p:cBhvr>
                                        <p:cTn id="5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nodeType="clickEffect">
                                  <p:stCondLst>
                                    <p:cond delay="0"/>
                                  </p:stCondLst>
                                  <p:childTnLst>
                                    <p:set>
                                      <p:cBhvr>
                                        <p:cTn id="57" dur="1" fill="hold">
                                          <p:stCondLst>
                                            <p:cond delay="0"/>
                                          </p:stCondLst>
                                        </p:cTn>
                                        <p:tgtEl>
                                          <p:spTgt spid="3">
                                            <p:txEl>
                                              <p:pRg st="5" end="5"/>
                                            </p:txEl>
                                          </p:spTgt>
                                        </p:tgtEl>
                                        <p:attrNameLst>
                                          <p:attrName>style.visibility</p:attrName>
                                        </p:attrNameLst>
                                      </p:cBhvr>
                                      <p:to>
                                        <p:strVal val="visible"/>
                                      </p:to>
                                    </p:set>
                                    <p:animEffect transition="in" filter="fade">
                                      <p:cBhvr>
                                        <p:cTn id="58" dur="1000"/>
                                        <p:tgtEl>
                                          <p:spTgt spid="3">
                                            <p:txEl>
                                              <p:pRg st="5" end="5"/>
                                            </p:txEl>
                                          </p:spTgt>
                                        </p:tgtEl>
                                      </p:cBhvr>
                                    </p:animEffect>
                                    <p:anim calcmode="lin" valueType="num">
                                      <p:cBhvr>
                                        <p:cTn id="5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6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nodeType="clickEffect">
                                  <p:stCondLst>
                                    <p:cond delay="0"/>
                                  </p:stCondLst>
                                  <p:childTnLst>
                                    <p:set>
                                      <p:cBhvr>
                                        <p:cTn id="64" dur="1" fill="hold">
                                          <p:stCondLst>
                                            <p:cond delay="0"/>
                                          </p:stCondLst>
                                        </p:cTn>
                                        <p:tgtEl>
                                          <p:spTgt spid="3">
                                            <p:txEl>
                                              <p:pRg st="6" end="6"/>
                                            </p:txEl>
                                          </p:spTgt>
                                        </p:tgtEl>
                                        <p:attrNameLst>
                                          <p:attrName>style.visibility</p:attrName>
                                        </p:attrNameLst>
                                      </p:cBhvr>
                                      <p:to>
                                        <p:strVal val="visible"/>
                                      </p:to>
                                    </p:set>
                                    <p:animEffect transition="in" filter="fade">
                                      <p:cBhvr>
                                        <p:cTn id="65" dur="1000"/>
                                        <p:tgtEl>
                                          <p:spTgt spid="3">
                                            <p:txEl>
                                              <p:pRg st="6" end="6"/>
                                            </p:txEl>
                                          </p:spTgt>
                                        </p:tgtEl>
                                      </p:cBhvr>
                                    </p:animEffect>
                                    <p:anim calcmode="lin" valueType="num">
                                      <p:cBhvr>
                                        <p:cTn id="6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6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42" presetClass="entr" presetSubtype="0" fill="hold" nodeType="clickEffect">
                                  <p:stCondLst>
                                    <p:cond delay="0"/>
                                  </p:stCondLst>
                                  <p:childTnLst>
                                    <p:set>
                                      <p:cBhvr>
                                        <p:cTn id="71" dur="1" fill="hold">
                                          <p:stCondLst>
                                            <p:cond delay="0"/>
                                          </p:stCondLst>
                                        </p:cTn>
                                        <p:tgtEl>
                                          <p:spTgt spid="3">
                                            <p:txEl>
                                              <p:pRg st="7" end="7"/>
                                            </p:txEl>
                                          </p:spTgt>
                                        </p:tgtEl>
                                        <p:attrNameLst>
                                          <p:attrName>style.visibility</p:attrName>
                                        </p:attrNameLst>
                                      </p:cBhvr>
                                      <p:to>
                                        <p:strVal val="visible"/>
                                      </p:to>
                                    </p:set>
                                    <p:animEffect transition="in" filter="fade">
                                      <p:cBhvr>
                                        <p:cTn id="72" dur="1000"/>
                                        <p:tgtEl>
                                          <p:spTgt spid="3">
                                            <p:txEl>
                                              <p:pRg st="7" end="7"/>
                                            </p:txEl>
                                          </p:spTgt>
                                        </p:tgtEl>
                                      </p:cBhvr>
                                    </p:animEffect>
                                    <p:anim calcmode="lin" valueType="num">
                                      <p:cBhvr>
                                        <p:cTn id="7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7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77962"/>
            <a:ext cx="8686800" cy="5303838"/>
          </a:xfrm>
        </p:spPr>
        <p:txBody>
          <a:bodyPr>
            <a:noAutofit/>
          </a:bodyPr>
          <a:lstStyle/>
          <a:p>
            <a:pPr algn="justLow">
              <a:buNone/>
            </a:pPr>
            <a:r>
              <a:rPr lang="fa-IR" sz="3600" b="1" dirty="0" smtClean="0">
                <a:solidFill>
                  <a:srgbClr val="FF0000"/>
                </a:solidFill>
                <a:cs typeface="B Nazanin" pitchFamily="2" charset="-78"/>
              </a:rPr>
              <a:t>آنچه در این قسمت ذکرمی شود، شیوه هاي مرسوم تدریس در کلاسهاي چند پایه است که عبارتند از</a:t>
            </a:r>
            <a:r>
              <a:rPr lang="en-US" sz="3600" b="1" dirty="0" smtClean="0">
                <a:solidFill>
                  <a:srgbClr val="FF0000"/>
                </a:solidFill>
                <a:cs typeface="B Nazanin" pitchFamily="2" charset="-78"/>
              </a:rPr>
              <a:t>:</a:t>
            </a:r>
            <a:endParaRPr lang="en-US" sz="3600" dirty="0" smtClean="0">
              <a:solidFill>
                <a:srgbClr val="FF0000"/>
              </a:solidFill>
              <a:cs typeface="B Nazanin" pitchFamily="2" charset="-78"/>
            </a:endParaRPr>
          </a:p>
          <a:p>
            <a:pPr>
              <a:buNone/>
            </a:pPr>
            <a:r>
              <a:rPr lang="fa-IR" sz="4800" b="1" dirty="0" smtClean="0">
                <a:solidFill>
                  <a:schemeClr val="tx1"/>
                </a:solidFill>
                <a:cs typeface="B Nazanin" pitchFamily="2" charset="-78"/>
              </a:rPr>
              <a:t>1. روش محوري</a:t>
            </a:r>
          </a:p>
          <a:p>
            <a:pPr>
              <a:buNone/>
            </a:pPr>
            <a:r>
              <a:rPr lang="fa-IR" sz="4800" b="1" dirty="0" smtClean="0">
                <a:solidFill>
                  <a:schemeClr val="tx1"/>
                </a:solidFill>
                <a:cs typeface="B Nazanin" pitchFamily="2" charset="-78"/>
              </a:rPr>
              <a:t>2. روش گروهی</a:t>
            </a:r>
            <a:endParaRPr lang="en-US" sz="4800" b="1" dirty="0" smtClean="0">
              <a:solidFill>
                <a:schemeClr val="tx1"/>
              </a:solidFill>
              <a:cs typeface="B Nazanin" pitchFamily="2" charset="-78"/>
            </a:endParaRPr>
          </a:p>
          <a:p>
            <a:pPr>
              <a:buNone/>
            </a:pPr>
            <a:r>
              <a:rPr lang="fa-IR" sz="4800" b="1" dirty="0" smtClean="0">
                <a:solidFill>
                  <a:schemeClr val="tx1"/>
                </a:solidFill>
                <a:cs typeface="B Nazanin" pitchFamily="2" charset="-78"/>
              </a:rPr>
              <a:t>3. روش تلفیقی</a:t>
            </a:r>
            <a:endParaRPr lang="fa-IR" sz="4800" b="1" dirty="0">
              <a:solidFill>
                <a:schemeClr val="tx1"/>
              </a:solidFill>
              <a:cs typeface="B Nazanin" pitchFamily="2" charset="-78"/>
            </a:endParaRPr>
          </a:p>
        </p:txBody>
      </p:sp>
      <p:sp>
        <p:nvSpPr>
          <p:cNvPr id="7" name="Title 1"/>
          <p:cNvSpPr>
            <a:spLocks noGrp="1"/>
          </p:cNvSpPr>
          <p:nvPr>
            <p:ph type="title"/>
          </p:nvPr>
        </p:nvSpPr>
        <p:spPr>
          <a:xfrm>
            <a:off x="304800" y="228600"/>
            <a:ext cx="8686800" cy="838200"/>
          </a:xfrm>
        </p:spPr>
        <p:txBody>
          <a:bodyPr>
            <a:noAutofit/>
          </a:bodyPr>
          <a:lstStyle/>
          <a:p>
            <a:pPr algn="ctr"/>
            <a:r>
              <a:rPr lang="fa-IR" sz="5400" b="1" dirty="0" smtClean="0">
                <a:solidFill>
                  <a:schemeClr val="tx1"/>
                </a:solidFill>
                <a:cs typeface="B Titr" pitchFamily="2" charset="-78"/>
              </a:rPr>
              <a:t>روش های تدریس چند پایه </a:t>
            </a:r>
            <a:endParaRPr lang="fa-IR" sz="5400" b="1" dirty="0">
              <a:solidFill>
                <a:schemeClr val="tx1"/>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 name="Rounded Rectangle 63"/>
          <p:cNvSpPr/>
          <p:nvPr/>
        </p:nvSpPr>
        <p:spPr>
          <a:xfrm>
            <a:off x="2286000" y="533400"/>
            <a:ext cx="5105400" cy="685800"/>
          </a:xfrm>
          <a:prstGeom prst="roundRect">
            <a:avLst/>
          </a:prstGeom>
        </p:spPr>
        <p:style>
          <a:lnRef idx="2">
            <a:schemeClr val="dk1"/>
          </a:lnRef>
          <a:fillRef idx="1">
            <a:schemeClr val="lt1"/>
          </a:fillRef>
          <a:effectRef idx="0">
            <a:schemeClr val="dk1"/>
          </a:effectRef>
          <a:fontRef idx="minor">
            <a:schemeClr val="dk1"/>
          </a:fontRef>
        </p:style>
        <p:txBody>
          <a:bodyPr rtlCol="1" anchor="ctr"/>
          <a:lstStyle/>
          <a:p>
            <a:pPr algn="ctr"/>
            <a:r>
              <a:rPr lang="fa-IR" sz="4000" b="1" dirty="0" smtClean="0">
                <a:cs typeface="2  Titr" pitchFamily="2" charset="-78"/>
              </a:rPr>
              <a:t>روش های تدریس</a:t>
            </a:r>
            <a:endParaRPr lang="fa-IR" sz="4000" b="1" dirty="0">
              <a:cs typeface="2  Titr" pitchFamily="2" charset="-78"/>
            </a:endParaRPr>
          </a:p>
        </p:txBody>
      </p:sp>
      <p:sp>
        <p:nvSpPr>
          <p:cNvPr id="65" name="Rounded Rectangle 64"/>
          <p:cNvSpPr/>
          <p:nvPr/>
        </p:nvSpPr>
        <p:spPr>
          <a:xfrm>
            <a:off x="762000" y="1295400"/>
            <a:ext cx="7924800" cy="5410200"/>
          </a:xfrm>
          <a:prstGeom prst="roundRect">
            <a:avLst/>
          </a:prstGeom>
        </p:spPr>
        <p:style>
          <a:lnRef idx="2">
            <a:schemeClr val="dk1"/>
          </a:lnRef>
          <a:fillRef idx="1">
            <a:schemeClr val="lt1"/>
          </a:fillRef>
          <a:effectRef idx="0">
            <a:schemeClr val="dk1"/>
          </a:effectRef>
          <a:fontRef idx="minor">
            <a:schemeClr val="dk1"/>
          </a:fontRef>
        </p:style>
        <p:txBody>
          <a:bodyPr rtlCol="1" anchor="ctr"/>
          <a:lstStyle/>
          <a:p>
            <a:r>
              <a:rPr lang="fa-IR" sz="2800" b="1" dirty="0">
                <a:solidFill>
                  <a:schemeClr val="bg1"/>
                </a:solidFill>
                <a:cs typeface="2  Titr" pitchFamily="2" charset="-78"/>
              </a:rPr>
              <a:t>روش ها</a:t>
            </a:r>
            <a:endParaRPr lang="en-US" sz="2800" b="1" dirty="0">
              <a:solidFill>
                <a:schemeClr val="bg1"/>
              </a:solidFill>
              <a:cs typeface="2  Titr" pitchFamily="2" charset="-78"/>
            </a:endParaRPr>
          </a:p>
          <a:p>
            <a:pPr lvl="0"/>
            <a:r>
              <a:rPr lang="fa-IR" sz="2800" b="1" dirty="0">
                <a:solidFill>
                  <a:schemeClr val="bg1"/>
                </a:solidFill>
                <a:cs typeface="2  Titr" pitchFamily="2" charset="-78"/>
              </a:rPr>
              <a:t>محوری ꞊</a:t>
            </a:r>
            <a:endParaRPr lang="en-US" sz="2800" b="1" dirty="0">
              <a:solidFill>
                <a:schemeClr val="bg1"/>
              </a:solidFill>
              <a:cs typeface="2  Titr" pitchFamily="2" charset="-78"/>
            </a:endParaRPr>
          </a:p>
          <a:p>
            <a:r>
              <a:rPr lang="fa-IR" b="1" dirty="0">
                <a:cs typeface="2  Titr" pitchFamily="2" charset="-78"/>
              </a:rPr>
              <a:t> </a:t>
            </a:r>
            <a:endParaRPr lang="en-US" b="1" dirty="0">
              <a:cs typeface="2  Titr" pitchFamily="2" charset="-78"/>
            </a:endParaRPr>
          </a:p>
          <a:p>
            <a:r>
              <a:rPr lang="fa-IR" b="1" dirty="0">
                <a:cs typeface="2  Titr" pitchFamily="2" charset="-78"/>
              </a:rPr>
              <a:t> </a:t>
            </a:r>
            <a:endParaRPr lang="en-US" b="1" dirty="0">
              <a:cs typeface="2  Titr" pitchFamily="2" charset="-78"/>
            </a:endParaRPr>
          </a:p>
          <a:p>
            <a:r>
              <a:rPr lang="fa-IR" b="1" dirty="0">
                <a:cs typeface="2  Titr" pitchFamily="2" charset="-78"/>
              </a:rPr>
              <a:t> </a:t>
            </a:r>
            <a:endParaRPr lang="en-US" b="1" dirty="0">
              <a:cs typeface="2  Titr" pitchFamily="2" charset="-78"/>
            </a:endParaRPr>
          </a:p>
          <a:p>
            <a:r>
              <a:rPr lang="fa-IR" b="1" dirty="0">
                <a:cs typeface="2  Titr" pitchFamily="2" charset="-78"/>
              </a:rPr>
              <a:t> </a:t>
            </a:r>
            <a:endParaRPr lang="en-US" b="1" dirty="0">
              <a:cs typeface="2  Titr" pitchFamily="2" charset="-78"/>
            </a:endParaRPr>
          </a:p>
          <a:p>
            <a:r>
              <a:rPr lang="en-US" b="1" dirty="0" smtClean="0">
                <a:cs typeface="2  Titr" pitchFamily="2" charset="-78"/>
              </a:rPr>
              <a:t/>
            </a:r>
            <a:br>
              <a:rPr lang="en-US" b="1" dirty="0" smtClean="0">
                <a:cs typeface="2  Titr" pitchFamily="2" charset="-78"/>
              </a:rPr>
            </a:br>
            <a:r>
              <a:rPr lang="fa-IR" b="1" dirty="0">
                <a:cs typeface="2  Titr" pitchFamily="2" charset="-78"/>
              </a:rPr>
              <a:t>        </a:t>
            </a:r>
            <a:endParaRPr lang="fa-IR" b="1" dirty="0" smtClean="0">
              <a:cs typeface="2  Titr" pitchFamily="2" charset="-78"/>
            </a:endParaRPr>
          </a:p>
          <a:p>
            <a:endParaRPr lang="fa-IR" b="1" dirty="0">
              <a:cs typeface="2  Titr" pitchFamily="2" charset="-78"/>
            </a:endParaRPr>
          </a:p>
          <a:p>
            <a:endParaRPr lang="fa-IR" b="1" dirty="0" smtClean="0">
              <a:cs typeface="2  Titr" pitchFamily="2" charset="-78"/>
            </a:endParaRPr>
          </a:p>
          <a:p>
            <a:pPr algn="r"/>
            <a:endParaRPr lang="fa-IR" sz="3600" b="1" dirty="0">
              <a:cs typeface="2  Titr" pitchFamily="2" charset="-78"/>
            </a:endParaRPr>
          </a:p>
          <a:p>
            <a:pPr algn="r"/>
            <a:r>
              <a:rPr lang="fa-IR" sz="3600" b="1" dirty="0" smtClean="0">
                <a:cs typeface="2  Titr" pitchFamily="2" charset="-78"/>
              </a:rPr>
              <a:t>محوری</a:t>
            </a:r>
            <a:endParaRPr lang="en-US" sz="3600" b="1" dirty="0">
              <a:cs typeface="2  Titr" pitchFamily="2" charset="-78"/>
            </a:endParaRPr>
          </a:p>
          <a:p>
            <a:r>
              <a:rPr lang="fa-IR" b="1" dirty="0">
                <a:cs typeface="2  Titr" pitchFamily="2" charset="-78"/>
              </a:rPr>
              <a:t> </a:t>
            </a:r>
            <a:endParaRPr lang="en-US" b="1" dirty="0">
              <a:cs typeface="2  Titr" pitchFamily="2" charset="-78"/>
            </a:endParaRPr>
          </a:p>
          <a:p>
            <a:pPr algn="ctr"/>
            <a:endParaRPr lang="fa-IR" b="1" dirty="0">
              <a:cs typeface="2  Titr" pitchFamily="2" charset="-78"/>
            </a:endParaRPr>
          </a:p>
        </p:txBody>
      </p:sp>
      <p:sp>
        <p:nvSpPr>
          <p:cNvPr id="66" name="Oval 65"/>
          <p:cNvSpPr/>
          <p:nvPr/>
        </p:nvSpPr>
        <p:spPr>
          <a:xfrm>
            <a:off x="7467600" y="3505200"/>
            <a:ext cx="914400" cy="914400"/>
          </a:xfrm>
          <a:prstGeom prst="ellipse">
            <a:avLst/>
          </a:prstGeom>
        </p:spPr>
        <p:style>
          <a:lnRef idx="1">
            <a:schemeClr val="accent3"/>
          </a:lnRef>
          <a:fillRef idx="3">
            <a:schemeClr val="accent3"/>
          </a:fillRef>
          <a:effectRef idx="2">
            <a:schemeClr val="accent3"/>
          </a:effectRef>
          <a:fontRef idx="minor">
            <a:schemeClr val="lt1"/>
          </a:fontRef>
        </p:style>
        <p:txBody>
          <a:bodyPr rtlCol="1" anchor="ctr"/>
          <a:lstStyle/>
          <a:p>
            <a:pPr algn="ctr"/>
            <a:endParaRPr lang="fa-IR"/>
          </a:p>
        </p:txBody>
      </p:sp>
      <p:sp>
        <p:nvSpPr>
          <p:cNvPr id="67" name="Oval 66"/>
          <p:cNvSpPr/>
          <p:nvPr/>
        </p:nvSpPr>
        <p:spPr>
          <a:xfrm>
            <a:off x="6019800" y="3429000"/>
            <a:ext cx="914400" cy="914400"/>
          </a:xfrm>
          <a:prstGeom prst="ellipse">
            <a:avLst/>
          </a:prstGeom>
        </p:spPr>
        <p:style>
          <a:lnRef idx="3">
            <a:schemeClr val="lt1"/>
          </a:lnRef>
          <a:fillRef idx="1">
            <a:schemeClr val="accent2"/>
          </a:fillRef>
          <a:effectRef idx="1">
            <a:schemeClr val="accent2"/>
          </a:effectRef>
          <a:fontRef idx="minor">
            <a:schemeClr val="lt1"/>
          </a:fontRef>
        </p:style>
        <p:txBody>
          <a:bodyPr rtlCol="1" anchor="ctr"/>
          <a:lstStyle/>
          <a:p>
            <a:pPr algn="ctr"/>
            <a:endParaRPr lang="fa-IR"/>
          </a:p>
        </p:txBody>
      </p:sp>
      <p:sp>
        <p:nvSpPr>
          <p:cNvPr id="68" name="Oval 67"/>
          <p:cNvSpPr/>
          <p:nvPr/>
        </p:nvSpPr>
        <p:spPr>
          <a:xfrm>
            <a:off x="4876800" y="3429000"/>
            <a:ext cx="914400" cy="914400"/>
          </a:xfrm>
          <a:prstGeom prst="ellipse">
            <a:avLst/>
          </a:prstGeom>
        </p:spPr>
        <p:style>
          <a:lnRef idx="3">
            <a:schemeClr val="lt1"/>
          </a:lnRef>
          <a:fillRef idx="1">
            <a:schemeClr val="accent2"/>
          </a:fillRef>
          <a:effectRef idx="1">
            <a:schemeClr val="accent2"/>
          </a:effectRef>
          <a:fontRef idx="minor">
            <a:schemeClr val="lt1"/>
          </a:fontRef>
        </p:style>
        <p:txBody>
          <a:bodyPr rtlCol="1" anchor="ctr"/>
          <a:lstStyle/>
          <a:p>
            <a:pPr algn="ctr"/>
            <a:endParaRPr lang="fa-IR"/>
          </a:p>
        </p:txBody>
      </p:sp>
      <p:sp>
        <p:nvSpPr>
          <p:cNvPr id="69" name="Oval 68"/>
          <p:cNvSpPr/>
          <p:nvPr/>
        </p:nvSpPr>
        <p:spPr>
          <a:xfrm>
            <a:off x="3733800" y="3429000"/>
            <a:ext cx="914400" cy="914400"/>
          </a:xfrm>
          <a:prstGeom prst="ellipse">
            <a:avLst/>
          </a:prstGeom>
        </p:spPr>
        <p:style>
          <a:lnRef idx="3">
            <a:schemeClr val="lt1"/>
          </a:lnRef>
          <a:fillRef idx="1">
            <a:schemeClr val="accent2"/>
          </a:fillRef>
          <a:effectRef idx="1">
            <a:schemeClr val="accent2"/>
          </a:effectRef>
          <a:fontRef idx="minor">
            <a:schemeClr val="lt1"/>
          </a:fontRef>
        </p:style>
        <p:txBody>
          <a:bodyPr rtlCol="1" anchor="ctr"/>
          <a:lstStyle/>
          <a:p>
            <a:pPr algn="ctr"/>
            <a:endParaRPr lang="fa-IR"/>
          </a:p>
        </p:txBody>
      </p:sp>
      <p:sp>
        <p:nvSpPr>
          <p:cNvPr id="70" name="Oval 69"/>
          <p:cNvSpPr/>
          <p:nvPr/>
        </p:nvSpPr>
        <p:spPr>
          <a:xfrm>
            <a:off x="2590800" y="3429000"/>
            <a:ext cx="914400" cy="914400"/>
          </a:xfrm>
          <a:prstGeom prst="ellipse">
            <a:avLst/>
          </a:prstGeom>
        </p:spPr>
        <p:style>
          <a:lnRef idx="3">
            <a:schemeClr val="lt1"/>
          </a:lnRef>
          <a:fillRef idx="1">
            <a:schemeClr val="accent2"/>
          </a:fillRef>
          <a:effectRef idx="1">
            <a:schemeClr val="accent2"/>
          </a:effectRef>
          <a:fontRef idx="minor">
            <a:schemeClr val="lt1"/>
          </a:fontRef>
        </p:style>
        <p:txBody>
          <a:bodyPr rtlCol="1" anchor="ctr"/>
          <a:lstStyle/>
          <a:p>
            <a:pPr algn="ctr"/>
            <a:endParaRPr lang="fa-IR"/>
          </a:p>
        </p:txBody>
      </p:sp>
      <p:sp>
        <p:nvSpPr>
          <p:cNvPr id="71" name="Oval 70"/>
          <p:cNvSpPr/>
          <p:nvPr/>
        </p:nvSpPr>
        <p:spPr>
          <a:xfrm>
            <a:off x="1447800" y="3429000"/>
            <a:ext cx="914400" cy="914400"/>
          </a:xfrm>
          <a:prstGeom prst="ellipse">
            <a:avLst/>
          </a:prstGeom>
        </p:spPr>
        <p:style>
          <a:lnRef idx="3">
            <a:schemeClr val="lt1"/>
          </a:lnRef>
          <a:fillRef idx="1">
            <a:schemeClr val="accent2"/>
          </a:fillRef>
          <a:effectRef idx="1">
            <a:schemeClr val="accent2"/>
          </a:effectRef>
          <a:fontRef idx="minor">
            <a:schemeClr val="lt1"/>
          </a:fontRef>
        </p:style>
        <p:txBody>
          <a:bodyPr rtlCol="1" anchor="ctr"/>
          <a:lstStyle/>
          <a:p>
            <a:pPr algn="ctr"/>
            <a:endParaRPr lang="fa-IR"/>
          </a:p>
        </p:txBody>
      </p:sp>
      <p:cxnSp>
        <p:nvCxnSpPr>
          <p:cNvPr id="73" name="Straight Connector 72"/>
          <p:cNvCxnSpPr/>
          <p:nvPr/>
        </p:nvCxnSpPr>
        <p:spPr>
          <a:xfrm rot="10800000">
            <a:off x="1600200" y="4572000"/>
            <a:ext cx="5334000" cy="76200"/>
          </a:xfrm>
          <a:prstGeom prst="line">
            <a:avLst/>
          </a:prstGeom>
        </p:spPr>
        <p:style>
          <a:lnRef idx="3">
            <a:schemeClr val="accent3"/>
          </a:lnRef>
          <a:fillRef idx="0">
            <a:schemeClr val="accent3"/>
          </a:fillRef>
          <a:effectRef idx="2">
            <a:schemeClr val="accent3"/>
          </a:effectRef>
          <a:fontRef idx="minor">
            <a:schemeClr val="tx1"/>
          </a:fontRef>
        </p:style>
      </p:cxnSp>
      <p:cxnSp>
        <p:nvCxnSpPr>
          <p:cNvPr id="75" name="Straight Connector 74"/>
          <p:cNvCxnSpPr/>
          <p:nvPr/>
        </p:nvCxnSpPr>
        <p:spPr>
          <a:xfrm rot="10800000">
            <a:off x="7391400" y="5105400"/>
            <a:ext cx="1066800" cy="0"/>
          </a:xfrm>
          <a:prstGeom prst="line">
            <a:avLst/>
          </a:prstGeom>
        </p:spPr>
        <p:style>
          <a:lnRef idx="3">
            <a:schemeClr val="accent3"/>
          </a:lnRef>
          <a:fillRef idx="0">
            <a:schemeClr val="accent3"/>
          </a:fillRef>
          <a:effectRef idx="2">
            <a:schemeClr val="accent3"/>
          </a:effectRef>
          <a:fontRef idx="minor">
            <a:schemeClr val="tx1"/>
          </a:fontRef>
        </p:style>
      </p:cxnSp>
      <p:cxnSp>
        <p:nvCxnSpPr>
          <p:cNvPr id="77" name="Straight Arrow Connector 76"/>
          <p:cNvCxnSpPr/>
          <p:nvPr/>
        </p:nvCxnSpPr>
        <p:spPr>
          <a:xfrm rot="5400000">
            <a:off x="7658894" y="4762500"/>
            <a:ext cx="532606" cy="794"/>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066800"/>
            <a:ext cx="8229600" cy="4830763"/>
          </a:xfrm>
          <a:noFill/>
        </p:spPr>
        <p:txBody>
          <a:bodyPr>
            <a:normAutofit fontScale="90000"/>
          </a:bodyPr>
          <a:lstStyle/>
          <a:p>
            <a:pPr algn="just" rtl="1"/>
            <a:r>
              <a:rPr lang="fa-IR" b="1" dirty="0" smtClean="0">
                <a:solidFill>
                  <a:srgbClr val="FF0000"/>
                </a:solidFill>
                <a:cs typeface="B Nazanin" pitchFamily="2" charset="-78"/>
              </a:rPr>
              <a:t>در قرن نوزدهم بود </a:t>
            </a:r>
            <a:r>
              <a:rPr lang="fa-IR" b="1" dirty="0" smtClean="0">
                <a:cs typeface="B Nazanin" pitchFamily="2" charset="-78"/>
              </a:rPr>
              <a:t>که برای بهتر اداره کردن کلاس ، دانش آموزان به گروه های مختلف سنی تقسیم </a:t>
            </a:r>
            <a:br>
              <a:rPr lang="fa-IR" b="1" dirty="0" smtClean="0">
                <a:cs typeface="B Nazanin" pitchFamily="2" charset="-78"/>
              </a:rPr>
            </a:br>
            <a:r>
              <a:rPr lang="fa-IR" b="1" dirty="0" smtClean="0">
                <a:cs typeface="B Nazanin" pitchFamily="2" charset="-78"/>
              </a:rPr>
              <a:t>می شدند و هر گروه به طور جداگانه آموزش داده شدند و به این ترتیب آموزش تک پایه ای رایج شد.با این همه هنوز آموزش چند پایه ای در بسیاری از نقاط آمریکای شمالی و اروپا به ویژه در روستاها و شهرک های پیرامونی شهرهای بزرگ ، از اهمیتی بسیار برخوردار است.</a:t>
            </a:r>
            <a:endParaRPr lang="fa-IR" b="1" dirty="0">
              <a:cs typeface="B Nazanin" pitchFamily="2" charset="-78"/>
            </a:endParaRPr>
          </a:p>
        </p:txBody>
      </p:sp>
      <p:sp>
        <p:nvSpPr>
          <p:cNvPr id="4" name="Title 1"/>
          <p:cNvSpPr txBox="1">
            <a:spLocks/>
          </p:cNvSpPr>
          <p:nvPr/>
        </p:nvSpPr>
        <p:spPr>
          <a:xfrm>
            <a:off x="304800" y="228600"/>
            <a:ext cx="8686800" cy="838200"/>
          </a:xfrm>
          <a:prstGeom prst="rect">
            <a:avLst/>
          </a:prstGeom>
        </p:spPr>
        <p:txBody>
          <a:bodyPr vert="horz" anchor="ctr">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3600" b="1" i="0" u="none" strike="noStrike" kern="1200" cap="all" spc="0" normalizeH="0" baseline="0" noProof="0" smtClean="0">
                <a:ln>
                  <a:noFill/>
                </a:ln>
                <a:solidFill>
                  <a:schemeClr val="tx2"/>
                </a:solidFill>
                <a:effectLst>
                  <a:reflection blurRad="12700" stA="48000" endA="300" endPos="55000" dir="5400000" sy="-90000" algn="bl" rotWithShape="0"/>
                </a:effectLst>
                <a:uLnTx/>
                <a:uFillTx/>
                <a:latin typeface="+mj-lt"/>
                <a:ea typeface="+mj-ea"/>
                <a:cs typeface="B Titr" pitchFamily="2" charset="-78"/>
              </a:rPr>
              <a:t>آموزش چند پایه ای در جهان</a:t>
            </a:r>
            <a:endParaRPr kumimoji="0" lang="fa-IR" sz="3600" b="1" i="0" u="none" strike="noStrike" kern="1200" cap="all" spc="0" normalizeH="0" baseline="0" noProof="0" dirty="0">
              <a:ln>
                <a:noFill/>
              </a:ln>
              <a:solidFill>
                <a:schemeClr val="tx2"/>
              </a:solidFill>
              <a:effectLst>
                <a:reflection blurRad="12700" stA="48000" endA="300" endPos="55000" dir="5400000" sy="-90000" algn="bl" rotWithShape="0"/>
              </a:effectLst>
              <a:uLnTx/>
              <a:uFillTx/>
              <a:latin typeface="+mj-lt"/>
              <a:ea typeface="+mj-ea"/>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77962"/>
            <a:ext cx="8686800" cy="5303838"/>
          </a:xfrm>
        </p:spPr>
        <p:txBody>
          <a:bodyPr>
            <a:noAutofit/>
          </a:bodyPr>
          <a:lstStyle/>
          <a:p>
            <a:pPr algn="justLow">
              <a:buNone/>
            </a:pPr>
            <a:r>
              <a:rPr lang="fa-IR" sz="3600" b="1" dirty="0" smtClean="0">
                <a:solidFill>
                  <a:srgbClr val="FF0000"/>
                </a:solidFill>
                <a:cs typeface="B Nazanin" pitchFamily="2" charset="-78"/>
              </a:rPr>
              <a:t>1. روش محوري :</a:t>
            </a:r>
            <a:endParaRPr lang="en-US" sz="3600" b="1" dirty="0" smtClean="0">
              <a:solidFill>
                <a:srgbClr val="FF0000"/>
              </a:solidFill>
              <a:cs typeface="B Nazanin" pitchFamily="2" charset="-78"/>
            </a:endParaRPr>
          </a:p>
          <a:p>
            <a:pPr algn="justLow">
              <a:buNone/>
            </a:pPr>
            <a:r>
              <a:rPr lang="fa-IR" sz="3600" b="1" dirty="0" smtClean="0">
                <a:solidFill>
                  <a:schemeClr val="tx1"/>
                </a:solidFill>
                <a:cs typeface="B Nazanin" pitchFamily="2" charset="-78"/>
              </a:rPr>
              <a:t>در این روش براي هر پایه درس معینی پیش بینی می شود، به طریقی که حداکثر 3 گروه از دانش آموزان با فاصله ي پیش بینی شده مستقیماً با معلم کار </a:t>
            </a:r>
            <a:br>
              <a:rPr lang="fa-IR" sz="3600" b="1" dirty="0" smtClean="0">
                <a:solidFill>
                  <a:schemeClr val="tx1"/>
                </a:solidFill>
                <a:cs typeface="B Nazanin" pitchFamily="2" charset="-78"/>
              </a:rPr>
            </a:br>
            <a:r>
              <a:rPr lang="fa-IR" sz="3600" b="1" dirty="0" smtClean="0">
                <a:solidFill>
                  <a:schemeClr val="tx1"/>
                </a:solidFill>
                <a:cs typeface="B Nazanin" pitchFamily="2" charset="-78"/>
              </a:rPr>
              <a:t>می کنند و براي گروه هاي دیگر دروسی از قبیل: خط، نقاشی، املا، انشا، تمرین ریاضیات، تمرین کلمات داراي ارزش املایی و</a:t>
            </a:r>
            <a:r>
              <a:rPr lang="en-US" sz="3600" b="1" dirty="0" smtClean="0">
                <a:solidFill>
                  <a:schemeClr val="tx1"/>
                </a:solidFill>
                <a:cs typeface="B Nazanin" pitchFamily="2" charset="-78"/>
              </a:rPr>
              <a:t>... </a:t>
            </a:r>
            <a:r>
              <a:rPr lang="fa-IR" sz="3600" b="1" dirty="0" smtClean="0">
                <a:solidFill>
                  <a:schemeClr val="tx1"/>
                </a:solidFill>
                <a:cs typeface="B Nazanin" pitchFamily="2" charset="-78"/>
              </a:rPr>
              <a:t>که نیاز کم تري به نظارت مستقیم آموزگار دارد، منظور می شود</a:t>
            </a:r>
            <a:r>
              <a:rPr lang="en-US" sz="3600" b="1" dirty="0" smtClean="0">
                <a:solidFill>
                  <a:schemeClr val="tx1"/>
                </a:solidFill>
                <a:cs typeface="B Nazanin" pitchFamily="2" charset="-78"/>
              </a:rPr>
              <a:t>.</a:t>
            </a:r>
            <a:endParaRPr lang="en-US" sz="3600" b="1" dirty="0">
              <a:solidFill>
                <a:schemeClr val="tx1"/>
              </a:solidFill>
              <a:cs typeface="B Nazanin" pitchFamily="2" charset="-78"/>
            </a:endParaRPr>
          </a:p>
        </p:txBody>
      </p:sp>
      <p:sp>
        <p:nvSpPr>
          <p:cNvPr id="5" name="Title 1"/>
          <p:cNvSpPr>
            <a:spLocks noGrp="1"/>
          </p:cNvSpPr>
          <p:nvPr>
            <p:ph type="title"/>
          </p:nvPr>
        </p:nvSpPr>
        <p:spPr>
          <a:xfrm>
            <a:off x="304800" y="152400"/>
            <a:ext cx="8686800" cy="838200"/>
          </a:xfrm>
        </p:spPr>
        <p:txBody>
          <a:bodyPr>
            <a:noAutofit/>
          </a:bodyPr>
          <a:lstStyle/>
          <a:p>
            <a:pPr algn="ctr"/>
            <a:r>
              <a:rPr lang="fa-IR" sz="6600" b="1" dirty="0" smtClean="0">
                <a:solidFill>
                  <a:srgbClr val="7030A0"/>
                </a:solidFill>
                <a:cs typeface="B Titr" pitchFamily="2" charset="-78"/>
              </a:rPr>
              <a:t>روش محوری</a:t>
            </a:r>
            <a:endParaRPr lang="fa-IR" sz="6600" b="1" dirty="0">
              <a:solidFill>
                <a:srgbClr val="7030A0"/>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77962"/>
            <a:ext cx="8686800" cy="5303838"/>
          </a:xfrm>
        </p:spPr>
        <p:txBody>
          <a:bodyPr>
            <a:noAutofit/>
          </a:bodyPr>
          <a:lstStyle/>
          <a:p>
            <a:pPr algn="justLow">
              <a:buNone/>
            </a:pPr>
            <a:r>
              <a:rPr lang="fa-IR" sz="3600" b="1" dirty="0" smtClean="0">
                <a:cs typeface="B Nazanin" pitchFamily="2" charset="-78"/>
              </a:rPr>
              <a:t>بنابراین چون اساس کار معلم در هر ساعت با یک یا دو احتمالاً سه پایه می باشد و پایه هاي معینی در محور کار قرار می گیرند، این طریقه را روش محوري </a:t>
            </a:r>
            <a:br>
              <a:rPr lang="fa-IR" sz="3600" b="1" dirty="0" smtClean="0">
                <a:cs typeface="B Nazanin" pitchFamily="2" charset="-78"/>
              </a:rPr>
            </a:br>
            <a:r>
              <a:rPr lang="fa-IR" sz="3600" b="1" dirty="0" smtClean="0">
                <a:cs typeface="B Nazanin" pitchFamily="2" charset="-78"/>
              </a:rPr>
              <a:t>می نامیم و بقیه پایه ها که با تعیین تکلیف، به انجام کارهاي تمرینی مشغول می شوند، گروه خودآموز یا گروه فرعی نامیده می شوند</a:t>
            </a:r>
            <a:r>
              <a:rPr lang="en-US" sz="3600" b="1" dirty="0" smtClean="0">
                <a:cs typeface="B Nazanin" pitchFamily="2" charset="-78"/>
              </a:rPr>
              <a:t>.</a:t>
            </a:r>
            <a:endParaRPr lang="en-US" sz="3600" dirty="0" smtClean="0">
              <a:cs typeface="B Nazanin" pitchFamily="2" charset="-78"/>
            </a:endParaRPr>
          </a:p>
        </p:txBody>
      </p:sp>
      <p:sp>
        <p:nvSpPr>
          <p:cNvPr id="5" name="Title 1"/>
          <p:cNvSpPr>
            <a:spLocks noGrp="1"/>
          </p:cNvSpPr>
          <p:nvPr>
            <p:ph type="title"/>
          </p:nvPr>
        </p:nvSpPr>
        <p:spPr>
          <a:xfrm>
            <a:off x="304800" y="152400"/>
            <a:ext cx="8686800" cy="838200"/>
          </a:xfrm>
        </p:spPr>
        <p:txBody>
          <a:bodyPr>
            <a:noAutofit/>
          </a:bodyPr>
          <a:lstStyle/>
          <a:p>
            <a:pPr algn="ctr"/>
            <a:r>
              <a:rPr lang="fa-IR" sz="6600" b="1" dirty="0" smtClean="0">
                <a:solidFill>
                  <a:srgbClr val="7030A0"/>
                </a:solidFill>
                <a:cs typeface="B Titr" pitchFamily="2" charset="-78"/>
              </a:rPr>
              <a:t>روش محوری</a:t>
            </a:r>
            <a:endParaRPr lang="fa-IR" sz="6600" b="1" dirty="0">
              <a:solidFill>
                <a:srgbClr val="7030A0"/>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477962"/>
            <a:ext cx="8686800" cy="5303838"/>
          </a:xfrm>
        </p:spPr>
        <p:txBody>
          <a:bodyPr>
            <a:noAutofit/>
          </a:bodyPr>
          <a:lstStyle/>
          <a:p>
            <a:pPr>
              <a:buNone/>
            </a:pPr>
            <a:r>
              <a:rPr lang="fa-IR" sz="3600" b="1" dirty="0" smtClean="0">
                <a:solidFill>
                  <a:srgbClr val="FF0000"/>
                </a:solidFill>
                <a:cs typeface="B Nazanin" pitchFamily="2" charset="-78"/>
              </a:rPr>
              <a:t>الف</a:t>
            </a:r>
            <a:r>
              <a:rPr lang="en-US" sz="3600" b="1" dirty="0" smtClean="0">
                <a:solidFill>
                  <a:srgbClr val="FF0000"/>
                </a:solidFill>
                <a:cs typeface="B Nazanin" pitchFamily="2" charset="-78"/>
              </a:rPr>
              <a:t> ( </a:t>
            </a:r>
            <a:r>
              <a:rPr lang="fa-IR" sz="3600" b="1" dirty="0" smtClean="0">
                <a:solidFill>
                  <a:schemeClr val="tx1"/>
                </a:solidFill>
                <a:cs typeface="B Nazanin" pitchFamily="2" charset="-78"/>
              </a:rPr>
              <a:t>ترتیبی اتخاذ شود که براي کلیه ي دروس هرپایه، طبق برنامه مصوب، درس محور گرفته شود</a:t>
            </a:r>
            <a:r>
              <a:rPr lang="en-US" sz="3600" b="1" dirty="0" smtClean="0">
                <a:solidFill>
                  <a:schemeClr val="tx1"/>
                </a:solidFill>
                <a:cs typeface="B Nazanin" pitchFamily="2" charset="-78"/>
              </a:rPr>
              <a:t>.</a:t>
            </a:r>
            <a:endParaRPr lang="en-US" sz="3600" dirty="0" smtClean="0">
              <a:solidFill>
                <a:schemeClr val="tx1"/>
              </a:solidFill>
              <a:cs typeface="B Nazanin" pitchFamily="2" charset="-78"/>
            </a:endParaRPr>
          </a:p>
          <a:p>
            <a:pPr>
              <a:buNone/>
            </a:pPr>
            <a:r>
              <a:rPr lang="fa-IR" sz="3600" b="1" dirty="0" smtClean="0">
                <a:solidFill>
                  <a:srgbClr val="FF0000"/>
                </a:solidFill>
                <a:cs typeface="B Nazanin" pitchFamily="2" charset="-78"/>
              </a:rPr>
              <a:t>ب</a:t>
            </a:r>
            <a:r>
              <a:rPr lang="en-US" sz="3600" b="1" dirty="0" smtClean="0">
                <a:solidFill>
                  <a:srgbClr val="FF0000"/>
                </a:solidFill>
                <a:cs typeface="B Nazanin" pitchFamily="2" charset="-78"/>
              </a:rPr>
              <a:t>( </a:t>
            </a:r>
            <a:r>
              <a:rPr lang="fa-IR" sz="3600" b="1" dirty="0" smtClean="0">
                <a:solidFill>
                  <a:srgbClr val="FF0000"/>
                </a:solidFill>
                <a:cs typeface="B Nazanin" pitchFamily="2" charset="-78"/>
              </a:rPr>
              <a:t> </a:t>
            </a:r>
            <a:r>
              <a:rPr lang="fa-IR" sz="3600" b="1" dirty="0" smtClean="0">
                <a:solidFill>
                  <a:schemeClr val="tx1"/>
                </a:solidFill>
                <a:cs typeface="B Nazanin" pitchFamily="2" charset="-78"/>
              </a:rPr>
              <a:t>پایه هاي اول و دوم به مدت 20</a:t>
            </a:r>
            <a:r>
              <a:rPr lang="en-US" sz="3600" b="1" dirty="0" smtClean="0">
                <a:solidFill>
                  <a:schemeClr val="tx1"/>
                </a:solidFill>
                <a:cs typeface="B Nazanin" pitchFamily="2" charset="-78"/>
              </a:rPr>
              <a:t> </a:t>
            </a:r>
            <a:r>
              <a:rPr lang="fa-IR" sz="3600" b="1" dirty="0" smtClean="0">
                <a:solidFill>
                  <a:schemeClr val="tx1"/>
                </a:solidFill>
                <a:cs typeface="B Nazanin" pitchFamily="2" charset="-78"/>
              </a:rPr>
              <a:t>دقیقه و پایه هاي بالاتر با توجه به تعداد مواد درسی بیش از 20</a:t>
            </a:r>
            <a:r>
              <a:rPr lang="en-US" sz="3600" b="1" dirty="0" smtClean="0">
                <a:solidFill>
                  <a:schemeClr val="tx1"/>
                </a:solidFill>
                <a:cs typeface="B Nazanin" pitchFamily="2" charset="-78"/>
              </a:rPr>
              <a:t> </a:t>
            </a:r>
            <a:r>
              <a:rPr lang="fa-IR" sz="3600" b="1" dirty="0" smtClean="0">
                <a:solidFill>
                  <a:schemeClr val="tx1"/>
                </a:solidFill>
                <a:cs typeface="B Nazanin" pitchFamily="2" charset="-78"/>
              </a:rPr>
              <a:t>دقیقه در محور قرار گیرند</a:t>
            </a:r>
            <a:r>
              <a:rPr lang="en-US" sz="3600" b="1" dirty="0" smtClean="0">
                <a:solidFill>
                  <a:schemeClr val="tx1"/>
                </a:solidFill>
                <a:cs typeface="B Nazanin" pitchFamily="2" charset="-78"/>
              </a:rPr>
              <a:t>.</a:t>
            </a:r>
            <a:endParaRPr lang="en-US" sz="3600" dirty="0" smtClean="0">
              <a:solidFill>
                <a:schemeClr val="tx1"/>
              </a:solidFill>
              <a:cs typeface="B Nazanin" pitchFamily="2" charset="-78"/>
            </a:endParaRPr>
          </a:p>
          <a:p>
            <a:pPr>
              <a:buNone/>
            </a:pPr>
            <a:r>
              <a:rPr lang="fa-IR" sz="3600" b="1" dirty="0" smtClean="0">
                <a:solidFill>
                  <a:srgbClr val="FF0000"/>
                </a:solidFill>
                <a:cs typeface="B Nazanin" pitchFamily="2" charset="-78"/>
              </a:rPr>
              <a:t>ج</a:t>
            </a:r>
            <a:r>
              <a:rPr lang="en-US" sz="3600" b="1" dirty="0" smtClean="0">
                <a:cs typeface="B Nazanin" pitchFamily="2" charset="-78"/>
              </a:rPr>
              <a:t> </a:t>
            </a:r>
            <a:r>
              <a:rPr lang="en-US" sz="3600" b="1" dirty="0" smtClean="0">
                <a:solidFill>
                  <a:srgbClr val="FF0000"/>
                </a:solidFill>
                <a:cs typeface="B Nazanin" pitchFamily="2" charset="-78"/>
              </a:rPr>
              <a:t>(</a:t>
            </a:r>
            <a:r>
              <a:rPr lang="en-US" sz="3600" b="1" dirty="0" smtClean="0">
                <a:cs typeface="B Nazanin" pitchFamily="2" charset="-78"/>
              </a:rPr>
              <a:t> </a:t>
            </a:r>
            <a:r>
              <a:rPr lang="fa-IR" sz="3600" b="1" dirty="0" smtClean="0">
                <a:solidFill>
                  <a:schemeClr val="tx1"/>
                </a:solidFill>
                <a:cs typeface="B Nazanin" pitchFamily="2" charset="-78"/>
              </a:rPr>
              <a:t>برنامه طوري تنظیم شود که وقت معلم کاملاً تقسیم شده و در نتیجه از بلاتکلیفی دانش آموزان جلوگیري شود</a:t>
            </a:r>
            <a:r>
              <a:rPr lang="en-US" sz="3600" b="1" dirty="0" smtClean="0">
                <a:solidFill>
                  <a:schemeClr val="tx1"/>
                </a:solidFill>
                <a:cs typeface="B Nazanin" pitchFamily="2" charset="-78"/>
              </a:rPr>
              <a:t>.</a:t>
            </a:r>
            <a:endParaRPr lang="en-US" sz="3600" dirty="0" smtClean="0">
              <a:solidFill>
                <a:schemeClr val="tx1"/>
              </a:solidFill>
              <a:cs typeface="B Nazanin" pitchFamily="2" charset="-78"/>
            </a:endParaRPr>
          </a:p>
          <a:p>
            <a:pPr algn="justLow">
              <a:buNone/>
            </a:pPr>
            <a:r>
              <a:rPr lang="en-US" sz="3600" b="1" dirty="0" smtClean="0">
                <a:cs typeface="B Nazanin" pitchFamily="2" charset="-78"/>
              </a:rPr>
              <a:t>.</a:t>
            </a:r>
            <a:endParaRPr lang="en-US" sz="3600" dirty="0" smtClean="0">
              <a:cs typeface="B Nazanin" pitchFamily="2" charset="-78"/>
            </a:endParaRPr>
          </a:p>
        </p:txBody>
      </p:sp>
      <p:sp>
        <p:nvSpPr>
          <p:cNvPr id="5" name="Title 1"/>
          <p:cNvSpPr>
            <a:spLocks noGrp="1"/>
          </p:cNvSpPr>
          <p:nvPr>
            <p:ph type="title"/>
          </p:nvPr>
        </p:nvSpPr>
        <p:spPr>
          <a:xfrm>
            <a:off x="304800" y="228600"/>
            <a:ext cx="8686800" cy="838200"/>
          </a:xfrm>
        </p:spPr>
        <p:txBody>
          <a:bodyPr>
            <a:normAutofit/>
          </a:bodyPr>
          <a:lstStyle/>
          <a:p>
            <a:pPr algn="ctr"/>
            <a:r>
              <a:rPr lang="fa-IR" sz="4400" b="1" dirty="0" smtClean="0">
                <a:solidFill>
                  <a:srgbClr val="7030A0"/>
                </a:solidFill>
                <a:cs typeface="B Titr" pitchFamily="2" charset="-78"/>
              </a:rPr>
              <a:t>در این روش نکات ذیل مورد توجه است</a:t>
            </a:r>
            <a:r>
              <a:rPr lang="en-US" sz="4400" b="1" dirty="0" smtClean="0">
                <a:solidFill>
                  <a:srgbClr val="7030A0"/>
                </a:solidFill>
                <a:cs typeface="B Titr" pitchFamily="2" charset="-78"/>
              </a:rPr>
              <a:t>:</a:t>
            </a:r>
            <a:endParaRPr lang="en-US" sz="4400" dirty="0">
              <a:solidFill>
                <a:srgbClr val="7030A0"/>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782762"/>
            <a:ext cx="8686800" cy="3856038"/>
          </a:xfrm>
        </p:spPr>
        <p:txBody>
          <a:bodyPr>
            <a:noAutofit/>
          </a:bodyPr>
          <a:lstStyle/>
          <a:p>
            <a:pPr algn="justLow">
              <a:buNone/>
            </a:pPr>
            <a:r>
              <a:rPr lang="fa-IR" sz="3600" b="1" dirty="0" smtClean="0">
                <a:solidFill>
                  <a:srgbClr val="FF0000"/>
                </a:solidFill>
                <a:cs typeface="B Nazanin" pitchFamily="2" charset="-78"/>
              </a:rPr>
              <a:t>د)</a:t>
            </a:r>
            <a:r>
              <a:rPr lang="en-US" sz="3600" b="1" dirty="0" smtClean="0">
                <a:solidFill>
                  <a:srgbClr val="FF0000"/>
                </a:solidFill>
                <a:cs typeface="B Nazanin" pitchFamily="2" charset="-78"/>
              </a:rPr>
              <a:t> </a:t>
            </a:r>
            <a:r>
              <a:rPr lang="fa-IR" sz="3600" b="1" dirty="0" smtClean="0">
                <a:solidFill>
                  <a:schemeClr val="tx1"/>
                </a:solidFill>
                <a:cs typeface="B Nazanin" pitchFamily="2" charset="-78"/>
              </a:rPr>
              <a:t>تمرینات هر درس بلافاصله بعد از دروس محور گنجانده شود تا دانش آموزان براي تثبیت مطالب آموخته شده به تمرین بپردازند و از بی نظمی و بی کاري آنان نیز جلوگیري شود</a:t>
            </a:r>
            <a:r>
              <a:rPr lang="en-US" sz="3600" b="1" dirty="0" smtClean="0">
                <a:solidFill>
                  <a:schemeClr val="tx1"/>
                </a:solidFill>
                <a:cs typeface="B Nazanin" pitchFamily="2" charset="-78"/>
              </a:rPr>
              <a:t>. </a:t>
            </a:r>
            <a:r>
              <a:rPr lang="fa-IR" sz="3600" b="1" dirty="0" smtClean="0">
                <a:solidFill>
                  <a:schemeClr val="tx1"/>
                </a:solidFill>
                <a:cs typeface="B Nazanin" pitchFamily="2" charset="-78"/>
              </a:rPr>
              <a:t>در این روش کلمات مخفف وجود دارند که باتوضیح آنها موجب سهولت استفاده از آنهامی شود</a:t>
            </a:r>
            <a:r>
              <a:rPr lang="en-US" sz="3600" b="1" dirty="0" smtClean="0">
                <a:cs typeface="B Nazanin" pitchFamily="2" charset="-78"/>
              </a:rPr>
              <a:t>.</a:t>
            </a:r>
            <a:endParaRPr lang="en-US" sz="3600" dirty="0" smtClean="0">
              <a:cs typeface="B Nazanin" pitchFamily="2" charset="-78"/>
            </a:endParaRPr>
          </a:p>
          <a:p>
            <a:pPr algn="justLow">
              <a:buNone/>
            </a:pPr>
            <a:r>
              <a:rPr lang="en-US" sz="3600" b="1" dirty="0" smtClean="0">
                <a:cs typeface="B Nazanin" pitchFamily="2" charset="-78"/>
              </a:rPr>
              <a:t>.</a:t>
            </a:r>
            <a:endParaRPr lang="en-US" sz="3600" dirty="0" smtClean="0">
              <a:cs typeface="B Nazanin" pitchFamily="2" charset="-78"/>
            </a:endParaRPr>
          </a:p>
        </p:txBody>
      </p:sp>
      <p:sp>
        <p:nvSpPr>
          <p:cNvPr id="7" name="Title 1"/>
          <p:cNvSpPr>
            <a:spLocks noGrp="1"/>
          </p:cNvSpPr>
          <p:nvPr>
            <p:ph type="title"/>
          </p:nvPr>
        </p:nvSpPr>
        <p:spPr>
          <a:xfrm>
            <a:off x="304800" y="228600"/>
            <a:ext cx="8686800" cy="838200"/>
          </a:xfrm>
        </p:spPr>
        <p:txBody>
          <a:bodyPr>
            <a:normAutofit/>
          </a:bodyPr>
          <a:lstStyle/>
          <a:p>
            <a:pPr algn="ctr"/>
            <a:r>
              <a:rPr lang="fa-IR" sz="4400" b="1" dirty="0" smtClean="0">
                <a:solidFill>
                  <a:srgbClr val="7030A0"/>
                </a:solidFill>
                <a:cs typeface="B Titr" pitchFamily="2" charset="-78"/>
              </a:rPr>
              <a:t>در این روش نکات ذیل مورد توجه است</a:t>
            </a:r>
            <a:r>
              <a:rPr lang="en-US" sz="4400" b="1" dirty="0" smtClean="0">
                <a:solidFill>
                  <a:srgbClr val="7030A0"/>
                </a:solidFill>
                <a:cs typeface="B Titr" pitchFamily="2" charset="-78"/>
              </a:rPr>
              <a:t>:</a:t>
            </a:r>
            <a:endParaRPr lang="en-US" sz="4400" dirty="0">
              <a:solidFill>
                <a:srgbClr val="7030A0"/>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782762"/>
            <a:ext cx="8686800" cy="4694238"/>
          </a:xfrm>
        </p:spPr>
        <p:txBody>
          <a:bodyPr>
            <a:noAutofit/>
          </a:bodyPr>
          <a:lstStyle/>
          <a:p>
            <a:pPr algn="justLow">
              <a:buNone/>
            </a:pPr>
            <a:r>
              <a:rPr lang="fa-IR" sz="3600" b="1" dirty="0" smtClean="0">
                <a:cs typeface="B Nazanin" pitchFamily="2" charset="-78"/>
              </a:rPr>
              <a:t>1- حرف</a:t>
            </a:r>
            <a:r>
              <a:rPr lang="en-US" sz="3600" b="1" dirty="0" smtClean="0">
                <a:cs typeface="B Nazanin" pitchFamily="2" charset="-78"/>
              </a:rPr>
              <a:t>  </a:t>
            </a:r>
            <a:r>
              <a:rPr lang="fa-IR" sz="3600" b="1" dirty="0" smtClean="0">
                <a:cs typeface="B Nazanin" pitchFamily="2" charset="-78"/>
              </a:rPr>
              <a:t> ( م ) مخفف </a:t>
            </a:r>
            <a:r>
              <a:rPr lang="fa-IR" sz="3600" b="1" dirty="0" smtClean="0">
                <a:solidFill>
                  <a:srgbClr val="FF0000"/>
                </a:solidFill>
                <a:cs typeface="B Nazanin" pitchFamily="2" charset="-78"/>
              </a:rPr>
              <a:t>محور</a:t>
            </a:r>
            <a:r>
              <a:rPr lang="en-US" sz="3600" b="1" dirty="0" smtClean="0">
                <a:cs typeface="B Nazanin" pitchFamily="2" charset="-78"/>
              </a:rPr>
              <a:t> </a:t>
            </a:r>
            <a:r>
              <a:rPr lang="fa-IR" sz="3600" b="1" dirty="0" smtClean="0">
                <a:cs typeface="B Nazanin" pitchFamily="2" charset="-78"/>
              </a:rPr>
              <a:t>کلمه محور که نشان دهنده درسی است که لزوم حضور معلم واولویت حضور درآن است</a:t>
            </a:r>
            <a:endParaRPr lang="en-US" sz="3600" dirty="0" smtClean="0">
              <a:cs typeface="B Nazanin" pitchFamily="2" charset="-78"/>
            </a:endParaRPr>
          </a:p>
          <a:p>
            <a:pPr algn="justLow">
              <a:buNone/>
            </a:pPr>
            <a:r>
              <a:rPr lang="fa-IR" sz="3600" b="1" dirty="0" smtClean="0">
                <a:cs typeface="B Nazanin" pitchFamily="2" charset="-78"/>
              </a:rPr>
              <a:t>2- </a:t>
            </a:r>
            <a:r>
              <a:rPr lang="en-US" sz="3600" b="1" dirty="0" smtClean="0">
                <a:cs typeface="B Nazanin" pitchFamily="2" charset="-78"/>
              </a:rPr>
              <a:t> </a:t>
            </a:r>
            <a:r>
              <a:rPr lang="fa-IR" sz="3600" b="1" dirty="0" smtClean="0">
                <a:cs typeface="B Nazanin" pitchFamily="2" charset="-78"/>
              </a:rPr>
              <a:t>حرف ( م 1 ) </a:t>
            </a:r>
            <a:r>
              <a:rPr lang="fa-IR" sz="3600" b="1" dirty="0" smtClean="0">
                <a:solidFill>
                  <a:srgbClr val="FF0000"/>
                </a:solidFill>
                <a:cs typeface="B Nazanin" pitchFamily="2" charset="-78"/>
              </a:rPr>
              <a:t>مخفف محوري 1 </a:t>
            </a:r>
            <a:r>
              <a:rPr lang="fa-IR" sz="3600" b="1" dirty="0" smtClean="0">
                <a:cs typeface="B Nazanin" pitchFamily="2" charset="-78"/>
              </a:rPr>
              <a:t>در توجه اول معلم است اما به معناي تنها توجه به آن درس نیست گاه زمان آن کمتراز سایر دروس هم هست حرف</a:t>
            </a:r>
          </a:p>
          <a:p>
            <a:pPr algn="justLow">
              <a:buNone/>
            </a:pPr>
            <a:r>
              <a:rPr lang="fa-IR" sz="3600" b="1" dirty="0" smtClean="0">
                <a:cs typeface="B Nazanin" pitchFamily="2" charset="-78"/>
              </a:rPr>
              <a:t>3-   ( م2 ) </a:t>
            </a:r>
            <a:r>
              <a:rPr lang="fa-IR" sz="3600" b="1" dirty="0" smtClean="0">
                <a:solidFill>
                  <a:srgbClr val="FF0000"/>
                </a:solidFill>
                <a:cs typeface="B Nazanin" pitchFamily="2" charset="-78"/>
              </a:rPr>
              <a:t>مخفف محوري 2 </a:t>
            </a:r>
            <a:r>
              <a:rPr lang="fa-IR" sz="3600" b="1" dirty="0" smtClean="0">
                <a:cs typeface="B Nazanin" pitchFamily="2" charset="-78"/>
              </a:rPr>
              <a:t>در درجه دوم توجه معلم است.</a:t>
            </a:r>
            <a:endParaRPr lang="en-US" sz="3600" dirty="0" smtClean="0">
              <a:cs typeface="B Nazanin" pitchFamily="2" charset="-78"/>
            </a:endParaRPr>
          </a:p>
        </p:txBody>
      </p:sp>
      <p:sp>
        <p:nvSpPr>
          <p:cNvPr id="7" name="Title 1"/>
          <p:cNvSpPr>
            <a:spLocks noGrp="1"/>
          </p:cNvSpPr>
          <p:nvPr>
            <p:ph type="title"/>
          </p:nvPr>
        </p:nvSpPr>
        <p:spPr>
          <a:xfrm>
            <a:off x="304800" y="228600"/>
            <a:ext cx="8686800" cy="838200"/>
          </a:xfrm>
        </p:spPr>
        <p:txBody>
          <a:bodyPr>
            <a:normAutofit/>
          </a:bodyPr>
          <a:lstStyle/>
          <a:p>
            <a:pPr algn="ctr"/>
            <a:r>
              <a:rPr lang="fa-IR" sz="4400" b="1" dirty="0" smtClean="0">
                <a:solidFill>
                  <a:srgbClr val="7030A0"/>
                </a:solidFill>
                <a:cs typeface="B Titr" pitchFamily="2" charset="-78"/>
              </a:rPr>
              <a:t>در این روش نکات ذیل مورد توجه است</a:t>
            </a:r>
            <a:r>
              <a:rPr lang="en-US" sz="4400" b="1" dirty="0" smtClean="0">
                <a:solidFill>
                  <a:srgbClr val="7030A0"/>
                </a:solidFill>
                <a:cs typeface="B Titr" pitchFamily="2" charset="-78"/>
              </a:rPr>
              <a:t>:</a:t>
            </a:r>
            <a:endParaRPr lang="en-US" sz="4400" dirty="0">
              <a:solidFill>
                <a:srgbClr val="7030A0"/>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782762"/>
            <a:ext cx="8686800" cy="4618038"/>
          </a:xfrm>
        </p:spPr>
        <p:txBody>
          <a:bodyPr>
            <a:noAutofit/>
          </a:bodyPr>
          <a:lstStyle/>
          <a:p>
            <a:pPr algn="justLow">
              <a:buNone/>
            </a:pPr>
            <a:r>
              <a:rPr lang="fa-IR" sz="3600" b="1" dirty="0" smtClean="0">
                <a:cs typeface="B Nazanin" pitchFamily="2" charset="-78"/>
              </a:rPr>
              <a:t>4 - حرف ( م3 ) </a:t>
            </a:r>
            <a:r>
              <a:rPr lang="fa-IR" sz="3600" b="1" dirty="0" smtClean="0">
                <a:solidFill>
                  <a:srgbClr val="FF0000"/>
                </a:solidFill>
                <a:cs typeface="B Nazanin" pitchFamily="2" charset="-78"/>
              </a:rPr>
              <a:t>مخفف محوري  3 </a:t>
            </a:r>
            <a:r>
              <a:rPr lang="fa-IR" sz="3600" b="1" dirty="0" smtClean="0">
                <a:cs typeface="B Nazanin" pitchFamily="2" charset="-78"/>
              </a:rPr>
              <a:t>در درجه سوم توجه معلم است.</a:t>
            </a:r>
            <a:endParaRPr lang="en-US" sz="3600" dirty="0" smtClean="0">
              <a:cs typeface="B Nazanin" pitchFamily="2" charset="-78"/>
            </a:endParaRPr>
          </a:p>
          <a:p>
            <a:pPr algn="justLow">
              <a:buNone/>
            </a:pPr>
            <a:r>
              <a:rPr lang="fa-IR" sz="3600" b="1" dirty="0" smtClean="0">
                <a:cs typeface="B Nazanin" pitchFamily="2" charset="-78"/>
              </a:rPr>
              <a:t>5- حرف ( ف ) </a:t>
            </a:r>
            <a:r>
              <a:rPr lang="fa-IR" sz="3600" b="1" dirty="0" smtClean="0">
                <a:solidFill>
                  <a:srgbClr val="FF0000"/>
                </a:solidFill>
                <a:cs typeface="B Nazanin" pitchFamily="2" charset="-78"/>
              </a:rPr>
              <a:t>مخفف فرعی </a:t>
            </a:r>
            <a:r>
              <a:rPr lang="fa-IR" sz="3600" b="1" dirty="0" smtClean="0">
                <a:cs typeface="B Nazanin" pitchFamily="2" charset="-78"/>
              </a:rPr>
              <a:t>درسی که راهنمایی اولیه وصرفا نظارت معلم را می طلبد که ممکن همزمان با توجه به یکی از محورها باشد</a:t>
            </a:r>
            <a:r>
              <a:rPr lang="en-US" sz="3600" b="1" dirty="0" smtClean="0">
                <a:cs typeface="B Nazanin" pitchFamily="2" charset="-78"/>
              </a:rPr>
              <a:t>.</a:t>
            </a:r>
            <a:endParaRPr lang="fa-IR" sz="3600" b="1" dirty="0" smtClean="0">
              <a:cs typeface="B Nazanin" pitchFamily="2" charset="-78"/>
            </a:endParaRPr>
          </a:p>
          <a:p>
            <a:pPr algn="justLow">
              <a:buNone/>
            </a:pPr>
            <a:r>
              <a:rPr lang="fa-IR" sz="3600" b="1" dirty="0" smtClean="0">
                <a:cs typeface="B Nazanin" pitchFamily="2" charset="-78"/>
              </a:rPr>
              <a:t>6- حرف ( گ ) </a:t>
            </a:r>
            <a:r>
              <a:rPr lang="fa-IR" sz="3600" b="1" dirty="0" smtClean="0">
                <a:solidFill>
                  <a:srgbClr val="FF0000"/>
                </a:solidFill>
                <a:cs typeface="B Nazanin" pitchFamily="2" charset="-78"/>
              </a:rPr>
              <a:t>مخفف کلمه گروهی. </a:t>
            </a:r>
            <a:r>
              <a:rPr lang="fa-IR" sz="3600" b="1" dirty="0" smtClean="0">
                <a:cs typeface="B Nazanin" pitchFamily="2" charset="-78"/>
              </a:rPr>
              <a:t>فعالیت به صورت گروهی انجام می شود معلم ناظر وهدایت کننده وگاه همراه گروه است.</a:t>
            </a:r>
          </a:p>
          <a:p>
            <a:pPr algn="justLow">
              <a:buFontTx/>
              <a:buChar char="-"/>
            </a:pPr>
            <a:endParaRPr lang="en-US" sz="3600" dirty="0" smtClean="0">
              <a:cs typeface="B Nazanin" pitchFamily="2" charset="-78"/>
            </a:endParaRPr>
          </a:p>
        </p:txBody>
      </p:sp>
      <p:sp>
        <p:nvSpPr>
          <p:cNvPr id="7" name="Title 1"/>
          <p:cNvSpPr>
            <a:spLocks noGrp="1"/>
          </p:cNvSpPr>
          <p:nvPr>
            <p:ph type="title"/>
          </p:nvPr>
        </p:nvSpPr>
        <p:spPr>
          <a:xfrm>
            <a:off x="304800" y="228600"/>
            <a:ext cx="8686800" cy="838200"/>
          </a:xfrm>
        </p:spPr>
        <p:txBody>
          <a:bodyPr>
            <a:normAutofit/>
          </a:bodyPr>
          <a:lstStyle/>
          <a:p>
            <a:pPr algn="ctr"/>
            <a:r>
              <a:rPr lang="fa-IR" sz="4400" b="1" dirty="0" smtClean="0">
                <a:solidFill>
                  <a:srgbClr val="7030A0"/>
                </a:solidFill>
                <a:cs typeface="B Titr" pitchFamily="2" charset="-78"/>
              </a:rPr>
              <a:t>در این روش نکات ذیل مورد توجه است</a:t>
            </a:r>
            <a:r>
              <a:rPr lang="en-US" sz="4400" b="1" dirty="0" smtClean="0">
                <a:solidFill>
                  <a:srgbClr val="7030A0"/>
                </a:solidFill>
                <a:cs typeface="B Titr" pitchFamily="2" charset="-78"/>
              </a:rPr>
              <a:t>:</a:t>
            </a:r>
            <a:endParaRPr lang="en-US" sz="4400" dirty="0">
              <a:solidFill>
                <a:srgbClr val="7030A0"/>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8686800" cy="5257800"/>
          </a:xfrm>
        </p:spPr>
        <p:txBody>
          <a:bodyPr>
            <a:noAutofit/>
          </a:bodyPr>
          <a:lstStyle/>
          <a:p>
            <a:pPr algn="justLow">
              <a:buNone/>
            </a:pPr>
            <a:r>
              <a:rPr lang="fa-IR" sz="3600" b="1" dirty="0" smtClean="0">
                <a:cs typeface="B Nazanin" pitchFamily="2" charset="-78"/>
              </a:rPr>
              <a:t>7-  حرف ( خ ) </a:t>
            </a:r>
            <a:r>
              <a:rPr lang="fa-IR" sz="3600" b="1" dirty="0" smtClean="0">
                <a:solidFill>
                  <a:srgbClr val="FF0000"/>
                </a:solidFill>
                <a:cs typeface="B Nazanin" pitchFamily="2" charset="-78"/>
              </a:rPr>
              <a:t>مخفف کلمه خلیفه است</a:t>
            </a:r>
            <a:r>
              <a:rPr lang="en-US" sz="3600" b="1" dirty="0" smtClean="0">
                <a:cs typeface="B Nazanin" pitchFamily="2" charset="-78"/>
              </a:rPr>
              <a:t>.</a:t>
            </a:r>
            <a:r>
              <a:rPr lang="fa-IR" sz="3600" b="1" dirty="0" smtClean="0">
                <a:cs typeface="B Nazanin" pitchFamily="2" charset="-78"/>
              </a:rPr>
              <a:t>استفاده از دانش آموزان پایه هاي بالاتر به عنوان معلم یار</a:t>
            </a:r>
            <a:br>
              <a:rPr lang="fa-IR" sz="3600" b="1" dirty="0" smtClean="0">
                <a:cs typeface="B Nazanin" pitchFamily="2" charset="-78"/>
              </a:rPr>
            </a:br>
            <a:r>
              <a:rPr lang="fa-IR" sz="3600" b="1" dirty="0" smtClean="0">
                <a:cs typeface="B Nazanin" pitchFamily="2" charset="-78"/>
              </a:rPr>
              <a:t> ( خلیفه ) باعث تقویت حسن همکاري و نوع دوستی بین آنها و سایر دانش آموزان می گردد</a:t>
            </a:r>
            <a:endParaRPr lang="en-US" sz="3600" dirty="0" smtClean="0">
              <a:cs typeface="B Nazanin" pitchFamily="2" charset="-78"/>
            </a:endParaRPr>
          </a:p>
          <a:p>
            <a:pPr algn="justLow">
              <a:buNone/>
            </a:pPr>
            <a:r>
              <a:rPr lang="fa-IR" sz="3600" b="1" dirty="0" smtClean="0">
                <a:cs typeface="B Nazanin" pitchFamily="2" charset="-78"/>
              </a:rPr>
              <a:t>8- حرف  ( آ </a:t>
            </a:r>
            <a:r>
              <a:rPr lang="fa-IR" sz="3600" b="1" dirty="0" smtClean="0">
                <a:solidFill>
                  <a:srgbClr val="FF0000"/>
                </a:solidFill>
                <a:cs typeface="B Nazanin" pitchFamily="2" charset="-78"/>
              </a:rPr>
              <a:t>) مخفف کلمه آزاد </a:t>
            </a:r>
            <a:r>
              <a:rPr lang="fa-IR" sz="3600" b="1" dirty="0" smtClean="0">
                <a:cs typeface="B Nazanin" pitchFamily="2" charset="-78"/>
              </a:rPr>
              <a:t>که معلم حضور ونقش کم تري داردهرکدام از اصطلاحات باتوجه به تقسیم زمان معلم براساس نیاز درس به حضور معلم است نه توجه به یک در س با توجه به اهمیت آن ونادیده گرفتن دروس دیگر</a:t>
            </a:r>
            <a:r>
              <a:rPr lang="en-US" sz="3600" b="1" dirty="0" smtClean="0">
                <a:cs typeface="B Nazanin" pitchFamily="2" charset="-78"/>
              </a:rPr>
              <a:t>. </a:t>
            </a:r>
            <a:endParaRPr lang="en-US" sz="3600" dirty="0" smtClean="0">
              <a:cs typeface="B Nazanin" pitchFamily="2" charset="-78"/>
            </a:endParaRPr>
          </a:p>
          <a:p>
            <a:pPr algn="justLow">
              <a:buNone/>
            </a:pPr>
            <a:endParaRPr lang="en-US" sz="3600" dirty="0" smtClean="0">
              <a:cs typeface="B Nazanin" pitchFamily="2" charset="-78"/>
            </a:endParaRPr>
          </a:p>
        </p:txBody>
      </p:sp>
      <p:sp>
        <p:nvSpPr>
          <p:cNvPr id="5" name="Title 1"/>
          <p:cNvSpPr>
            <a:spLocks noGrp="1"/>
          </p:cNvSpPr>
          <p:nvPr>
            <p:ph type="title"/>
          </p:nvPr>
        </p:nvSpPr>
        <p:spPr>
          <a:xfrm>
            <a:off x="304800" y="228600"/>
            <a:ext cx="8686800" cy="838200"/>
          </a:xfrm>
        </p:spPr>
        <p:txBody>
          <a:bodyPr>
            <a:normAutofit/>
          </a:bodyPr>
          <a:lstStyle/>
          <a:p>
            <a:pPr algn="ctr"/>
            <a:r>
              <a:rPr lang="fa-IR" sz="4400" b="1" dirty="0" smtClean="0">
                <a:solidFill>
                  <a:srgbClr val="7030A0"/>
                </a:solidFill>
                <a:cs typeface="B Titr" pitchFamily="2" charset="-78"/>
              </a:rPr>
              <a:t>در این روش نکات ذیل مورد توجه است</a:t>
            </a:r>
            <a:r>
              <a:rPr lang="en-US" sz="4400" b="1" dirty="0" smtClean="0">
                <a:solidFill>
                  <a:srgbClr val="7030A0"/>
                </a:solidFill>
                <a:cs typeface="B Titr" pitchFamily="2" charset="-78"/>
              </a:rPr>
              <a:t>:</a:t>
            </a:r>
            <a:endParaRPr lang="en-US" sz="4400" dirty="0">
              <a:solidFill>
                <a:srgbClr val="7030A0"/>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838200" y="76200"/>
            <a:ext cx="7924800" cy="3886200"/>
          </a:xfrm>
          <a:prstGeom prst="roundRect">
            <a:avLst/>
          </a:prstGeom>
        </p:spPr>
        <p:style>
          <a:lnRef idx="1">
            <a:schemeClr val="accent4"/>
          </a:lnRef>
          <a:fillRef idx="2">
            <a:schemeClr val="accent4"/>
          </a:fillRef>
          <a:effectRef idx="1">
            <a:schemeClr val="accent4"/>
          </a:effectRef>
          <a:fontRef idx="minor">
            <a:schemeClr val="dk1"/>
          </a:fontRef>
        </p:style>
        <p:txBody>
          <a:bodyPr rtlCol="1" anchor="ctr"/>
          <a:lstStyle/>
          <a:p>
            <a:pPr lvl="0" algn="r"/>
            <a:r>
              <a:rPr lang="fa-IR" sz="2000" b="1" dirty="0" smtClean="0">
                <a:cs typeface="B Nazanin" pitchFamily="2" charset="-78"/>
              </a:rPr>
              <a:t>روش محوری </a:t>
            </a:r>
            <a:endParaRPr lang="en-US" sz="2000" b="1" dirty="0" smtClean="0">
              <a:cs typeface="B Nazanin" pitchFamily="2" charset="-78"/>
            </a:endParaRPr>
          </a:p>
          <a:p>
            <a:pPr algn="r"/>
            <a:r>
              <a:rPr lang="fa-IR" sz="2000" b="1" dirty="0" smtClean="0">
                <a:cs typeface="B Nazanin" pitchFamily="2" charset="-78"/>
              </a:rPr>
              <a:t>در روش محوری برای هر پایه درس معینی پیش بینی می شود به طوری که چند گروه از دانش آموزان به تناوب با معلم کا می کنند وبرای گروه های دیگر دروسی از قبیل :خط نقاشی و گزارش نویسی و انشا وتمرین حساب و جمله نویسی که به ظاهر به نظارت معلم کمتر نیاز دارد منظور می شود معلم در هر ساعت با چند پایه کار می کند .در هر زمان یکی از پایه ها محو ر کار اوست و دانش آموزان سایر پایه ها به انجام کارهای تمرینی مشغول می شوند (که به آن ها گروه خود آمووخت گفته می شود)</a:t>
            </a:r>
            <a:endParaRPr lang="en-US" sz="2000" b="1" dirty="0" smtClean="0">
              <a:cs typeface="B Nazanin" pitchFamily="2" charset="-78"/>
            </a:endParaRPr>
          </a:p>
          <a:p>
            <a:pPr algn="r"/>
            <a:r>
              <a:rPr lang="fa-IR" sz="2000" b="1" dirty="0" smtClean="0">
                <a:cs typeface="B Nazanin" pitchFamily="2" charset="-78"/>
              </a:rPr>
              <a:t>با توجه به شرایط دانش آموزان مدت زمان صرف شده برای هر پایه متفائت است ومعلم باید وقت کلاس را به گونه ای تنظیم کند که ضمن جلوگیری از بلاتکلیفی دانش موزان و شلوغی کلاس بتواند همه مطالب را برای تمام پایه ها تدریس کند.</a:t>
            </a:r>
          </a:p>
          <a:p>
            <a:pPr algn="r"/>
            <a:endParaRPr lang="fa-IR" sz="2000" b="1" dirty="0" smtClean="0">
              <a:cs typeface="B Nazanin" pitchFamily="2" charset="-78"/>
            </a:endParaRPr>
          </a:p>
          <a:p>
            <a:pPr algn="r"/>
            <a:endParaRPr lang="en-US" sz="2000" b="1" dirty="0" smtClean="0">
              <a:cs typeface="B Nazanin" pitchFamily="2" charset="-78"/>
            </a:endParaRPr>
          </a:p>
          <a:p>
            <a:pPr algn="r"/>
            <a:endParaRPr lang="fa-IR" sz="2000" b="1" dirty="0">
              <a:cs typeface="B Nazanin" pitchFamily="2" charset="-78"/>
            </a:endParaRPr>
          </a:p>
        </p:txBody>
      </p:sp>
      <p:sp>
        <p:nvSpPr>
          <p:cNvPr id="4" name="Rounded Rectangle 3"/>
          <p:cNvSpPr/>
          <p:nvPr/>
        </p:nvSpPr>
        <p:spPr>
          <a:xfrm>
            <a:off x="990600" y="4800600"/>
            <a:ext cx="7772400" cy="1828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dirty="0" smtClean="0"/>
              <a:t>                        </a:t>
            </a:r>
            <a:endParaRPr lang="fa-IR" dirty="0"/>
          </a:p>
        </p:txBody>
      </p:sp>
      <p:sp>
        <p:nvSpPr>
          <p:cNvPr id="5" name="Oval 4"/>
          <p:cNvSpPr/>
          <p:nvPr/>
        </p:nvSpPr>
        <p:spPr>
          <a:xfrm>
            <a:off x="7391400" y="4800600"/>
            <a:ext cx="1219200" cy="1676400"/>
          </a:xfrm>
          <a:prstGeom prst="ellipse">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fa-IR" sz="1600" b="1" dirty="0" smtClean="0">
                <a:cs typeface="B Nazanin" pitchFamily="2" charset="-78"/>
              </a:rPr>
              <a:t>اول</a:t>
            </a:r>
          </a:p>
          <a:p>
            <a:pPr algn="ctr"/>
            <a:r>
              <a:rPr lang="fa-IR" sz="1600" b="1" dirty="0" smtClean="0">
                <a:cs typeface="B Nazanin" pitchFamily="2" charset="-78"/>
              </a:rPr>
              <a:t>ریاضی</a:t>
            </a:r>
            <a:endParaRPr lang="fa-IR" sz="1600" b="1" dirty="0">
              <a:cs typeface="B Nazanin" pitchFamily="2" charset="-78"/>
            </a:endParaRPr>
          </a:p>
        </p:txBody>
      </p:sp>
      <p:sp>
        <p:nvSpPr>
          <p:cNvPr id="6" name="Oval 5"/>
          <p:cNvSpPr/>
          <p:nvPr/>
        </p:nvSpPr>
        <p:spPr>
          <a:xfrm>
            <a:off x="6096000" y="4876800"/>
            <a:ext cx="1143000" cy="1600200"/>
          </a:xfrm>
          <a:prstGeom prst="ellipse">
            <a:avLst/>
          </a:prstGeom>
        </p:spPr>
        <p:style>
          <a:lnRef idx="2">
            <a:schemeClr val="accent5"/>
          </a:lnRef>
          <a:fillRef idx="1">
            <a:schemeClr val="lt1"/>
          </a:fillRef>
          <a:effectRef idx="0">
            <a:schemeClr val="accent5"/>
          </a:effectRef>
          <a:fontRef idx="minor">
            <a:schemeClr val="dk1"/>
          </a:fontRef>
        </p:style>
        <p:txBody>
          <a:bodyPr rtlCol="1" anchor="ctr"/>
          <a:lstStyle/>
          <a:p>
            <a:pPr algn="ctr"/>
            <a:r>
              <a:rPr lang="fa-IR" sz="1600" b="1" dirty="0" smtClean="0">
                <a:cs typeface="B Nazanin" pitchFamily="2" charset="-78"/>
              </a:rPr>
              <a:t>دوم</a:t>
            </a:r>
          </a:p>
          <a:p>
            <a:pPr algn="ctr"/>
            <a:r>
              <a:rPr lang="fa-IR" sz="1600" b="1" dirty="0" smtClean="0">
                <a:cs typeface="B Nazanin" pitchFamily="2" charset="-78"/>
              </a:rPr>
              <a:t>علوم</a:t>
            </a:r>
            <a:endParaRPr lang="fa-IR" sz="1600" b="1" dirty="0">
              <a:cs typeface="B Nazanin" pitchFamily="2" charset="-78"/>
            </a:endParaRPr>
          </a:p>
        </p:txBody>
      </p:sp>
      <p:sp>
        <p:nvSpPr>
          <p:cNvPr id="7" name="Oval 6"/>
          <p:cNvSpPr/>
          <p:nvPr/>
        </p:nvSpPr>
        <p:spPr>
          <a:xfrm>
            <a:off x="4876800" y="4876800"/>
            <a:ext cx="1143000" cy="1600200"/>
          </a:xfrm>
          <a:prstGeom prst="ellipse">
            <a:avLst/>
          </a:prstGeom>
        </p:spPr>
        <p:style>
          <a:lnRef idx="2">
            <a:schemeClr val="accent4"/>
          </a:lnRef>
          <a:fillRef idx="1">
            <a:schemeClr val="lt1"/>
          </a:fillRef>
          <a:effectRef idx="0">
            <a:schemeClr val="accent4"/>
          </a:effectRef>
          <a:fontRef idx="minor">
            <a:schemeClr val="dk1"/>
          </a:fontRef>
        </p:style>
        <p:txBody>
          <a:bodyPr rtlCol="1" anchor="ctr"/>
          <a:lstStyle/>
          <a:p>
            <a:pPr algn="ctr"/>
            <a:r>
              <a:rPr lang="fa-IR" sz="1600" b="1" dirty="0" smtClean="0">
                <a:cs typeface="B Nazanin" pitchFamily="2" charset="-78"/>
              </a:rPr>
              <a:t>سوم</a:t>
            </a:r>
          </a:p>
          <a:p>
            <a:pPr algn="ctr"/>
            <a:r>
              <a:rPr lang="fa-IR" sz="1600" b="1" dirty="0" smtClean="0">
                <a:cs typeface="B Nazanin" pitchFamily="2" charset="-78"/>
              </a:rPr>
              <a:t>اجتماعی</a:t>
            </a:r>
            <a:endParaRPr lang="fa-IR" sz="1600" b="1" dirty="0">
              <a:cs typeface="B Nazanin" pitchFamily="2" charset="-78"/>
            </a:endParaRPr>
          </a:p>
        </p:txBody>
      </p:sp>
      <p:sp>
        <p:nvSpPr>
          <p:cNvPr id="8" name="Oval 7"/>
          <p:cNvSpPr/>
          <p:nvPr/>
        </p:nvSpPr>
        <p:spPr>
          <a:xfrm>
            <a:off x="3733800" y="4953000"/>
            <a:ext cx="1066800" cy="1600200"/>
          </a:xfrm>
          <a:prstGeom prst="ellipse">
            <a:avLst/>
          </a:prstGeom>
        </p:spPr>
        <p:style>
          <a:lnRef idx="2">
            <a:schemeClr val="accent3"/>
          </a:lnRef>
          <a:fillRef idx="1">
            <a:schemeClr val="lt1"/>
          </a:fillRef>
          <a:effectRef idx="0">
            <a:schemeClr val="accent3"/>
          </a:effectRef>
          <a:fontRef idx="minor">
            <a:schemeClr val="dk1"/>
          </a:fontRef>
        </p:style>
        <p:txBody>
          <a:bodyPr rtlCol="1" anchor="ctr"/>
          <a:lstStyle/>
          <a:p>
            <a:pPr algn="ctr"/>
            <a:r>
              <a:rPr lang="fa-IR" sz="1600" b="1" dirty="0" smtClean="0">
                <a:cs typeface="B Nazanin" pitchFamily="2" charset="-78"/>
              </a:rPr>
              <a:t>چهارم فارسی</a:t>
            </a:r>
            <a:endParaRPr lang="fa-IR" sz="1600" b="1" dirty="0">
              <a:cs typeface="B Nazanin" pitchFamily="2" charset="-78"/>
            </a:endParaRPr>
          </a:p>
        </p:txBody>
      </p:sp>
      <p:sp>
        <p:nvSpPr>
          <p:cNvPr id="9" name="Oval 8"/>
          <p:cNvSpPr/>
          <p:nvPr/>
        </p:nvSpPr>
        <p:spPr>
          <a:xfrm>
            <a:off x="2514600" y="5029200"/>
            <a:ext cx="1066800" cy="1524000"/>
          </a:xfrm>
          <a:prstGeom prst="ellipse">
            <a:avLst/>
          </a:prstGeom>
        </p:spPr>
        <p:style>
          <a:lnRef idx="2">
            <a:schemeClr val="accent2"/>
          </a:lnRef>
          <a:fillRef idx="1">
            <a:schemeClr val="lt1"/>
          </a:fillRef>
          <a:effectRef idx="0">
            <a:schemeClr val="accent2"/>
          </a:effectRef>
          <a:fontRef idx="minor">
            <a:schemeClr val="dk1"/>
          </a:fontRef>
        </p:style>
        <p:txBody>
          <a:bodyPr rtlCol="1" anchor="ctr"/>
          <a:lstStyle/>
          <a:p>
            <a:pPr algn="ctr"/>
            <a:r>
              <a:rPr lang="fa-IR" sz="1600" b="1" dirty="0" smtClean="0">
                <a:cs typeface="B Nazanin" pitchFamily="2" charset="-78"/>
              </a:rPr>
              <a:t>پنجم</a:t>
            </a:r>
          </a:p>
          <a:p>
            <a:pPr algn="ctr"/>
            <a:r>
              <a:rPr lang="fa-IR" sz="1600" b="1" dirty="0" smtClean="0">
                <a:cs typeface="B Nazanin" pitchFamily="2" charset="-78"/>
              </a:rPr>
              <a:t>علوم</a:t>
            </a:r>
            <a:endParaRPr lang="fa-IR" sz="1600" b="1" dirty="0">
              <a:cs typeface="B Nazanin" pitchFamily="2" charset="-78"/>
            </a:endParaRPr>
          </a:p>
        </p:txBody>
      </p:sp>
      <p:sp>
        <p:nvSpPr>
          <p:cNvPr id="10" name="Oval 9"/>
          <p:cNvSpPr/>
          <p:nvPr/>
        </p:nvSpPr>
        <p:spPr>
          <a:xfrm>
            <a:off x="1295400" y="5029200"/>
            <a:ext cx="1066800" cy="1524000"/>
          </a:xfrm>
          <a:prstGeom prst="ellipse">
            <a:avLst/>
          </a:prstGeom>
        </p:spPr>
        <p:style>
          <a:lnRef idx="2">
            <a:schemeClr val="accent1"/>
          </a:lnRef>
          <a:fillRef idx="1">
            <a:schemeClr val="lt1"/>
          </a:fillRef>
          <a:effectRef idx="0">
            <a:schemeClr val="accent1"/>
          </a:effectRef>
          <a:fontRef idx="minor">
            <a:schemeClr val="dk1"/>
          </a:fontRef>
        </p:style>
        <p:txBody>
          <a:bodyPr rtlCol="1" anchor="ctr"/>
          <a:lstStyle/>
          <a:p>
            <a:pPr algn="ctr"/>
            <a:r>
              <a:rPr lang="fa-IR" sz="1600" b="1" dirty="0" smtClean="0">
                <a:cs typeface="B Nazanin" pitchFamily="2" charset="-78"/>
              </a:rPr>
              <a:t>ششم</a:t>
            </a:r>
          </a:p>
          <a:p>
            <a:pPr algn="ctr"/>
            <a:r>
              <a:rPr lang="fa-IR" sz="1600" b="1" dirty="0" smtClean="0">
                <a:cs typeface="B Nazanin" pitchFamily="2" charset="-78"/>
              </a:rPr>
              <a:t>ریاضی</a:t>
            </a:r>
            <a:endParaRPr lang="fa-IR" sz="1600" b="1" dirty="0">
              <a:cs typeface="B Nazanin" pitchFamily="2" charset="-78"/>
            </a:endParaRPr>
          </a:p>
        </p:txBody>
      </p:sp>
      <p:sp>
        <p:nvSpPr>
          <p:cNvPr id="11" name="Rounded Rectangle 10"/>
          <p:cNvSpPr/>
          <p:nvPr/>
        </p:nvSpPr>
        <p:spPr>
          <a:xfrm>
            <a:off x="5867400" y="4114800"/>
            <a:ext cx="2819400" cy="609600"/>
          </a:xfrm>
          <a:prstGeom prst="roundRect">
            <a:avLst/>
          </a:prstGeom>
        </p:spPr>
        <p:style>
          <a:lnRef idx="1">
            <a:schemeClr val="accent2"/>
          </a:lnRef>
          <a:fillRef idx="2">
            <a:schemeClr val="accent2"/>
          </a:fillRef>
          <a:effectRef idx="1">
            <a:schemeClr val="accent2"/>
          </a:effectRef>
          <a:fontRef idx="minor">
            <a:schemeClr val="dk1"/>
          </a:fontRef>
        </p:style>
        <p:txBody>
          <a:bodyPr rtlCol="1" anchor="ctr"/>
          <a:lstStyle/>
          <a:p>
            <a:pPr algn="ctr"/>
            <a:r>
              <a:rPr lang="fa-IR" b="1" dirty="0" smtClean="0">
                <a:cs typeface="B Nazanin" pitchFamily="2" charset="-78"/>
              </a:rPr>
              <a:t>نمونه روش محوری</a:t>
            </a:r>
            <a:endParaRPr lang="fa-IR" b="1" dirty="0">
              <a:cs typeface="B Nazanin"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2209800" y="152400"/>
            <a:ext cx="48768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b="1" dirty="0" smtClean="0">
                <a:cs typeface="2  Titr" pitchFamily="2" charset="-78"/>
              </a:rPr>
              <a:t>مراحل اجرای شیوه ی محوری</a:t>
            </a:r>
            <a:endParaRPr lang="fa-IR" sz="2800" dirty="0">
              <a:cs typeface="2  Titr" pitchFamily="2" charset="-78"/>
            </a:endParaRPr>
          </a:p>
        </p:txBody>
      </p:sp>
      <p:sp>
        <p:nvSpPr>
          <p:cNvPr id="3" name="Rounded Rectangle 2"/>
          <p:cNvSpPr/>
          <p:nvPr/>
        </p:nvSpPr>
        <p:spPr>
          <a:xfrm>
            <a:off x="762000" y="1295400"/>
            <a:ext cx="7848600" cy="5410200"/>
          </a:xfrm>
          <a:prstGeom prst="roundRect">
            <a:avLst/>
          </a:prstGeom>
        </p:spPr>
        <p:style>
          <a:lnRef idx="2">
            <a:schemeClr val="dk1"/>
          </a:lnRef>
          <a:fillRef idx="1">
            <a:schemeClr val="lt1"/>
          </a:fillRef>
          <a:effectRef idx="0">
            <a:schemeClr val="dk1"/>
          </a:effectRef>
          <a:fontRef idx="minor">
            <a:schemeClr val="dk1"/>
          </a:fontRef>
        </p:style>
        <p:txBody>
          <a:bodyPr rtlCol="1" anchor="ctr"/>
          <a:lstStyle/>
          <a:p>
            <a:pPr algn="just" rtl="1"/>
            <a:r>
              <a:rPr lang="fa-IR" b="1" dirty="0" smtClean="0">
                <a:solidFill>
                  <a:schemeClr val="tx2"/>
                </a:solidFill>
                <a:cs typeface="B Nazanin" pitchFamily="2" charset="-78"/>
              </a:rPr>
              <a:t>معلم برای اجرای برنامه به «شیوه ی محوری» درکلاس شش پایه ای که مثال زده شد، کارهای زیر را به ترتیب انجام می دهد:</a:t>
            </a:r>
          </a:p>
          <a:p>
            <a:pPr algn="just" rtl="1"/>
            <a:endParaRPr lang="en-US" b="1" dirty="0" smtClean="0">
              <a:solidFill>
                <a:schemeClr val="tx2"/>
              </a:solidFill>
              <a:cs typeface="B Nazanin" pitchFamily="2" charset="-78"/>
            </a:endParaRPr>
          </a:p>
          <a:p>
            <a:pPr algn="just" rtl="1">
              <a:buNone/>
            </a:pPr>
            <a:r>
              <a:rPr lang="fa-IR" b="1" dirty="0" smtClean="0">
                <a:solidFill>
                  <a:schemeClr val="tx2"/>
                </a:solidFill>
                <a:cs typeface="B Nazanin" pitchFamily="2" charset="-78"/>
              </a:rPr>
              <a:t>1-قبل از شروع تدریس مستقیم درمحور(1)، ابتدا فعالیت شماره ی یک را که از قبل برای دیگر محورهای اصلی تدریس تهیه کرده بود دراختیار هر یک از محورهای اصلی (2و3) این جلسه که دانش آموزان پایه ی دوم و سوم هستند قرارمی دهد. و همچنین تکلیف خودآموزی و تمرینی را هم که برای محور فرعی تهیه کرده است در اختیار دانش آموزان پایه های چهارم تا ششم قرار می دهد. مثلاً فعالیت شماره (1) پایه ی دوم را به آن ها می دهد. و می گوید: </a:t>
            </a:r>
          </a:p>
          <a:p>
            <a:pPr algn="just" rtl="1">
              <a:buNone/>
            </a:pPr>
            <a:endParaRPr lang="fa-IR" b="1" dirty="0" smtClean="0">
              <a:solidFill>
                <a:schemeClr val="tx2"/>
              </a:solidFill>
              <a:cs typeface="B Nazanin" pitchFamily="2" charset="-78"/>
            </a:endParaRPr>
          </a:p>
          <a:p>
            <a:pPr algn="just" rtl="1"/>
            <a:r>
              <a:rPr lang="fa-IR" b="1" dirty="0" smtClean="0">
                <a:solidFill>
                  <a:schemeClr val="tx2"/>
                </a:solidFill>
                <a:cs typeface="B Nazanin" pitchFamily="2" charset="-78"/>
              </a:rPr>
              <a:t>**  بچه ها شما باید ابتدا دروقت اول این جلسه چندکار را انجام دهید.</a:t>
            </a:r>
            <a:endParaRPr lang="en-US" b="1" dirty="0" smtClean="0">
              <a:solidFill>
                <a:schemeClr val="tx2"/>
              </a:solidFill>
              <a:cs typeface="B Nazanin" pitchFamily="2" charset="-78"/>
            </a:endParaRPr>
          </a:p>
          <a:p>
            <a:pPr algn="just" rtl="1"/>
            <a:r>
              <a:rPr lang="fa-IR" b="1" dirty="0" smtClean="0">
                <a:solidFill>
                  <a:schemeClr val="tx2"/>
                </a:solidFill>
                <a:cs typeface="B Nazanin" pitchFamily="2" charset="-78"/>
              </a:rPr>
              <a:t>**  من برگه ای را که دستورکارتان را مشخص می کند، دراختیار شما قرار می دهم.  برای انجام دادن این کار( 15) دقیقه وقت دارید. (دستور کارشامل موارد زیر است:)</a:t>
            </a:r>
            <a:endParaRPr lang="en-US" b="1" dirty="0" smtClean="0">
              <a:solidFill>
                <a:schemeClr val="tx2"/>
              </a:solidFill>
              <a:cs typeface="B Nazanin" pitchFamily="2" charset="-78"/>
            </a:endParaRPr>
          </a:p>
          <a:p>
            <a:pPr lvl="0" algn="just" rtl="1"/>
            <a:r>
              <a:rPr lang="fa-IR" b="1" dirty="0" smtClean="0">
                <a:solidFill>
                  <a:schemeClr val="tx2"/>
                </a:solidFill>
                <a:cs typeface="B Nazanin" pitchFamily="2" charset="-78"/>
              </a:rPr>
              <a:t>شکل پنج جانور مختلف را نقاشی کنید. این نقاشی هر جانور را درمحل زندگی اش نشان دهد. </a:t>
            </a:r>
            <a:endParaRPr lang="en-US" b="1" dirty="0" smtClean="0">
              <a:solidFill>
                <a:schemeClr val="tx2"/>
              </a:solidFill>
              <a:cs typeface="B Nazanin" pitchFamily="2" charset="-78"/>
            </a:endParaRPr>
          </a:p>
          <a:p>
            <a:pPr lvl="0" algn="just" rtl="1"/>
            <a:r>
              <a:rPr lang="fa-IR" b="1" dirty="0" smtClean="0">
                <a:solidFill>
                  <a:schemeClr val="tx2"/>
                </a:solidFill>
                <a:cs typeface="B Nazanin" pitchFamily="2" charset="-78"/>
              </a:rPr>
              <a:t>فکر می کنید چرا جانورانی را که نقاشی کردید در چنین محل هایی زندگی می کنند؟ نظر خود را در یک جمله بنویسید. </a:t>
            </a:r>
            <a:endParaRPr lang="en-US" b="1" dirty="0" smtClean="0">
              <a:solidFill>
                <a:schemeClr val="tx2"/>
              </a:solidFill>
              <a:cs typeface="B Nazanin" pitchFamily="2" charset="-78"/>
            </a:endParaRPr>
          </a:p>
          <a:p>
            <a:pPr lvl="0" algn="just" rtl="1"/>
            <a:r>
              <a:rPr lang="fa-IR" b="1" dirty="0" smtClean="0">
                <a:solidFill>
                  <a:schemeClr val="tx2"/>
                </a:solidFill>
                <a:cs typeface="B Nazanin" pitchFamily="2" charset="-78"/>
              </a:rPr>
              <a:t>می توانید با هم درباره ی محل زندگی جانوران گفت و گو کنید.</a:t>
            </a:r>
            <a:endParaRPr lang="en-US" b="1" dirty="0" smtClean="0">
              <a:solidFill>
                <a:schemeClr val="tx2"/>
              </a:solidFill>
              <a:cs typeface="B Nazanin" pitchFamily="2" charset="-78"/>
            </a:endParaRPr>
          </a:p>
          <a:p>
            <a:pPr lvl="0" algn="just" rtl="1"/>
            <a:r>
              <a:rPr lang="fa-IR" b="1" dirty="0" smtClean="0">
                <a:solidFill>
                  <a:schemeClr val="tx2"/>
                </a:solidFill>
                <a:cs typeface="B Nazanin" pitchFamily="2" charset="-78"/>
              </a:rPr>
              <a:t>نام پنج جانور را که درمحل زندگی شما زندگی می کنند را بنویسید. </a:t>
            </a:r>
            <a:endParaRPr lang="en-US" b="1" dirty="0" smtClean="0">
              <a:solidFill>
                <a:schemeClr val="tx2"/>
              </a:solidFill>
              <a:cs typeface="B Nazanin" pitchFamily="2" charset="-78"/>
            </a:endParaRPr>
          </a:p>
          <a:p>
            <a:pPr algn="just" rtl="1"/>
            <a:endParaRPr lang="fa-IR" dirty="0">
              <a:solidFill>
                <a:schemeClr val="tx2"/>
              </a:solidFill>
              <a:cs typeface="B Nazanin"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838200" y="304800"/>
            <a:ext cx="7772400" cy="6096000"/>
          </a:xfrm>
          <a:prstGeom prst="roundRect">
            <a:avLst/>
          </a:prstGeom>
        </p:spPr>
        <p:style>
          <a:lnRef idx="2">
            <a:schemeClr val="dk1"/>
          </a:lnRef>
          <a:fillRef idx="1">
            <a:schemeClr val="lt1"/>
          </a:fillRef>
          <a:effectRef idx="0">
            <a:schemeClr val="dk1"/>
          </a:effectRef>
          <a:fontRef idx="minor">
            <a:schemeClr val="dk1"/>
          </a:fontRef>
        </p:style>
        <p:txBody>
          <a:bodyPr rtlCol="1" anchor="ctr"/>
          <a:lstStyle/>
          <a:p>
            <a:pPr algn="r"/>
            <a:endParaRPr lang="fa-IR" b="1" dirty="0" smtClean="0">
              <a:solidFill>
                <a:schemeClr val="tx1"/>
              </a:solidFill>
              <a:cs typeface="2  Lotus" pitchFamily="2" charset="-78"/>
            </a:endParaRPr>
          </a:p>
          <a:p>
            <a:pPr algn="r"/>
            <a:r>
              <a:rPr lang="fa-IR" b="1" dirty="0" smtClean="0">
                <a:solidFill>
                  <a:schemeClr val="tx1"/>
                </a:solidFill>
                <a:cs typeface="2  Lotus" pitchFamily="2" charset="-78"/>
              </a:rPr>
              <a:t>** بچه ها، وقتی من پایه ی اول را درس می دهم، شما مشغول انجام دادن فعالیت ها شوید. من در این 15دقیقه به شما سرمی زنم. اگر سوالی داشتید فقط درآن وقت می توانید بپرسید. این فعالیت شما به درس امروز ارتباط دارد. کاملاً به انجام دادن آن دقت کنید. ( معلم پیش بینی کرده است انجام دادن این فعالیت به 15 دقیقه زمان نیاز دارد.) </a:t>
            </a:r>
            <a:endParaRPr lang="en-US" dirty="0" smtClean="0">
              <a:solidFill>
                <a:schemeClr val="tx1"/>
              </a:solidFill>
              <a:cs typeface="2  Lotus" pitchFamily="2" charset="-78"/>
            </a:endParaRPr>
          </a:p>
          <a:p>
            <a:pPr algn="r"/>
            <a:r>
              <a:rPr lang="fa-IR" b="1" dirty="0" smtClean="0">
                <a:solidFill>
                  <a:schemeClr val="tx1"/>
                </a:solidFill>
                <a:cs typeface="2  Lotus" pitchFamily="2" charset="-78"/>
              </a:rPr>
              <a:t>در این شیوه از آموزش، پایه ی دوم هم از همان شروع جلسه ی آموزشی فعال شده اند. زیرا باید برای تمام کردن کارشان در 15 دقیقه، بلافاصله مشغول انجام دادن آن شوند. این نوع آموزش غیرمستقیم و دانش آموز محوری، خاص کلاس چندپایه است.  </a:t>
            </a:r>
          </a:p>
          <a:p>
            <a:pPr algn="r"/>
            <a:endParaRPr lang="fa-IR" b="1" dirty="0" smtClean="0">
              <a:solidFill>
                <a:schemeClr val="tx1"/>
              </a:solidFill>
              <a:cs typeface="2  Lotus" pitchFamily="2" charset="-78"/>
            </a:endParaRPr>
          </a:p>
          <a:p>
            <a:pPr lvl="0" algn="r">
              <a:buNone/>
            </a:pPr>
            <a:r>
              <a:rPr lang="fa-IR" b="1" dirty="0" smtClean="0">
                <a:solidFill>
                  <a:schemeClr val="tx1"/>
                </a:solidFill>
                <a:cs typeface="2  Lotus" pitchFamily="2" charset="-78"/>
              </a:rPr>
              <a:t>2-فعالیت شماره ی (1) مربوط به محور(3) یعنی پایه ی سوم راکه ازقبل برای این جلسه ی آموزشی تهیه کرده بود به آن ها می دهد و می گوید: </a:t>
            </a:r>
            <a:endParaRPr lang="en-US" dirty="0" smtClean="0">
              <a:solidFill>
                <a:schemeClr val="tx1"/>
              </a:solidFill>
              <a:cs typeface="2  Lotus" pitchFamily="2" charset="-78"/>
            </a:endParaRPr>
          </a:p>
          <a:p>
            <a:pPr algn="r"/>
            <a:r>
              <a:rPr lang="fa-IR" b="1" dirty="0" smtClean="0">
                <a:solidFill>
                  <a:schemeClr val="tx1"/>
                </a:solidFill>
                <a:cs typeface="2  Lotus" pitchFamily="2" charset="-78"/>
              </a:rPr>
              <a:t>**  بچه ها شما باید ابتدا دراین جلسه چند کار را انجام دهید.</a:t>
            </a:r>
            <a:endParaRPr lang="en-US" dirty="0" smtClean="0">
              <a:solidFill>
                <a:schemeClr val="tx1"/>
              </a:solidFill>
              <a:cs typeface="2  Lotus" pitchFamily="2" charset="-78"/>
            </a:endParaRPr>
          </a:p>
          <a:p>
            <a:pPr algn="r"/>
            <a:r>
              <a:rPr lang="fa-IR" b="1" dirty="0" smtClean="0">
                <a:solidFill>
                  <a:schemeClr val="tx1"/>
                </a:solidFill>
                <a:cs typeface="2  Lotus" pitchFamily="2" charset="-78"/>
              </a:rPr>
              <a:t>**  من برگه ای را که دستورکارتان را مشخص می کند دراختیار شما قرار می دهم. برای انجام دادن کار (30) دقیقه وقت دارید. (دستورکار شامل موارد زیراست :)</a:t>
            </a:r>
            <a:endParaRPr lang="en-US" dirty="0" smtClean="0">
              <a:solidFill>
                <a:schemeClr val="tx1"/>
              </a:solidFill>
              <a:cs typeface="2  Lotus" pitchFamily="2" charset="-78"/>
            </a:endParaRPr>
          </a:p>
          <a:p>
            <a:pPr lvl="0" algn="r"/>
            <a:r>
              <a:rPr lang="fa-IR" b="1" dirty="0" smtClean="0">
                <a:solidFill>
                  <a:schemeClr val="tx1"/>
                </a:solidFill>
                <a:cs typeface="2  Lotus" pitchFamily="2" charset="-78"/>
              </a:rPr>
              <a:t>بچه ها برای شما متن ساده ای تهیه کردم که به درس امروز هم ارتباط دارد. به دقت مطالعه کنید. در پایان آن چند پرسش طرح شده است بایدبه آن ها پاسخ دهید.</a:t>
            </a:r>
            <a:r>
              <a:rPr lang="fa-IR" dirty="0" smtClean="0">
                <a:solidFill>
                  <a:schemeClr val="tx1"/>
                </a:solidFill>
                <a:cs typeface="2  Lotus" pitchFamily="2" charset="-78"/>
              </a:rPr>
              <a:t> </a:t>
            </a:r>
            <a:r>
              <a:rPr lang="fa-IR" b="1" dirty="0" smtClean="0">
                <a:solidFill>
                  <a:schemeClr val="tx1"/>
                </a:solidFill>
                <a:cs typeface="2  Lotus" pitchFamily="2" charset="-78"/>
              </a:rPr>
              <a:t>(یادآوری: سطح پرسش ها بالا تر است .)</a:t>
            </a:r>
            <a:endParaRPr lang="en-US" dirty="0" smtClean="0">
              <a:solidFill>
                <a:schemeClr val="tx1"/>
              </a:solidFill>
              <a:cs typeface="2  Lotus" pitchFamily="2" charset="-78"/>
            </a:endParaRPr>
          </a:p>
          <a:p>
            <a:pPr lvl="0" algn="r"/>
            <a:r>
              <a:rPr lang="fa-IR" b="1" dirty="0" smtClean="0">
                <a:solidFill>
                  <a:schemeClr val="tx1"/>
                </a:solidFill>
                <a:cs typeface="2  Lotus" pitchFamily="2" charset="-78"/>
              </a:rPr>
              <a:t>پس از مطالعه باید دو نوع زندگی شهری و روستایی را مقایسه کنید. و نظرتان را درباره ی هر کدام از آن ها در یک جمله بنویسید.</a:t>
            </a:r>
            <a:endParaRPr lang="en-US" dirty="0" smtClean="0">
              <a:solidFill>
                <a:schemeClr val="tx1"/>
              </a:solidFill>
              <a:cs typeface="2  Lotus" pitchFamily="2" charset="-78"/>
            </a:endParaRPr>
          </a:p>
          <a:p>
            <a:pPr algn="r"/>
            <a:endParaRPr lang="fa-IR" dirty="0">
              <a:solidFill>
                <a:schemeClr val="tx1"/>
              </a:solidFill>
              <a:cs typeface="2  Lotus"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52400"/>
            <a:ext cx="8534400" cy="6430963"/>
          </a:xfrm>
        </p:spPr>
        <p:txBody>
          <a:bodyPr>
            <a:noAutofit/>
          </a:bodyPr>
          <a:lstStyle/>
          <a:p>
            <a:pPr algn="justLow" rtl="1"/>
            <a:r>
              <a:rPr lang="fa-IR" b="1" dirty="0" smtClean="0">
                <a:cs typeface="B Nazanin" pitchFamily="2" charset="-78"/>
              </a:rPr>
              <a:t>این نوع آموزش خدمات ارزنده ای در بخش هایی از </a:t>
            </a:r>
            <a:r>
              <a:rPr lang="fa-IR" b="1" dirty="0" smtClean="0">
                <a:solidFill>
                  <a:srgbClr val="FF0000"/>
                </a:solidFill>
                <a:cs typeface="B Nazanin" pitchFamily="2" charset="-78"/>
              </a:rPr>
              <a:t>روستاهای اسکاتلند ، کانادا ، فرانسه ، ایالات متحده و کشورهای اسکاندیناوی ارائه می دهد.</a:t>
            </a:r>
            <a:br>
              <a:rPr lang="fa-IR" b="1" dirty="0" smtClean="0">
                <a:solidFill>
                  <a:srgbClr val="FF0000"/>
                </a:solidFill>
                <a:cs typeface="B Nazanin" pitchFamily="2" charset="-78"/>
              </a:rPr>
            </a:br>
            <a:r>
              <a:rPr lang="fa-IR" b="1" dirty="0" smtClean="0">
                <a:cs typeface="B Nazanin" pitchFamily="2" charset="-78"/>
              </a:rPr>
              <a:t>در فرانسه ، بریتانیا و هلند آموزش چند پایه ای در بسیاری از جاهای کوچک ، به سبب کاهش جمعیت دانش آموزی و آموزگار ، رایج شده است.</a:t>
            </a:r>
            <a:br>
              <a:rPr lang="fa-IR" b="1" dirty="0" smtClean="0">
                <a:cs typeface="B Nazanin" pitchFamily="2" charset="-78"/>
              </a:rPr>
            </a:br>
            <a:r>
              <a:rPr lang="fa-IR" b="1" dirty="0" smtClean="0">
                <a:cs typeface="B Nazanin" pitchFamily="2" charset="-78"/>
              </a:rPr>
              <a:t>در بسیاری از کشورهای اروپایی شمار چنین مدارسی به دلیل اقتصادی بودن رو به فزونی است.</a:t>
            </a:r>
            <a:br>
              <a:rPr lang="fa-IR" b="1" dirty="0" smtClean="0">
                <a:cs typeface="B Nazanin" pitchFamily="2" charset="-78"/>
              </a:rPr>
            </a:br>
            <a:r>
              <a:rPr lang="fa-IR" b="1" dirty="0" smtClean="0">
                <a:cs typeface="B Nazanin" pitchFamily="2" charset="-78"/>
              </a:rPr>
              <a:t>یک بررسی در کشور هلند نشان می دهد 29 درصد همه ی پایه های دوره ی دبستان دانش آموزانی با سن های متفاوت بوده اند.( وین من و دیگران ، 1987 )</a:t>
            </a:r>
            <a:endParaRPr lang="fa-IR" b="1" dirty="0">
              <a:cs typeface="B Nazanin"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838200" y="685800"/>
            <a:ext cx="7772400" cy="548640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lvl="0" algn="just" rtl="1"/>
            <a:r>
              <a:rPr lang="fa-IR" sz="2000" b="1" dirty="0" smtClean="0">
                <a:solidFill>
                  <a:schemeClr val="tx2"/>
                </a:solidFill>
                <a:cs typeface="B Nazanin" pitchFamily="2" charset="-78"/>
              </a:rPr>
              <a:t>جدولی تهیه شده است. باید شباهت ها وتفاوت های این دو نوع زندگی را در آن ثبت کنید. </a:t>
            </a:r>
            <a:endParaRPr lang="en-US" sz="2000" b="1" dirty="0" smtClean="0">
              <a:solidFill>
                <a:schemeClr val="tx2"/>
              </a:solidFill>
              <a:cs typeface="B Nazanin" pitchFamily="2" charset="-78"/>
            </a:endParaRPr>
          </a:p>
          <a:p>
            <a:pPr lvl="0" algn="just" rtl="1"/>
            <a:r>
              <a:rPr lang="fa-IR" sz="2000" b="1" dirty="0" smtClean="0">
                <a:solidFill>
                  <a:schemeClr val="tx2"/>
                </a:solidFill>
                <a:cs typeface="B Nazanin" pitchFamily="2" charset="-78"/>
              </a:rPr>
              <a:t>در پایان با هم گفت وگو کنید و نظرات خود را با یکدیگر در میان بگذارید. می توانید نظرات خود را روی تابلوی شماره دو کلاس بنویسید. (درصورتی که تابلو در جهت دیگر کلاس روی دیوار نصب باشد.) </a:t>
            </a:r>
          </a:p>
          <a:p>
            <a:pPr lvl="0" algn="just" rtl="1"/>
            <a:endParaRPr lang="en-US" sz="2000" b="1" dirty="0" smtClean="0">
              <a:solidFill>
                <a:schemeClr val="tx2"/>
              </a:solidFill>
              <a:cs typeface="B Nazanin" pitchFamily="2" charset="-78"/>
            </a:endParaRPr>
          </a:p>
          <a:p>
            <a:pPr algn="just" rtl="1"/>
            <a:r>
              <a:rPr lang="fa-IR" sz="2000" b="1" dirty="0" smtClean="0">
                <a:solidFill>
                  <a:schemeClr val="tx2"/>
                </a:solidFill>
                <a:cs typeface="B Nazanin" pitchFamily="2" charset="-78"/>
              </a:rPr>
              <a:t>** بچه ها تا وقتی که من پایه ی اول و دوم را درس می دهم، شما باید مشغول انجام دادن فعالیت ها باشید. من در این 30 دقیقه چند بار به شما سر می زنم. اگر سوالی داشتید فقط در آن زمان بپرسید. این فعالیت به درس امروز شما ارتباط دارد. کاملا به انجام دادن آن دقت کنید. (معلم پیش بینی کرده است انجام دادن این فعالیت به 30 دقیقه زمان نیاز دارد. پایه ی سوم هم مانند پایه ی دوم از همان شروع جلسه فعال می شوند. زیرا آن ها هم باید بلافاصله مشغول انجام دادن کارشان شوند. تا بتوانند بموقع به پایان برسانند.)</a:t>
            </a:r>
            <a:endParaRPr lang="en-US" sz="2000" b="1" dirty="0" smtClean="0">
              <a:solidFill>
                <a:schemeClr val="tx2"/>
              </a:solidFill>
              <a:cs typeface="B Nazanin" pitchFamily="2" charset="-78"/>
            </a:endParaRPr>
          </a:p>
          <a:p>
            <a:pPr algn="just" rtl="1"/>
            <a:endParaRPr lang="fa-IR" sz="2000" b="1" dirty="0" smtClean="0">
              <a:solidFill>
                <a:schemeClr val="tx2"/>
              </a:solidFill>
              <a:cs typeface="B Nazanin" pitchFamily="2" charset="-78"/>
            </a:endParaRPr>
          </a:p>
          <a:p>
            <a:pPr algn="just" rtl="1"/>
            <a:endParaRPr lang="fa-IR" sz="2000" b="1" dirty="0">
              <a:solidFill>
                <a:schemeClr val="tx2"/>
              </a:solidFill>
              <a:cs typeface="B Nazanin"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914400" y="228600"/>
            <a:ext cx="7696200" cy="601980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lvl="0" algn="just" rtl="1"/>
            <a:r>
              <a:rPr lang="fa-IR" sz="2000" b="1" dirty="0" smtClean="0">
                <a:solidFill>
                  <a:schemeClr val="tx1"/>
                </a:solidFill>
                <a:cs typeface="2  Lotus" pitchFamily="2" charset="-78"/>
              </a:rPr>
              <a:t>3-همچنین به دانش آموزان پایه های چهارم تا ششم که محورفرعی هستند ودراین جلسه درس جدیدی تدریس نمی شود، می گوید : </a:t>
            </a:r>
            <a:endParaRPr lang="en-US" sz="2000" dirty="0" smtClean="0">
              <a:solidFill>
                <a:schemeClr val="tx1"/>
              </a:solidFill>
              <a:cs typeface="2  Lotus" pitchFamily="2" charset="-78"/>
            </a:endParaRPr>
          </a:p>
          <a:p>
            <a:pPr lvl="0" algn="just" rtl="1"/>
            <a:r>
              <a:rPr lang="fa-IR" sz="2000" b="1" dirty="0" smtClean="0">
                <a:solidFill>
                  <a:schemeClr val="tx1"/>
                </a:solidFill>
                <a:cs typeface="2  Lotus" pitchFamily="2" charset="-78"/>
              </a:rPr>
              <a:t>بچه ها ، دراین جلسه شما (45)دقیقه وقت دارید. تا فعالیت های تعیین شده را انجام دهید. </a:t>
            </a:r>
            <a:endParaRPr lang="en-US" sz="2000" dirty="0" smtClean="0">
              <a:solidFill>
                <a:schemeClr val="tx1"/>
              </a:solidFill>
              <a:cs typeface="2  Lotus" pitchFamily="2" charset="-78"/>
            </a:endParaRPr>
          </a:p>
          <a:p>
            <a:pPr algn="just" rtl="1"/>
            <a:endParaRPr lang="fa-IR" sz="2000" b="1" dirty="0" smtClean="0">
              <a:solidFill>
                <a:schemeClr val="tx1"/>
              </a:solidFill>
              <a:cs typeface="2  Lotus" pitchFamily="2" charset="-78"/>
            </a:endParaRPr>
          </a:p>
          <a:p>
            <a:pPr algn="just" rtl="1"/>
            <a:r>
              <a:rPr lang="fa-IR" sz="2000" b="1" dirty="0" smtClean="0">
                <a:solidFill>
                  <a:schemeClr val="tx1"/>
                </a:solidFill>
                <a:cs typeface="2  Lotus" pitchFamily="2" charset="-78"/>
              </a:rPr>
              <a:t>( پایه چهارم ) : </a:t>
            </a:r>
            <a:endParaRPr lang="en-US" sz="2000" dirty="0" smtClean="0">
              <a:solidFill>
                <a:schemeClr val="tx1"/>
              </a:solidFill>
              <a:cs typeface="2  Lotus" pitchFamily="2" charset="-78"/>
            </a:endParaRPr>
          </a:p>
          <a:p>
            <a:pPr algn="just" rtl="1"/>
            <a:r>
              <a:rPr lang="fa-IR" sz="2000" b="1" dirty="0" smtClean="0">
                <a:solidFill>
                  <a:schemeClr val="tx1"/>
                </a:solidFill>
                <a:cs typeface="2  Lotus" pitchFamily="2" charset="-78"/>
              </a:rPr>
              <a:t>= یک  بار متن کتاب فارسی  را که در جلسه ی قبل آموزش داده شد، صامت خوانی کنید.</a:t>
            </a:r>
            <a:endParaRPr lang="en-US" sz="2000" dirty="0" smtClean="0">
              <a:solidFill>
                <a:schemeClr val="tx1"/>
              </a:solidFill>
              <a:cs typeface="2  Lotus" pitchFamily="2" charset="-78"/>
            </a:endParaRPr>
          </a:p>
          <a:p>
            <a:pPr algn="just" rtl="1"/>
            <a:r>
              <a:rPr lang="fa-IR" sz="2000" b="1" dirty="0" smtClean="0">
                <a:solidFill>
                  <a:schemeClr val="tx1"/>
                </a:solidFill>
                <a:cs typeface="2  Lotus" pitchFamily="2" charset="-78"/>
              </a:rPr>
              <a:t>= برگه ای را آماده کردم به ترتیب هر کدام از دستورکار ها را بخوانید.</a:t>
            </a:r>
            <a:endParaRPr lang="en-US" sz="2000" dirty="0" smtClean="0">
              <a:solidFill>
                <a:schemeClr val="tx1"/>
              </a:solidFill>
              <a:cs typeface="2  Lotus" pitchFamily="2" charset="-78"/>
            </a:endParaRPr>
          </a:p>
          <a:p>
            <a:pPr algn="just" rtl="1"/>
            <a:r>
              <a:rPr lang="fa-IR" sz="2000" b="1" dirty="0" smtClean="0">
                <a:solidFill>
                  <a:schemeClr val="tx1"/>
                </a:solidFill>
                <a:cs typeface="2  Lotus" pitchFamily="2" charset="-78"/>
              </a:rPr>
              <a:t>= پاسخ پرسش ها را در برگه ای بنویسید.  (یادآوری: این پرسش ها از نوع تحلیلی و نتیجه گیری هستند.)</a:t>
            </a:r>
            <a:endParaRPr lang="en-US" sz="2000" dirty="0" smtClean="0">
              <a:solidFill>
                <a:schemeClr val="tx1"/>
              </a:solidFill>
              <a:cs typeface="2  Lotus" pitchFamily="2" charset="-78"/>
            </a:endParaRPr>
          </a:p>
          <a:p>
            <a:pPr algn="just" rtl="1"/>
            <a:r>
              <a:rPr lang="fa-IR" sz="2000" b="1" dirty="0" smtClean="0">
                <a:solidFill>
                  <a:schemeClr val="tx1"/>
                </a:solidFill>
                <a:cs typeface="2  Lotus" pitchFamily="2" charset="-78"/>
              </a:rPr>
              <a:t>= معنی کلمه های جدید درس را در واژه نامه پیدا کنید. اگر واژه ها درپایان کتاب درسی نبود، از کتاب فرهنگ لغت موجود در کلاس استفاده کنید. هر کدام از واژه ها را در جمله ای بکار برید.</a:t>
            </a:r>
            <a:endParaRPr lang="en-US" sz="2000" dirty="0" smtClean="0">
              <a:solidFill>
                <a:schemeClr val="tx1"/>
              </a:solidFill>
              <a:cs typeface="2  Lotus" pitchFamily="2" charset="-78"/>
            </a:endParaRPr>
          </a:p>
          <a:p>
            <a:pPr algn="just" rtl="1"/>
            <a:r>
              <a:rPr lang="fa-IR" sz="2000" b="1" dirty="0" smtClean="0">
                <a:solidFill>
                  <a:schemeClr val="tx1"/>
                </a:solidFill>
                <a:cs typeface="2  Lotus" pitchFamily="2" charset="-78"/>
              </a:rPr>
              <a:t>= شما باید متن درس را پس از مطالعه ، درده سطر خلاصه نویسی کنید. (معلم پیش بینی کرده است انجام دادن این فعالیت به 45 دقیقه زمان نیاز دارد.)</a:t>
            </a:r>
            <a:endParaRPr lang="en-US" sz="2000" dirty="0" smtClean="0">
              <a:solidFill>
                <a:schemeClr val="tx1"/>
              </a:solidFill>
              <a:cs typeface="2  Lotus" pitchFamily="2" charset="-78"/>
            </a:endParaRPr>
          </a:p>
          <a:p>
            <a:pPr algn="just" rtl="1"/>
            <a:endParaRPr lang="fa-IR" sz="2000" dirty="0">
              <a:solidFill>
                <a:schemeClr val="tx1"/>
              </a:solidFill>
              <a:cs typeface="2  Lotus"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762000" y="228600"/>
            <a:ext cx="7848600" cy="632460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just" rtl="1"/>
            <a:r>
              <a:rPr lang="fa-IR" sz="2800" b="1" dirty="0" smtClean="0">
                <a:cs typeface="2  Lotus" pitchFamily="2" charset="-78"/>
              </a:rPr>
              <a:t>پایه پنجم : </a:t>
            </a:r>
            <a:endParaRPr lang="en-US" sz="2800" dirty="0" smtClean="0">
              <a:cs typeface="2  Lotus" pitchFamily="2" charset="-78"/>
            </a:endParaRPr>
          </a:p>
          <a:p>
            <a:pPr algn="just" rtl="1">
              <a:buNone/>
            </a:pPr>
            <a:r>
              <a:rPr lang="fa-IR" sz="2800" b="1" dirty="0" smtClean="0">
                <a:cs typeface="2  Lotus" pitchFamily="2" charset="-78"/>
              </a:rPr>
              <a:t> = (با توجه به مطالب علوم تجربی در جلسه قبل این پایه ) یک کتاب علمی برای شما تهیه کردم. آن را مطالعه کنید. آن چه را که از متن کتاب علمی فهمیدید با موضوع جلسه ی قبل علوم مقایسه کنید. چه نکات مشترکی با هم دارند. آن ها را فهرست کنید. </a:t>
            </a:r>
          </a:p>
          <a:p>
            <a:pPr algn="just" rtl="1"/>
            <a:endParaRPr lang="en-US" sz="2800" dirty="0" smtClean="0">
              <a:cs typeface="2  Lotus" pitchFamily="2" charset="-78"/>
            </a:endParaRPr>
          </a:p>
          <a:p>
            <a:pPr algn="just" rtl="1"/>
            <a:r>
              <a:rPr lang="fa-IR" sz="2800" b="1" dirty="0" smtClean="0">
                <a:cs typeface="2  Lotus" pitchFamily="2" charset="-78"/>
              </a:rPr>
              <a:t>پایه ششم :</a:t>
            </a:r>
            <a:endParaRPr lang="en-US" sz="2800" dirty="0" smtClean="0">
              <a:cs typeface="2  Lotus" pitchFamily="2" charset="-78"/>
            </a:endParaRPr>
          </a:p>
          <a:p>
            <a:pPr algn="just" rtl="1">
              <a:buNone/>
            </a:pPr>
            <a:r>
              <a:rPr lang="fa-IR" sz="2800" b="1" dirty="0" smtClean="0">
                <a:cs typeface="2  Lotus" pitchFamily="2" charset="-78"/>
              </a:rPr>
              <a:t> = چند مساله ریاضی انتخاب شد که شبیه مساله های درس قبلی است. آن را حل کنید. مشخص کنید کدام مساله ها راه حل دومی دارند؟</a:t>
            </a:r>
            <a:endParaRPr lang="en-US" sz="2800" dirty="0" smtClean="0">
              <a:cs typeface="2  Lotus" pitchFamily="2" charset="-78"/>
            </a:endParaRPr>
          </a:p>
          <a:p>
            <a:pPr algn="just" rtl="1"/>
            <a:endParaRPr lang="fa-IR" dirty="0">
              <a:cs typeface="2  Lotus"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838200" y="76200"/>
            <a:ext cx="7772400" cy="662940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lvl="0" algn="just" rtl="1"/>
            <a:r>
              <a:rPr lang="fa-IR" sz="2400" b="1" dirty="0" smtClean="0">
                <a:cs typeface="2  Lotus" pitchFamily="2" charset="-78"/>
              </a:rPr>
              <a:t>4- وقتی کارتدریس پس از(15)دقیقه درپایه ی اول خاتمه یافت. برای باقی مانده ی وقت جلسه برای این پایه، معلم فعالیتی تعیین می کند و از آنان می خواهد تا پایان وقت جلسه به انجام دادن آن مشغول شوند. مثلاً به آن ها می گوید:</a:t>
            </a:r>
            <a:endParaRPr lang="en-US" sz="2400" dirty="0" smtClean="0">
              <a:cs typeface="2  Lotus" pitchFamily="2" charset="-78"/>
            </a:endParaRPr>
          </a:p>
          <a:p>
            <a:pPr lvl="0" algn="just" rtl="1">
              <a:buFont typeface="Wingdings" pitchFamily="2" charset="2"/>
              <a:buChar char="v"/>
            </a:pPr>
            <a:r>
              <a:rPr lang="fa-IR" sz="2400" b="1" dirty="0" smtClean="0">
                <a:cs typeface="2  Lotus" pitchFamily="2" charset="-78"/>
              </a:rPr>
              <a:t>    تمرینات کتاب درسی را انجام دهید. من به موقع چند باربه شما سرمی زنم. (چون در این زمان از وقت یک جلسه اهداف آموزشی حاصل شد، فعالیت های پایان تدریس آزادانه است. لذا می توان گفت دانش آموزان دراین شیوه فعال هستند.)</a:t>
            </a:r>
            <a:endParaRPr lang="en-US" sz="2400" dirty="0" smtClean="0">
              <a:cs typeface="2  Lotus" pitchFamily="2" charset="-78"/>
            </a:endParaRPr>
          </a:p>
          <a:p>
            <a:pPr lvl="0" algn="just" rtl="1">
              <a:buFont typeface="Wingdings" pitchFamily="2" charset="2"/>
              <a:buChar char="v"/>
            </a:pPr>
            <a:r>
              <a:rPr lang="fa-IR" sz="2400" b="1" dirty="0" smtClean="0">
                <a:cs typeface="2  Lotus" pitchFamily="2" charset="-78"/>
              </a:rPr>
              <a:t>سپس ازدانش آموزان پایه ی اول می خواهد، از جای خود بلند شوندو به جای محور(2) بروند،تا محور(2) یعنی پایه دومی ها به جلوی کلاس بیایند.(این تغییر به چنددلیل است. یکی ازآن ها به خاطر تسلط داشتن محور تدریس به تابلوی کلاس و بطور مستقیم با معلم ارتباط داشتن است. لذا هرمحوری که زمان تدریس آنان فرامی رسدباید به جلوی کلاس بیایند.) </a:t>
            </a:r>
            <a:endParaRPr lang="en-US" sz="2400" dirty="0" smtClean="0">
              <a:cs typeface="2  Lotus" pitchFamily="2" charset="-78"/>
            </a:endParaRPr>
          </a:p>
          <a:p>
            <a:pPr algn="just" rtl="1"/>
            <a:endParaRPr lang="fa-IR" sz="2400" dirty="0">
              <a:cs typeface="2  Lotus"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33400"/>
            <a:ext cx="8686800" cy="5257800"/>
          </a:xfrm>
        </p:spPr>
        <p:style>
          <a:lnRef idx="2">
            <a:schemeClr val="dk1"/>
          </a:lnRef>
          <a:fillRef idx="1">
            <a:schemeClr val="lt1"/>
          </a:fillRef>
          <a:effectRef idx="0">
            <a:schemeClr val="dk1"/>
          </a:effectRef>
          <a:fontRef idx="minor">
            <a:schemeClr val="dk1"/>
          </a:fontRef>
        </p:style>
        <p:txBody>
          <a:bodyPr>
            <a:noAutofit/>
          </a:bodyPr>
          <a:lstStyle/>
          <a:p>
            <a:pPr lvl="0" algn="just">
              <a:buNone/>
            </a:pPr>
            <a:r>
              <a:rPr lang="fa-IR" b="1" dirty="0" smtClean="0">
                <a:solidFill>
                  <a:schemeClr val="tx1"/>
                </a:solidFill>
                <a:cs typeface="2  Lotus" pitchFamily="2" charset="-78"/>
              </a:rPr>
              <a:t>5-پس ازاین که معلم محور(2) یعنی پایه ی دوم را به جلوی کلاس فرا خواند. ابتدا فعالیت شماره (1)آن ها راکه درآغاز جلسه ازدانش آموزان خواسته شده بودآن را در(15) دقیقه اول انجام دهند، بررسی می کند. از آن ها می خواهد هرکدام نتایج کارخود را درفعالیت انجام شده گزارش کنند. سپس تدریس درس علوم پایه ی دوم را دراین جلسه برابرروشی که درطراحی آموزشی پیش بینی کرده بود، آغاز می کند.</a:t>
            </a:r>
            <a:endParaRPr lang="en-US" dirty="0" smtClean="0">
              <a:solidFill>
                <a:schemeClr val="tx1"/>
              </a:solidFill>
              <a:cs typeface="2  Lotus" pitchFamily="2" charset="-78"/>
            </a:endParaRPr>
          </a:p>
          <a:p>
            <a:pPr algn="just">
              <a:buFont typeface="Wingdings" pitchFamily="2" charset="2"/>
              <a:buChar char="ü"/>
            </a:pPr>
            <a:r>
              <a:rPr lang="fa-IR" b="1" dirty="0" smtClean="0">
                <a:solidFill>
                  <a:schemeClr val="tx1"/>
                </a:solidFill>
                <a:cs typeface="2  Lotus" pitchFamily="2" charset="-78"/>
              </a:rPr>
              <a:t>درزمان آموزش پایه ی دوم هرجا فرصتی بوجود آمد، دیگر پایه ها را سرکشی می کند. زمان سرکشی نباید به گونه ای باشد که پایه ی دوم درحین تدریس معطل بماند.      </a:t>
            </a:r>
            <a:endParaRPr lang="en-US" dirty="0">
              <a:solidFill>
                <a:schemeClr val="tx1"/>
              </a:solidFill>
              <a:cs typeface="2  Lotus" pitchFamily="2" charset="-78"/>
            </a:endParaRPr>
          </a:p>
        </p:txBody>
      </p:sp>
    </p:spTree>
  </p:cSld>
  <p:clrMapOvr>
    <a:masterClrMapping/>
  </p:clrMapOvr>
  <p:transition>
    <p:cut/>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ounded Rectangle 3"/>
          <p:cNvSpPr/>
          <p:nvPr/>
        </p:nvSpPr>
        <p:spPr>
          <a:xfrm>
            <a:off x="228600" y="533400"/>
            <a:ext cx="8763000" cy="563880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fa-IR"/>
          </a:p>
        </p:txBody>
      </p:sp>
      <p:sp>
        <p:nvSpPr>
          <p:cNvPr id="3" name="Content Placeholder 2"/>
          <p:cNvSpPr>
            <a:spLocks noGrp="1"/>
          </p:cNvSpPr>
          <p:nvPr>
            <p:ph idx="1"/>
          </p:nvPr>
        </p:nvSpPr>
        <p:spPr/>
        <p:txBody>
          <a:bodyPr>
            <a:normAutofit fontScale="70000" lnSpcReduction="20000"/>
          </a:bodyPr>
          <a:lstStyle/>
          <a:p>
            <a:pPr algn="just">
              <a:buNone/>
            </a:pPr>
            <a:r>
              <a:rPr lang="fa-IR" b="1" dirty="0" smtClean="0">
                <a:solidFill>
                  <a:schemeClr val="tx1"/>
                </a:solidFill>
                <a:cs typeface="2  Lotus" pitchFamily="2" charset="-78"/>
              </a:rPr>
              <a:t>6-وقتی کار تدریس در پایه ی دوم خاتمه یافت. فعالیت شماره ی (2) را که قبلاً برای آن ها تهیه کرده بود دراختیار شان قرارمی دهد ومی خواهد تا پایان وقت این جلسه به انجام آن مشغول شوند. مثلا به آن ها می گوید:</a:t>
            </a:r>
          </a:p>
          <a:p>
            <a:pPr algn="just">
              <a:buNone/>
            </a:pPr>
            <a:endParaRPr lang="en-US" dirty="0" smtClean="0">
              <a:solidFill>
                <a:schemeClr val="tx1"/>
              </a:solidFill>
              <a:cs typeface="2  Lotus" pitchFamily="2" charset="-78"/>
            </a:endParaRPr>
          </a:p>
          <a:p>
            <a:pPr lvl="0" algn="just"/>
            <a:r>
              <a:rPr lang="en-US" b="1" dirty="0" smtClean="0">
                <a:solidFill>
                  <a:schemeClr val="tx1"/>
                </a:solidFill>
                <a:cs typeface="2  Lotus" pitchFamily="2" charset="-78"/>
              </a:rPr>
              <a:t> </a:t>
            </a:r>
            <a:r>
              <a:rPr lang="fa-IR" b="1" dirty="0" smtClean="0">
                <a:solidFill>
                  <a:schemeClr val="tx1"/>
                </a:solidFill>
                <a:cs typeface="2  Lotus" pitchFamily="2" charset="-78"/>
              </a:rPr>
              <a:t>تصاویری که دراختیارتان قرار داده شد بطور مناسب در جدول بچسبانید. (ممکن است از آن ها بخواهد به انجام دادن فعالیت ها درکتاب درسی بپردازند. همانطور که اشاره شد، فعالیت پس از تدریس برای تمرین کردن جهت تثبیت یادگیری است. زیرا اهداف آموزشی آن درس حاصل شده است.)</a:t>
            </a:r>
          </a:p>
          <a:p>
            <a:pPr lvl="0" algn="just"/>
            <a:endParaRPr lang="en-US" dirty="0" smtClean="0">
              <a:solidFill>
                <a:schemeClr val="tx1"/>
              </a:solidFill>
              <a:cs typeface="2  Lotus" pitchFamily="2" charset="-78"/>
            </a:endParaRPr>
          </a:p>
          <a:p>
            <a:pPr lvl="0" algn="just"/>
            <a:r>
              <a:rPr lang="fa-IR" b="1" dirty="0" smtClean="0">
                <a:solidFill>
                  <a:schemeClr val="tx1"/>
                </a:solidFill>
                <a:cs typeface="2  Lotus" pitchFamily="2" charset="-78"/>
              </a:rPr>
              <a:t>از پایه دومی ها می خواهد از جای خود بلند شوندو به جای محور(3) بروند. تا محور(3)یعنی پایه سومی ها به جلوی کلاس بیایند. (درصورتی که بر روی دیگر دیوار های کلاس تابلو باشد، ممکن است نیازی نباشد که کلاس سومی ها یا دیگر محور های اصلی جا به جا شوند. بلکه در همان قسمت کلاس می نشینند. و معلم خود به سراغ آن پایه ها می رود.)</a:t>
            </a:r>
            <a:endParaRPr lang="en-US" dirty="0" smtClean="0">
              <a:solidFill>
                <a:schemeClr val="tx1"/>
              </a:solidFill>
              <a:cs typeface="2  Lotus" pitchFamily="2" charset="-78"/>
            </a:endParaRPr>
          </a:p>
          <a:p>
            <a:pPr algn="just"/>
            <a:endParaRPr lang="fa-IR" dirty="0">
              <a:solidFill>
                <a:schemeClr val="tx1"/>
              </a:solidFill>
              <a:cs typeface="2  Lotus" pitchFamily="2" charset="-78"/>
            </a:endParaRPr>
          </a:p>
        </p:txBody>
      </p:sp>
    </p:spTree>
  </p:cSld>
  <p:clrMapOvr>
    <a:masterClrMapping/>
  </p:clrMapOvr>
  <p:transition>
    <p:fade thruBlk="1"/>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762000" y="381000"/>
            <a:ext cx="7696200" cy="6248400"/>
          </a:xfrm>
          <a:prstGeom prst="roundRect">
            <a:avLst/>
          </a:prstGeom>
        </p:spPr>
        <p:style>
          <a:lnRef idx="2">
            <a:schemeClr val="dk1"/>
          </a:lnRef>
          <a:fillRef idx="1">
            <a:schemeClr val="lt1"/>
          </a:fillRef>
          <a:effectRef idx="0">
            <a:schemeClr val="dk1"/>
          </a:effectRef>
          <a:fontRef idx="minor">
            <a:schemeClr val="dk1"/>
          </a:fontRef>
        </p:style>
        <p:txBody>
          <a:bodyPr rtlCol="1" anchor="ctr"/>
          <a:lstStyle/>
          <a:p>
            <a:pPr lvl="0" algn="just" rtl="1">
              <a:buNone/>
            </a:pPr>
            <a:r>
              <a:rPr lang="fa-IR" sz="2000" b="1" dirty="0" smtClean="0">
                <a:solidFill>
                  <a:schemeClr val="tx2"/>
                </a:solidFill>
                <a:cs typeface="2  Lotus" pitchFamily="2" charset="-78"/>
              </a:rPr>
              <a:t>7-معلم دانش آموزان محور(3) یعنی پایه ی سومی ها را به جلوی کلاس می خواند. ابتدا فعالیت شماره ی (1) آن ها را که درآغاز جلسه از دانش آموزان خواسته شده بود آن را در (30 ) دقیقه انجام دهند، بررسی می کند. </a:t>
            </a:r>
          </a:p>
          <a:p>
            <a:pPr lvl="0" algn="just" rtl="1">
              <a:buNone/>
            </a:pPr>
            <a:endParaRPr lang="en-US" sz="2000" b="1" dirty="0" smtClean="0">
              <a:solidFill>
                <a:schemeClr val="tx2"/>
              </a:solidFill>
              <a:cs typeface="2  Lotus" pitchFamily="2" charset="-78"/>
            </a:endParaRPr>
          </a:p>
          <a:p>
            <a:pPr algn="just" rtl="1"/>
            <a:r>
              <a:rPr lang="fa-IR" sz="2000" b="1" dirty="0" smtClean="0">
                <a:solidFill>
                  <a:schemeClr val="tx2"/>
                </a:solidFill>
                <a:cs typeface="2  Lotus" pitchFamily="2" charset="-78"/>
              </a:rPr>
              <a:t>از آن ها می خواهد هر کدام نتایج کار خود را درفعالیت انجام شده به کلاس گزارش کنند. سپس تدریس پایه ی سوم را دراین جلسه برابر روشی که در طراحی آموزشی پیش بینی کرده بود آغاز می کند. </a:t>
            </a:r>
          </a:p>
          <a:p>
            <a:pPr algn="just" rtl="1"/>
            <a:endParaRPr lang="en-US" sz="2000" b="1" dirty="0" smtClean="0">
              <a:solidFill>
                <a:schemeClr val="tx2"/>
              </a:solidFill>
              <a:cs typeface="2  Lotus" pitchFamily="2" charset="-78"/>
            </a:endParaRPr>
          </a:p>
          <a:p>
            <a:pPr algn="just" rtl="1"/>
            <a:r>
              <a:rPr lang="fa-IR" sz="2000" b="1" dirty="0" smtClean="0">
                <a:solidFill>
                  <a:schemeClr val="tx2"/>
                </a:solidFill>
                <a:cs typeface="2  Lotus" pitchFamily="2" charset="-78"/>
              </a:rPr>
              <a:t>در بین کار هرکجا فرصتی به وجود آمددیگر پایه ها را سرکشی می کند. زمان سرکشی نباید به گونه ای باشد که پایه ی سوم درحین تدریس معطل بماند.</a:t>
            </a:r>
          </a:p>
          <a:p>
            <a:pPr algn="just" rtl="1"/>
            <a:endParaRPr lang="en-US" sz="2000" b="1" dirty="0" smtClean="0">
              <a:solidFill>
                <a:schemeClr val="tx2"/>
              </a:solidFill>
              <a:cs typeface="2  Lotus" pitchFamily="2" charset="-78"/>
            </a:endParaRPr>
          </a:p>
          <a:p>
            <a:pPr algn="just" rtl="1"/>
            <a:r>
              <a:rPr lang="fa-IR" sz="2000" b="1" dirty="0" smtClean="0">
                <a:solidFill>
                  <a:schemeClr val="tx2"/>
                </a:solidFill>
                <a:cs typeface="2  Lotus" pitchFamily="2" charset="-78"/>
              </a:rPr>
              <a:t>وقتی کار تدریس در پایه ی سوم خاتمه یافت، فعالیت شماره (2) و یا پایانی را که قبلاً تهیه کرده بود به آن ها می دهدو می خواهد درچند دقیقه ی پایانی آن را انجام دهند. به دلیل پایان یافتن وقت جلسه، ممکن است فعالیت خاص وطولانی نداشته باشند. بنابراین ادامه ی کارآن ها به انجام تمرین درکتاب درسی ویاتعیین تکلیف درخانه ختم می شود.</a:t>
            </a:r>
            <a:endParaRPr lang="en-US" sz="2000" b="1" dirty="0" smtClean="0">
              <a:solidFill>
                <a:schemeClr val="tx2"/>
              </a:solidFill>
              <a:cs typeface="2  Lotus" pitchFamily="2" charset="-78"/>
            </a:endParaRPr>
          </a:p>
          <a:p>
            <a:pPr algn="just" rtl="1"/>
            <a:endParaRPr lang="fa-IR" sz="2000" b="1" dirty="0">
              <a:solidFill>
                <a:schemeClr val="tx2"/>
              </a:solidFill>
              <a:cs typeface="2  Lotus"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914400" y="228600"/>
            <a:ext cx="7696200" cy="6477000"/>
          </a:xfrm>
          <a:prstGeom prst="roundRect">
            <a:avLst/>
          </a:prstGeom>
        </p:spPr>
        <p:style>
          <a:lnRef idx="2">
            <a:schemeClr val="dk1"/>
          </a:lnRef>
          <a:fillRef idx="1">
            <a:schemeClr val="lt1"/>
          </a:fillRef>
          <a:effectRef idx="0">
            <a:schemeClr val="dk1"/>
          </a:effectRef>
          <a:fontRef idx="minor">
            <a:schemeClr val="dk1"/>
          </a:fontRef>
        </p:style>
        <p:txBody>
          <a:bodyPr rtlCol="1" anchor="ctr"/>
          <a:lstStyle/>
          <a:p>
            <a:pPr lvl="0" algn="just" rtl="1">
              <a:buNone/>
            </a:pPr>
            <a:r>
              <a:rPr lang="fa-IR" sz="4800" b="1" dirty="0" smtClean="0">
                <a:solidFill>
                  <a:schemeClr val="tx1"/>
                </a:solidFill>
                <a:cs typeface="2  Titr" pitchFamily="2" charset="-78"/>
              </a:rPr>
              <a:t>8-در باقی مانده ی وقت این جلسه ی از کلاس درس (5دقیقه پایانی) به محورفرعی یعنی پایه های چهارم تا ششم اختصاص دارد. کارآن ها را بررسی می کند و در صورتی که نیاز باشد بازخورد ارائه می کند.</a:t>
            </a:r>
            <a:endParaRPr lang="en-US" sz="4800" b="1" dirty="0" smtClean="0">
              <a:solidFill>
                <a:schemeClr val="tx1"/>
              </a:solidFill>
              <a:cs typeface="2  Titr" pitchFamily="2" charset="-78"/>
            </a:endParaRPr>
          </a:p>
          <a:p>
            <a:pPr algn="just" rtl="1"/>
            <a:endParaRPr lang="fa-IR" b="1" dirty="0">
              <a:solidFill>
                <a:schemeClr val="tx1"/>
              </a:solidFill>
              <a:cs typeface="2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1219200" y="457200"/>
            <a:ext cx="7467600" cy="579120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just" rtl="1"/>
            <a:r>
              <a:rPr lang="fa-IR" sz="2800" b="1" dirty="0" smtClean="0">
                <a:solidFill>
                  <a:srgbClr val="FF0000"/>
                </a:solidFill>
                <a:cs typeface="B Nazanin" pitchFamily="2" charset="-78"/>
              </a:rPr>
              <a:t>در روش محوری از فرصت ها استفاده می شود که </a:t>
            </a:r>
          </a:p>
          <a:p>
            <a:pPr algn="just" rtl="1"/>
            <a:r>
              <a:rPr lang="fa-IR" sz="2800" b="1" dirty="0" smtClean="0">
                <a:solidFill>
                  <a:srgbClr val="FF0000"/>
                </a:solidFill>
                <a:cs typeface="B Nazanin" pitchFamily="2" charset="-78"/>
              </a:rPr>
              <a:t>می توان از به موارد زیر اشاره کرد:</a:t>
            </a:r>
            <a:endParaRPr lang="en-US" sz="2800" dirty="0" smtClean="0">
              <a:solidFill>
                <a:srgbClr val="FF0000"/>
              </a:solidFill>
              <a:cs typeface="B Nazanin" pitchFamily="2" charset="-78"/>
            </a:endParaRPr>
          </a:p>
          <a:p>
            <a:pPr algn="just" rtl="1"/>
            <a:r>
              <a:rPr lang="fa-IR" sz="2800" b="1" dirty="0" smtClean="0">
                <a:cs typeface="B Nazanin" pitchFamily="2" charset="-78"/>
              </a:rPr>
              <a:t>1-زمینه ساز 2-تکوینی وتعمیق 3- ازمایش 4- ارایه کنفرانس 5-بسطی و خلاقیتی 6- ارزشیابی از دیگر پایه ها 7-فعالیت عملی 8- بحث وگفتگو 9-حل تمرین 10-مشاهده فیلم 11- طراحی سوالات 12- یادگیری مبتنی بر وب وکامپیوتر 13- دعوت از همکاران 14 – بازی و آموزش </a:t>
            </a:r>
            <a:endParaRPr lang="en-US" sz="2800" dirty="0" smtClean="0">
              <a:cs typeface="B Nazanin" pitchFamily="2" charset="-78"/>
            </a:endParaRPr>
          </a:p>
          <a:p>
            <a:pPr algn="just" rtl="1"/>
            <a:r>
              <a:rPr lang="fa-IR" sz="2800" b="1" dirty="0" smtClean="0">
                <a:cs typeface="B Nazanin" pitchFamily="2" charset="-78"/>
              </a:rPr>
              <a:t>جهت آشنایی نمونه هایی از فرصت های دروس اشاره می شود.</a:t>
            </a:r>
            <a:endParaRPr lang="en-US" sz="2800" dirty="0" smtClean="0">
              <a:cs typeface="B Nazanin" pitchFamily="2" charset="-78"/>
            </a:endParaRPr>
          </a:p>
          <a:p>
            <a:pPr algn="just" rtl="1"/>
            <a:endParaRPr lang="fa-IR" dirty="0">
              <a:cs typeface="B Nazanin"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685800" y="1371600"/>
            <a:ext cx="8153400" cy="5029200"/>
          </a:xfrm>
          <a:prstGeom prst="roundRect">
            <a:avLst/>
          </a:prstGeom>
        </p:spPr>
        <p:style>
          <a:lnRef idx="2">
            <a:schemeClr val="dk1"/>
          </a:lnRef>
          <a:fillRef idx="1">
            <a:schemeClr val="lt1"/>
          </a:fillRef>
          <a:effectRef idx="0">
            <a:schemeClr val="dk1"/>
          </a:effectRef>
          <a:fontRef idx="minor">
            <a:schemeClr val="dk1"/>
          </a:fontRef>
        </p:style>
        <p:txBody>
          <a:bodyPr rtlCol="1" anchor="ctr"/>
          <a:lstStyle/>
          <a:p>
            <a:pPr algn="just" rtl="1"/>
            <a:r>
              <a:rPr lang="fa-IR" sz="2400" b="1" dirty="0" smtClean="0">
                <a:solidFill>
                  <a:schemeClr val="tx1"/>
                </a:solidFill>
                <a:cs typeface="B Nazanin" pitchFamily="2" charset="-78"/>
              </a:rPr>
              <a:t> </a:t>
            </a:r>
            <a:endParaRPr lang="en-US" sz="2400" b="1" dirty="0" smtClean="0">
              <a:solidFill>
                <a:schemeClr val="tx1"/>
              </a:solidFill>
              <a:cs typeface="B Nazanin" pitchFamily="2" charset="-78"/>
            </a:endParaRPr>
          </a:p>
          <a:p>
            <a:pPr lvl="0" algn="just" rtl="1"/>
            <a:r>
              <a:rPr lang="fa-IR" sz="2400" b="1" dirty="0" smtClean="0">
                <a:solidFill>
                  <a:schemeClr val="tx1"/>
                </a:solidFill>
                <a:cs typeface="B Nazanin" pitchFamily="2" charset="-78"/>
              </a:rPr>
              <a:t>تعداد حرف هایی که علامت های  َ     ِ    ُ  دارند بشمار چند تا است ؟ (پیش خوانی) </a:t>
            </a:r>
            <a:endParaRPr lang="en-US" sz="2400" b="1" dirty="0" smtClean="0">
              <a:solidFill>
                <a:schemeClr val="tx1"/>
              </a:solidFill>
              <a:cs typeface="B Nazanin" pitchFamily="2" charset="-78"/>
            </a:endParaRPr>
          </a:p>
          <a:p>
            <a:pPr lvl="0" algn="just" rtl="1"/>
            <a:r>
              <a:rPr lang="fa-IR" sz="2400" b="1" dirty="0" smtClean="0">
                <a:solidFill>
                  <a:schemeClr val="tx1"/>
                </a:solidFill>
                <a:cs typeface="B Nazanin" pitchFamily="2" charset="-78"/>
              </a:rPr>
              <a:t>حرف هایی که که ساکن دارند در دفترت بنویس. </a:t>
            </a:r>
            <a:endParaRPr lang="en-US" sz="2400" b="1" dirty="0" smtClean="0">
              <a:solidFill>
                <a:schemeClr val="tx1"/>
              </a:solidFill>
              <a:cs typeface="B Nazanin" pitchFamily="2" charset="-78"/>
            </a:endParaRPr>
          </a:p>
          <a:p>
            <a:pPr lvl="0" algn="just" rtl="1"/>
            <a:r>
              <a:rPr lang="fa-IR" sz="2400" b="1" dirty="0" smtClean="0">
                <a:solidFill>
                  <a:schemeClr val="tx1"/>
                </a:solidFill>
                <a:cs typeface="B Nazanin" pitchFamily="2" charset="-78"/>
              </a:rPr>
              <a:t>حرف هایی که هیچ علامتی ندارند دوتا دوتا یکی حساب کنید. </a:t>
            </a:r>
            <a:endParaRPr lang="en-US" sz="2400" b="1" dirty="0" smtClean="0">
              <a:solidFill>
                <a:schemeClr val="tx1"/>
              </a:solidFill>
              <a:cs typeface="B Nazanin" pitchFamily="2" charset="-78"/>
            </a:endParaRPr>
          </a:p>
          <a:p>
            <a:pPr lvl="0" algn="just" rtl="1"/>
            <a:r>
              <a:rPr lang="fa-IR" sz="2400" b="1" dirty="0" smtClean="0">
                <a:solidFill>
                  <a:schemeClr val="tx1"/>
                </a:solidFill>
                <a:cs typeface="B Nazanin" pitchFamily="2" charset="-78"/>
              </a:rPr>
              <a:t>حفظ پیام قرآنی با معنا. </a:t>
            </a:r>
            <a:endParaRPr lang="en-US" sz="2400" b="1" dirty="0" smtClean="0">
              <a:solidFill>
                <a:schemeClr val="tx1"/>
              </a:solidFill>
              <a:cs typeface="B Nazanin" pitchFamily="2" charset="-78"/>
            </a:endParaRPr>
          </a:p>
          <a:p>
            <a:pPr lvl="0" algn="just" rtl="1"/>
            <a:r>
              <a:rPr lang="fa-IR" sz="2400" b="1" dirty="0" smtClean="0">
                <a:solidFill>
                  <a:schemeClr val="tx1"/>
                </a:solidFill>
                <a:cs typeface="B Nazanin" pitchFamily="2" charset="-78"/>
              </a:rPr>
              <a:t>معنای این کلمه ها را حفظ کنید. </a:t>
            </a:r>
            <a:endParaRPr lang="en-US" sz="2400" b="1" dirty="0" smtClean="0">
              <a:solidFill>
                <a:schemeClr val="tx1"/>
              </a:solidFill>
              <a:cs typeface="B Nazanin" pitchFamily="2" charset="-78"/>
            </a:endParaRPr>
          </a:p>
          <a:p>
            <a:pPr lvl="0" algn="just" rtl="1"/>
            <a:r>
              <a:rPr lang="fa-IR" sz="2400" b="1" dirty="0" smtClean="0">
                <a:solidFill>
                  <a:schemeClr val="tx1"/>
                </a:solidFill>
                <a:cs typeface="B Nazanin" pitchFamily="2" charset="-78"/>
              </a:rPr>
              <a:t>صفحه کتاب را کامل کنید. </a:t>
            </a:r>
            <a:endParaRPr lang="en-US" sz="2400" b="1" dirty="0" smtClean="0">
              <a:solidFill>
                <a:schemeClr val="tx1"/>
              </a:solidFill>
              <a:cs typeface="B Nazanin" pitchFamily="2" charset="-78"/>
            </a:endParaRPr>
          </a:p>
          <a:p>
            <a:pPr lvl="0" algn="just" rtl="1"/>
            <a:r>
              <a:rPr lang="fa-IR" sz="2400" b="1" dirty="0" smtClean="0">
                <a:solidFill>
                  <a:schemeClr val="tx1"/>
                </a:solidFill>
                <a:cs typeface="B Nazanin" pitchFamily="2" charset="-78"/>
              </a:rPr>
              <a:t>صفحه ... کتاب را بخوانید زیر هر کلمه که نتوانستید بخواند یک علامت کوچک بگذارید. </a:t>
            </a:r>
            <a:endParaRPr lang="en-US" sz="2400" b="1" dirty="0" smtClean="0">
              <a:solidFill>
                <a:schemeClr val="tx1"/>
              </a:solidFill>
              <a:cs typeface="B Nazanin" pitchFamily="2" charset="-78"/>
            </a:endParaRPr>
          </a:p>
          <a:p>
            <a:pPr algn="just" rtl="1"/>
            <a:endParaRPr lang="fa-IR" sz="2400" b="1" dirty="0">
              <a:solidFill>
                <a:schemeClr val="tx1"/>
              </a:solidFill>
              <a:cs typeface="B Nazanin" pitchFamily="2" charset="-78"/>
            </a:endParaRPr>
          </a:p>
        </p:txBody>
      </p:sp>
      <p:sp>
        <p:nvSpPr>
          <p:cNvPr id="3" name="Rounded Rectangle 2"/>
          <p:cNvSpPr/>
          <p:nvPr/>
        </p:nvSpPr>
        <p:spPr>
          <a:xfrm>
            <a:off x="3429000" y="381000"/>
            <a:ext cx="1981200" cy="914400"/>
          </a:xfrm>
          <a:prstGeom prst="roundRect">
            <a:avLst/>
          </a:prstGeom>
        </p:spPr>
        <p:style>
          <a:lnRef idx="2">
            <a:schemeClr val="dk1"/>
          </a:lnRef>
          <a:fillRef idx="1">
            <a:schemeClr val="lt1"/>
          </a:fillRef>
          <a:effectRef idx="0">
            <a:schemeClr val="dk1"/>
          </a:effectRef>
          <a:fontRef idx="minor">
            <a:schemeClr val="dk1"/>
          </a:fontRef>
        </p:style>
        <p:txBody>
          <a:bodyPr rtlCol="1" anchor="ctr"/>
          <a:lstStyle/>
          <a:p>
            <a:pPr algn="ctr" rtl="1"/>
            <a:r>
              <a:rPr lang="fa-IR" sz="3200" b="1" dirty="0" smtClean="0">
                <a:solidFill>
                  <a:schemeClr val="tx1"/>
                </a:solidFill>
                <a:cs typeface="B Nazanin" pitchFamily="2" charset="-78"/>
              </a:rPr>
              <a:t>“قرآن“</a:t>
            </a:r>
            <a:endParaRPr lang="en-US" sz="3200" b="1" dirty="0" smtClean="0">
              <a:solidFill>
                <a:schemeClr val="tx1"/>
              </a:solidFill>
              <a:cs typeface="B Nazanin" pitchFamily="2" charset="-78"/>
            </a:endParaRPr>
          </a:p>
          <a:p>
            <a:pPr algn="ctr" rtl="1"/>
            <a:endParaRPr lang="fa-IR" b="1" dirty="0">
              <a:solidFill>
                <a:schemeClr val="tx1"/>
              </a:solidFill>
              <a:cs typeface="B Nazanin"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609600"/>
            <a:ext cx="8229600" cy="6172200"/>
          </a:xfrm>
        </p:spPr>
        <p:txBody>
          <a:bodyPr>
            <a:noAutofit/>
          </a:bodyPr>
          <a:lstStyle/>
          <a:p>
            <a:pPr algn="r" rtl="1"/>
            <a:r>
              <a:rPr lang="fa-IR" sz="3200" b="1" dirty="0" smtClean="0">
                <a:cs typeface="B Nazanin" pitchFamily="2" charset="-78"/>
              </a:rPr>
              <a:t>پژوهشی دیگر در شمال غرب انگلستان هم گویای آن است که 66 درصد آموزشگاه هایی که در بررسی شرکت داشته اند ، دانش آموزانی با سن های گوناگون هستند.( بنیت ودیگران ، 1983 )</a:t>
            </a:r>
            <a:br>
              <a:rPr lang="fa-IR" sz="3200" b="1" dirty="0" smtClean="0">
                <a:cs typeface="B Nazanin" pitchFamily="2" charset="-78"/>
              </a:rPr>
            </a:br>
            <a:r>
              <a:rPr lang="fa-IR" sz="3200" b="1" dirty="0" smtClean="0">
                <a:cs typeface="B Nazanin" pitchFamily="2" charset="-78"/>
              </a:rPr>
              <a:t>برای نمونه :</a:t>
            </a:r>
            <a:br>
              <a:rPr lang="fa-IR" sz="3200" b="1" dirty="0" smtClean="0">
                <a:cs typeface="B Nazanin" pitchFamily="2" charset="-78"/>
              </a:rPr>
            </a:br>
            <a:r>
              <a:rPr lang="fa-IR" sz="3200" b="1" dirty="0" smtClean="0">
                <a:cs typeface="B Nazanin" pitchFamily="2" charset="-78"/>
              </a:rPr>
              <a:t>چین بیش از 420هزار</a:t>
            </a:r>
            <a:br>
              <a:rPr lang="fa-IR" sz="3200" b="1" dirty="0" smtClean="0">
                <a:cs typeface="B Nazanin" pitchFamily="2" charset="-78"/>
              </a:rPr>
            </a:br>
            <a:r>
              <a:rPr lang="fa-IR" sz="3200" b="1" dirty="0" smtClean="0">
                <a:cs typeface="B Nazanin" pitchFamily="2" charset="-78"/>
              </a:rPr>
              <a:t>اندونزی 20هزار</a:t>
            </a:r>
            <a:br>
              <a:rPr lang="fa-IR" sz="3200" b="1" dirty="0" smtClean="0">
                <a:cs typeface="B Nazanin" pitchFamily="2" charset="-78"/>
              </a:rPr>
            </a:br>
            <a:r>
              <a:rPr lang="fa-IR" sz="3200" b="1" dirty="0" smtClean="0">
                <a:cs typeface="B Nazanin" pitchFamily="2" charset="-78"/>
              </a:rPr>
              <a:t>مالزی 1540 مدرسه ی چند پایه وجود دارد.</a:t>
            </a:r>
            <a:br>
              <a:rPr lang="fa-IR" sz="3200" b="1" dirty="0" smtClean="0">
                <a:cs typeface="B Nazanin" pitchFamily="2" charset="-78"/>
              </a:rPr>
            </a:br>
            <a:r>
              <a:rPr lang="fa-IR" sz="3200" b="1" dirty="0" smtClean="0">
                <a:cs typeface="B Nazanin" pitchFamily="2" charset="-78"/>
              </a:rPr>
              <a:t>8% آموزشگاه های فیلیپین و 61 % دبستان های هند تنها 1 یا 2 آموزگار دارند.( یونسکو ، 1989)22 % مدارس مکزیک دارای شش پایه تنها با یک آموزگار اداره می شوند. </a:t>
            </a:r>
            <a:br>
              <a:rPr lang="fa-IR" sz="3200" b="1" dirty="0" smtClean="0">
                <a:cs typeface="B Nazanin" pitchFamily="2" charset="-78"/>
              </a:rPr>
            </a:br>
            <a:r>
              <a:rPr lang="fa-IR" sz="3200" b="1" dirty="0" smtClean="0">
                <a:cs typeface="B Nazanin" pitchFamily="2" charset="-78"/>
              </a:rPr>
              <a:t/>
            </a:r>
            <a:br>
              <a:rPr lang="fa-IR" sz="3200" b="1" dirty="0" smtClean="0">
                <a:cs typeface="B Nazanin" pitchFamily="2" charset="-78"/>
              </a:rPr>
            </a:br>
            <a:endParaRPr lang="fa-IR" sz="3200" b="1" dirty="0">
              <a:cs typeface="B Nazanin" pitchFamily="2" charset="-78"/>
            </a:endParaRPr>
          </a:p>
        </p:txBody>
      </p:sp>
      <p:sp>
        <p:nvSpPr>
          <p:cNvPr id="3" name="Rectangle 2"/>
          <p:cNvSpPr/>
          <p:nvPr/>
        </p:nvSpPr>
        <p:spPr>
          <a:xfrm>
            <a:off x="0" y="-27384"/>
            <a:ext cx="9144000" cy="7848302"/>
          </a:xfrm>
          <a:prstGeom prst="rect">
            <a:avLst/>
          </a:prstGeom>
          <a:solidFill>
            <a:srgbClr val="7030A0"/>
          </a:solidFill>
        </p:spPr>
        <p:txBody>
          <a:bodyPr wrap="square">
            <a:spAutoFit/>
          </a:bodyPr>
          <a:lstStyle/>
          <a:p>
            <a:pPr algn="ctr"/>
            <a:endParaRPr lang="fa-IR" sz="8000" dirty="0" smtClean="0">
              <a:solidFill>
                <a:schemeClr val="bg1"/>
              </a:solidFill>
              <a:cs typeface="B Titr" pitchFamily="2" charset="-78"/>
            </a:endParaRPr>
          </a:p>
          <a:p>
            <a:pPr algn="ctr"/>
            <a:endParaRPr lang="fa-IR" sz="2400" dirty="0">
              <a:solidFill>
                <a:schemeClr val="bg1"/>
              </a:solidFill>
              <a:cs typeface="B Titr" pitchFamily="2" charset="-78"/>
            </a:endParaRPr>
          </a:p>
          <a:p>
            <a:pPr algn="ctr"/>
            <a:r>
              <a:rPr lang="fa-IR" sz="8000" dirty="0" smtClean="0">
                <a:solidFill>
                  <a:schemeClr val="bg1"/>
                </a:solidFill>
                <a:cs typeface="B Titr" pitchFamily="2" charset="-78"/>
              </a:rPr>
              <a:t>دیدگاههای کشورهای مختلف نسبت به</a:t>
            </a:r>
          </a:p>
          <a:p>
            <a:pPr algn="ctr"/>
            <a:r>
              <a:rPr lang="fa-IR" sz="8000" dirty="0" smtClean="0">
                <a:solidFill>
                  <a:schemeClr val="bg1"/>
                </a:solidFill>
                <a:cs typeface="B Titr" pitchFamily="2" charset="-78"/>
              </a:rPr>
              <a:t> کلاس های چندپایه</a:t>
            </a:r>
          </a:p>
          <a:p>
            <a:pPr algn="ctr"/>
            <a:endParaRPr lang="fa-IR" sz="8000" dirty="0" smtClean="0">
              <a:solidFill>
                <a:schemeClr val="bg1"/>
              </a:solidFill>
              <a:cs typeface="B Titr" pitchFamily="2" charset="-78"/>
            </a:endParaRPr>
          </a:p>
          <a:p>
            <a:pPr algn="ctr"/>
            <a:endParaRPr lang="fa-IR" sz="8000" dirty="0">
              <a:solidFill>
                <a:schemeClr val="bg1"/>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838200" y="1524000"/>
            <a:ext cx="7772400" cy="472440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lvl="0" algn="just" rtl="1"/>
            <a:r>
              <a:rPr lang="fa-IR" sz="2000" b="1" dirty="0" smtClean="0">
                <a:cs typeface="B Nazanin" pitchFamily="2" charset="-78"/>
              </a:rPr>
              <a:t>کلمات این صفحه را بشمار ببین چند کلمه هستند؟ </a:t>
            </a:r>
            <a:endParaRPr lang="en-US" sz="2000" dirty="0" smtClean="0">
              <a:cs typeface="B Nazanin" pitchFamily="2" charset="-78"/>
            </a:endParaRPr>
          </a:p>
          <a:p>
            <a:pPr lvl="0" algn="just" rtl="1"/>
            <a:r>
              <a:rPr lang="fa-IR" sz="2000" b="1" dirty="0" smtClean="0">
                <a:cs typeface="B Nazanin" pitchFamily="2" charset="-78"/>
              </a:rPr>
              <a:t>کلمات هر خط را بشمار و کنار کتاب بنویس و آخر سر اعداد را با هم جمع کن. </a:t>
            </a:r>
            <a:endParaRPr lang="en-US" sz="2000" dirty="0" smtClean="0">
              <a:cs typeface="B Nazanin" pitchFamily="2" charset="-78"/>
            </a:endParaRPr>
          </a:p>
          <a:p>
            <a:pPr lvl="0" algn="just" rtl="1"/>
            <a:r>
              <a:rPr lang="fa-IR" sz="2000" b="1" dirty="0" smtClean="0">
                <a:cs typeface="B Nazanin" pitchFamily="2" charset="-78"/>
              </a:rPr>
              <a:t>کلماتی که حروف (ت – ط – ث – س) دارند بشمار و ز کل کلمات کم کن. </a:t>
            </a:r>
            <a:endParaRPr lang="en-US" sz="2000" dirty="0" smtClean="0">
              <a:cs typeface="B Nazanin" pitchFamily="2" charset="-78"/>
            </a:endParaRPr>
          </a:p>
          <a:p>
            <a:pPr lvl="0" algn="just" rtl="1"/>
            <a:r>
              <a:rPr lang="fa-IR" sz="2000" b="1" dirty="0" smtClean="0">
                <a:cs typeface="B Nazanin" pitchFamily="2" charset="-78"/>
              </a:rPr>
              <a:t>این صفحه از کتاب را مطالعه کن هر جایی توانستی انفرادی یا گروهی با مداد جواب بده. </a:t>
            </a:r>
            <a:endParaRPr lang="en-US" sz="2000" dirty="0" smtClean="0">
              <a:cs typeface="B Nazanin" pitchFamily="2" charset="-78"/>
            </a:endParaRPr>
          </a:p>
          <a:p>
            <a:pPr lvl="0" algn="just" rtl="1"/>
            <a:r>
              <a:rPr lang="fa-IR" sz="2000" b="1" dirty="0" smtClean="0">
                <a:cs typeface="B Nazanin" pitchFamily="2" charset="-78"/>
              </a:rPr>
              <a:t>به سوالاتی که معلم از درس قبل و درس جدید روی برگه در اختیار دانش آموز قرار می دهد روی هر برگه ابتدا به صورت انفرادی و بعد در گروه پاسخ دهید. </a:t>
            </a:r>
            <a:endParaRPr lang="en-US" sz="2000" dirty="0" smtClean="0">
              <a:cs typeface="B Nazanin" pitchFamily="2" charset="-78"/>
            </a:endParaRPr>
          </a:p>
          <a:p>
            <a:pPr lvl="0" algn="just" rtl="1"/>
            <a:r>
              <a:rPr lang="fa-IR" sz="2000" b="1" dirty="0" smtClean="0">
                <a:cs typeface="B Nazanin" pitchFamily="2" charset="-78"/>
              </a:rPr>
              <a:t>تمرین دوره ای صفحه...هرکس بری خودش پاسخ دهد. </a:t>
            </a:r>
            <a:endParaRPr lang="en-US" sz="2000" dirty="0" smtClean="0">
              <a:cs typeface="B Nazanin" pitchFamily="2" charset="-78"/>
            </a:endParaRPr>
          </a:p>
          <a:p>
            <a:pPr lvl="0" algn="just" rtl="1"/>
            <a:r>
              <a:rPr lang="fa-IR" sz="2000" b="1" dirty="0" smtClean="0">
                <a:cs typeface="B Nazanin" pitchFamily="2" charset="-78"/>
              </a:rPr>
              <a:t>نوشتن اعداد به حروف با نوشتن اعداد  به ریاضی چندتا چندتا </a:t>
            </a:r>
            <a:endParaRPr lang="en-US" sz="2000" dirty="0" smtClean="0">
              <a:cs typeface="B Nazanin" pitchFamily="2" charset="-78"/>
            </a:endParaRPr>
          </a:p>
          <a:p>
            <a:pPr lvl="0" algn="just" rtl="1"/>
            <a:r>
              <a:rPr lang="fa-IR" sz="2000" b="1" dirty="0" smtClean="0">
                <a:cs typeface="B Nazanin" pitchFamily="2" charset="-78"/>
              </a:rPr>
              <a:t>برای ضرب های نوشته شده شکل بکشید و برای شکل ها ضرب بنویسید. </a:t>
            </a:r>
            <a:endParaRPr lang="en-US" sz="2000" dirty="0" smtClean="0">
              <a:cs typeface="B Nazanin" pitchFamily="2" charset="-78"/>
            </a:endParaRPr>
          </a:p>
          <a:p>
            <a:pPr lvl="0" algn="just" rtl="1"/>
            <a:r>
              <a:rPr lang="fa-IR" sz="2000" b="1" dirty="0" smtClean="0">
                <a:cs typeface="B Nazanin" pitchFamily="2" charset="-78"/>
              </a:rPr>
              <a:t>جمع و تفریق یا تقسیم را به روش خاص پاسخ دهید. </a:t>
            </a:r>
            <a:endParaRPr lang="en-US" sz="2000" dirty="0" smtClean="0">
              <a:cs typeface="B Nazanin" pitchFamily="2" charset="-78"/>
            </a:endParaRPr>
          </a:p>
          <a:p>
            <a:pPr lvl="0" algn="just" rtl="1"/>
            <a:r>
              <a:rPr lang="fa-IR" sz="2000" b="1" dirty="0" smtClean="0">
                <a:cs typeface="B Nazanin" pitchFamily="2" charset="-78"/>
              </a:rPr>
              <a:t>برای شکل پای تخته جمع و تفریق – ضرب و تقسیم بنویس. </a:t>
            </a:r>
            <a:endParaRPr lang="en-US" sz="2000" dirty="0" smtClean="0">
              <a:cs typeface="B Nazanin" pitchFamily="2" charset="-78"/>
            </a:endParaRPr>
          </a:p>
          <a:p>
            <a:pPr algn="just" rtl="1"/>
            <a:r>
              <a:rPr lang="fa-IR" sz="2000" b="1" dirty="0" smtClean="0">
                <a:cs typeface="B Nazanin" pitchFamily="2" charset="-78"/>
              </a:rPr>
              <a:t> </a:t>
            </a:r>
            <a:endParaRPr lang="en-US" sz="2000" dirty="0" smtClean="0">
              <a:cs typeface="B Nazanin" pitchFamily="2" charset="-78"/>
            </a:endParaRPr>
          </a:p>
          <a:p>
            <a:pPr algn="just" rtl="1"/>
            <a:endParaRPr lang="fa-IR" sz="2000" dirty="0">
              <a:cs typeface="B Nazanin" pitchFamily="2" charset="-78"/>
            </a:endParaRPr>
          </a:p>
        </p:txBody>
      </p:sp>
      <p:sp>
        <p:nvSpPr>
          <p:cNvPr id="3" name="Rounded Rectangle 2"/>
          <p:cNvSpPr/>
          <p:nvPr/>
        </p:nvSpPr>
        <p:spPr>
          <a:xfrm>
            <a:off x="3505200" y="304800"/>
            <a:ext cx="19812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400" b="1" dirty="0" smtClean="0">
                <a:solidFill>
                  <a:srgbClr val="FFFF00"/>
                </a:solidFill>
                <a:cs typeface="2  Titr" pitchFamily="2" charset="-78"/>
              </a:rPr>
              <a:t>“درس ریاضی“</a:t>
            </a:r>
            <a:endParaRPr lang="en-US" sz="2400" b="1" dirty="0" smtClean="0">
              <a:solidFill>
                <a:srgbClr val="FFFF00"/>
              </a:solidFill>
              <a:cs typeface="2  Titr" pitchFamily="2" charset="-78"/>
            </a:endParaRPr>
          </a:p>
          <a:p>
            <a:pPr algn="ctr"/>
            <a:endParaRPr lang="fa-IR" dirty="0">
              <a:cs typeface="2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533400" y="838200"/>
            <a:ext cx="8229600" cy="525780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just" rtl="1"/>
            <a:endParaRPr lang="fa-IR" sz="2800" b="1" dirty="0" smtClean="0">
              <a:solidFill>
                <a:schemeClr val="tx1"/>
              </a:solidFill>
              <a:cs typeface="B Nazanin" pitchFamily="2" charset="-78"/>
            </a:endParaRPr>
          </a:p>
          <a:p>
            <a:pPr algn="just" rtl="1"/>
            <a:endParaRPr lang="fa-IR" sz="2800" b="1" dirty="0" smtClean="0">
              <a:solidFill>
                <a:schemeClr val="tx1"/>
              </a:solidFill>
              <a:cs typeface="B Nazanin" pitchFamily="2" charset="-78"/>
            </a:endParaRPr>
          </a:p>
          <a:p>
            <a:pPr algn="just" rtl="1"/>
            <a:endParaRPr lang="fa-IR" sz="2800" b="1" dirty="0" smtClean="0">
              <a:solidFill>
                <a:schemeClr val="tx1"/>
              </a:solidFill>
              <a:cs typeface="B Nazanin" pitchFamily="2" charset="-78"/>
            </a:endParaRPr>
          </a:p>
          <a:p>
            <a:pPr algn="just" rtl="1"/>
            <a:endParaRPr lang="fa-IR" sz="2800" b="1" dirty="0" smtClean="0">
              <a:solidFill>
                <a:schemeClr val="tx1"/>
              </a:solidFill>
              <a:cs typeface="B Nazanin" pitchFamily="2" charset="-78"/>
            </a:endParaRPr>
          </a:p>
          <a:p>
            <a:pPr algn="just" rtl="1"/>
            <a:endParaRPr lang="fa-IR" sz="2800" b="1" dirty="0" smtClean="0">
              <a:solidFill>
                <a:schemeClr val="tx1"/>
              </a:solidFill>
              <a:cs typeface="B Nazanin" pitchFamily="2" charset="-78"/>
            </a:endParaRPr>
          </a:p>
          <a:p>
            <a:pPr algn="just" rtl="1"/>
            <a:r>
              <a:rPr lang="fa-IR" sz="2800" b="1" dirty="0" smtClean="0">
                <a:solidFill>
                  <a:schemeClr val="tx1"/>
                </a:solidFill>
                <a:cs typeface="B Nazanin" pitchFamily="2" charset="-78"/>
              </a:rPr>
              <a:t>“راه های مشغول کردن دانش آموزان در درس نوشتاری“</a:t>
            </a:r>
            <a:endParaRPr lang="en-US" sz="2800" dirty="0" smtClean="0">
              <a:solidFill>
                <a:schemeClr val="tx1"/>
              </a:solidFill>
              <a:cs typeface="B Nazanin" pitchFamily="2" charset="-78"/>
            </a:endParaRPr>
          </a:p>
          <a:p>
            <a:pPr lvl="0" algn="just" rtl="1"/>
            <a:r>
              <a:rPr lang="fa-IR" sz="2800" b="1" dirty="0" smtClean="0">
                <a:solidFill>
                  <a:schemeClr val="tx1"/>
                </a:solidFill>
                <a:cs typeface="B Nazanin" pitchFamily="2" charset="-78"/>
              </a:rPr>
              <a:t>متن را کامل کنید. </a:t>
            </a:r>
            <a:endParaRPr lang="en-US" sz="2800" dirty="0" smtClean="0">
              <a:solidFill>
                <a:schemeClr val="tx1"/>
              </a:solidFill>
              <a:cs typeface="B Nazanin" pitchFamily="2" charset="-78"/>
            </a:endParaRPr>
          </a:p>
          <a:p>
            <a:pPr lvl="0" algn="just" rtl="1"/>
            <a:r>
              <a:rPr lang="fa-IR" sz="2800" b="1" dirty="0" smtClean="0">
                <a:solidFill>
                  <a:schemeClr val="tx1"/>
                </a:solidFill>
                <a:cs typeface="B Nazanin" pitchFamily="2" charset="-78"/>
              </a:rPr>
              <a:t>صفحه ای از کتاب را بررسی کنند و پاسخ بگویند. </a:t>
            </a:r>
            <a:endParaRPr lang="en-US" sz="2800" dirty="0" smtClean="0">
              <a:solidFill>
                <a:schemeClr val="tx1"/>
              </a:solidFill>
              <a:cs typeface="B Nazanin" pitchFamily="2" charset="-78"/>
            </a:endParaRPr>
          </a:p>
          <a:p>
            <a:pPr lvl="0" algn="just" rtl="1"/>
            <a:r>
              <a:rPr lang="fa-IR" sz="2800" b="1" dirty="0" smtClean="0">
                <a:solidFill>
                  <a:schemeClr val="tx1"/>
                </a:solidFill>
                <a:cs typeface="B Nazanin" pitchFamily="2" charset="-78"/>
              </a:rPr>
              <a:t>جمله سازی با کلماتی خاص. </a:t>
            </a:r>
            <a:endParaRPr lang="en-US" sz="2800" dirty="0" smtClean="0">
              <a:solidFill>
                <a:schemeClr val="tx1"/>
              </a:solidFill>
              <a:cs typeface="B Nazanin" pitchFamily="2" charset="-78"/>
            </a:endParaRPr>
          </a:p>
          <a:p>
            <a:pPr lvl="0" algn="just" rtl="1"/>
            <a:r>
              <a:rPr lang="fa-IR" sz="2800" b="1" dirty="0" smtClean="0">
                <a:solidFill>
                  <a:schemeClr val="tx1"/>
                </a:solidFill>
                <a:cs typeface="B Nazanin" pitchFamily="2" charset="-78"/>
              </a:rPr>
              <a:t>پیدا کردن کلماتی که حروف خاصی دارند مثل (ح ر ب) به ترتیب باشد (هم خانواده) </a:t>
            </a:r>
            <a:endParaRPr lang="en-US" sz="2800" dirty="0" smtClean="0">
              <a:solidFill>
                <a:schemeClr val="tx1"/>
              </a:solidFill>
              <a:cs typeface="B Nazanin" pitchFamily="2" charset="-78"/>
            </a:endParaRPr>
          </a:p>
          <a:p>
            <a:pPr lvl="0" algn="just" rtl="1"/>
            <a:r>
              <a:rPr lang="fa-IR" sz="2800" b="1" dirty="0" smtClean="0">
                <a:solidFill>
                  <a:schemeClr val="tx1"/>
                </a:solidFill>
                <a:cs typeface="B Nazanin" pitchFamily="2" charset="-78"/>
              </a:rPr>
              <a:t>کلماتی پیدا کنند که هم معنی کلمات زیر باشند. </a:t>
            </a:r>
            <a:endParaRPr lang="en-US" sz="2800" dirty="0" smtClean="0">
              <a:solidFill>
                <a:schemeClr val="tx1"/>
              </a:solidFill>
              <a:cs typeface="B Nazanin" pitchFamily="2" charset="-78"/>
            </a:endParaRPr>
          </a:p>
          <a:p>
            <a:pPr algn="just" rtl="1"/>
            <a:r>
              <a:rPr lang="fa-IR" sz="2000" b="1" dirty="0" smtClean="0">
                <a:solidFill>
                  <a:schemeClr val="tx1"/>
                </a:solidFill>
                <a:cs typeface="B Nazanin" pitchFamily="2" charset="-78"/>
              </a:rPr>
              <a:t> </a:t>
            </a:r>
            <a:endParaRPr lang="en-US" sz="2000" dirty="0" smtClean="0">
              <a:solidFill>
                <a:schemeClr val="tx1"/>
              </a:solidFill>
              <a:cs typeface="B Nazanin" pitchFamily="2" charset="-78"/>
            </a:endParaRPr>
          </a:p>
          <a:p>
            <a:pPr algn="just" rtl="1"/>
            <a:r>
              <a:rPr lang="fa-IR" sz="2000" b="1" dirty="0" smtClean="0">
                <a:solidFill>
                  <a:schemeClr val="tx1"/>
                </a:solidFill>
                <a:cs typeface="B Nazanin" pitchFamily="2" charset="-78"/>
              </a:rPr>
              <a:t> </a:t>
            </a:r>
            <a:endParaRPr lang="en-US" sz="2000" dirty="0" smtClean="0">
              <a:solidFill>
                <a:schemeClr val="tx1"/>
              </a:solidFill>
              <a:cs typeface="B Nazanin" pitchFamily="2" charset="-78"/>
            </a:endParaRPr>
          </a:p>
          <a:p>
            <a:pPr algn="just" rtl="1"/>
            <a:r>
              <a:rPr lang="fa-IR" sz="2000" dirty="0" smtClean="0">
                <a:solidFill>
                  <a:schemeClr val="tx1"/>
                </a:solidFill>
                <a:cs typeface="B Nazanin" pitchFamily="2" charset="-78"/>
              </a:rPr>
              <a:t> </a:t>
            </a:r>
            <a:endParaRPr lang="en-US" sz="2000" dirty="0" smtClean="0">
              <a:solidFill>
                <a:schemeClr val="tx1"/>
              </a:solidFill>
              <a:cs typeface="B Nazanin" pitchFamily="2" charset="-78"/>
            </a:endParaRPr>
          </a:p>
          <a:p>
            <a:pPr algn="just" rtl="1"/>
            <a:r>
              <a:rPr lang="fa-IR" sz="2000" dirty="0" smtClean="0">
                <a:solidFill>
                  <a:schemeClr val="tx1"/>
                </a:solidFill>
                <a:cs typeface="B Nazanin" pitchFamily="2" charset="-78"/>
              </a:rPr>
              <a:t> </a:t>
            </a:r>
            <a:endParaRPr lang="en-US" sz="2000" dirty="0" smtClean="0">
              <a:solidFill>
                <a:schemeClr val="tx1"/>
              </a:solidFill>
              <a:cs typeface="B Nazanin" pitchFamily="2" charset="-78"/>
            </a:endParaRPr>
          </a:p>
          <a:p>
            <a:pPr algn="just" rtl="1"/>
            <a:r>
              <a:rPr lang="fa-IR" sz="2000" dirty="0" smtClean="0">
                <a:solidFill>
                  <a:schemeClr val="tx1"/>
                </a:solidFill>
                <a:cs typeface="B Nazanin" pitchFamily="2" charset="-78"/>
              </a:rPr>
              <a:t> </a:t>
            </a:r>
            <a:endParaRPr lang="en-US" sz="2000" dirty="0" smtClean="0">
              <a:solidFill>
                <a:schemeClr val="tx1"/>
              </a:solidFill>
              <a:cs typeface="B Nazanin" pitchFamily="2" charset="-78"/>
            </a:endParaRPr>
          </a:p>
          <a:p>
            <a:pPr algn="just" rtl="1"/>
            <a:r>
              <a:rPr lang="fa-IR" sz="2000" dirty="0" smtClean="0">
                <a:solidFill>
                  <a:schemeClr val="tx1"/>
                </a:solidFill>
                <a:cs typeface="B Nazanin" pitchFamily="2" charset="-78"/>
              </a:rPr>
              <a:t> </a:t>
            </a:r>
            <a:endParaRPr lang="en-US" sz="2000" dirty="0" smtClean="0">
              <a:solidFill>
                <a:schemeClr val="tx1"/>
              </a:solidFill>
              <a:cs typeface="B Nazanin" pitchFamily="2" charset="-78"/>
            </a:endParaRPr>
          </a:p>
          <a:p>
            <a:pPr algn="just" rtl="1"/>
            <a:endParaRPr lang="fa-IR" sz="2000" dirty="0">
              <a:solidFill>
                <a:schemeClr val="tx1"/>
              </a:solidFill>
              <a:cs typeface="B Nazanin"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838200" y="381000"/>
            <a:ext cx="7620000" cy="624840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lvl="0" algn="just" rtl="1"/>
            <a:r>
              <a:rPr lang="fa-IR" sz="2000" b="1" dirty="0" smtClean="0">
                <a:cs typeface="B Nazanin" pitchFamily="2" charset="-78"/>
              </a:rPr>
              <a:t>هر چه اسم آدم یا درخت یا گیاه بلدی بنویس 50 کلمه به بالا </a:t>
            </a:r>
            <a:endParaRPr lang="en-US" sz="2000" b="1" dirty="0" smtClean="0">
              <a:cs typeface="B Nazanin" pitchFamily="2" charset="-78"/>
            </a:endParaRPr>
          </a:p>
          <a:p>
            <a:pPr lvl="0" algn="just" rtl="1"/>
            <a:r>
              <a:rPr lang="fa-IR" sz="2000" b="1" dirty="0" smtClean="0">
                <a:cs typeface="B Nazanin" pitchFamily="2" charset="-78"/>
              </a:rPr>
              <a:t>دخترها هر چه اسم دخترانه شنیده ای بنویس. </a:t>
            </a:r>
            <a:endParaRPr lang="en-US" sz="2000" b="1" dirty="0" smtClean="0">
              <a:cs typeface="B Nazanin" pitchFamily="2" charset="-78"/>
            </a:endParaRPr>
          </a:p>
          <a:p>
            <a:pPr lvl="0" algn="just" rtl="1"/>
            <a:r>
              <a:rPr lang="fa-IR" sz="2000" b="1" dirty="0" smtClean="0">
                <a:cs typeface="B Nazanin" pitchFamily="2" charset="-78"/>
              </a:rPr>
              <a:t>تعدادی کلمه روی تکه های ریز کاغذ می نویسیم و به دانش آموزان نشان می دهیم. 2 دقیقه آن ها را در گروه ها بررسی کرده و بعد کلمات را جمع کرده و دانش آموزان از حفظ انفرادی و یا گروهی آن کلماتی که به یاد دارند بنویسند. </a:t>
            </a:r>
            <a:endParaRPr lang="en-US" sz="2000" b="1" dirty="0" smtClean="0">
              <a:cs typeface="B Nazanin" pitchFamily="2" charset="-78"/>
            </a:endParaRPr>
          </a:p>
          <a:p>
            <a:pPr lvl="0" algn="just" rtl="1"/>
            <a:r>
              <a:rPr lang="fa-IR" sz="2000" b="1" dirty="0" smtClean="0">
                <a:cs typeface="B Nazanin" pitchFamily="2" charset="-78"/>
              </a:rPr>
              <a:t>راه های مشغول  کردن دانش آموزان در کلاس های مختلف خوانداری</a:t>
            </a:r>
            <a:r>
              <a:rPr lang="en-US" sz="2000" b="1" dirty="0" smtClean="0">
                <a:cs typeface="B Nazanin" pitchFamily="2" charset="-78"/>
              </a:rPr>
              <a:t/>
            </a:r>
            <a:br>
              <a:rPr lang="en-US" sz="2000" b="1" dirty="0" smtClean="0">
                <a:cs typeface="B Nazanin" pitchFamily="2" charset="-78"/>
              </a:rPr>
            </a:br>
            <a:r>
              <a:rPr lang="fa-IR" sz="2000" b="1" dirty="0" smtClean="0">
                <a:cs typeface="B Nazanin" pitchFamily="2" charset="-78"/>
              </a:rPr>
              <a:t>پیش خوانی کردن درس توسط دانش آموزان </a:t>
            </a:r>
            <a:endParaRPr lang="en-US" sz="2000" b="1" dirty="0" smtClean="0">
              <a:cs typeface="B Nazanin" pitchFamily="2" charset="-78"/>
            </a:endParaRPr>
          </a:p>
          <a:p>
            <a:pPr lvl="0" algn="just" rtl="1"/>
            <a:r>
              <a:rPr lang="fa-IR" sz="2000" b="1" dirty="0" smtClean="0">
                <a:cs typeface="B Nazanin" pitchFamily="2" charset="-78"/>
              </a:rPr>
              <a:t>علامت زدت کلمات مهم و سخت از نظر دانش آموز </a:t>
            </a:r>
            <a:endParaRPr lang="en-US" sz="2000" b="1" dirty="0" smtClean="0">
              <a:cs typeface="B Nazanin" pitchFamily="2" charset="-78"/>
            </a:endParaRPr>
          </a:p>
          <a:p>
            <a:pPr lvl="0" algn="just" rtl="1"/>
            <a:r>
              <a:rPr lang="fa-IR" sz="2000" b="1" dirty="0" smtClean="0">
                <a:cs typeface="B Nazanin" pitchFamily="2" charset="-78"/>
              </a:rPr>
              <a:t>علامت زدن و یا نوشتن کلماتی که معنای آن را نمی داند </a:t>
            </a:r>
            <a:endParaRPr lang="en-US" sz="2000" b="1" dirty="0" smtClean="0">
              <a:cs typeface="B Nazanin" pitchFamily="2" charset="-78"/>
            </a:endParaRPr>
          </a:p>
          <a:p>
            <a:pPr lvl="0" algn="just" rtl="1"/>
            <a:r>
              <a:rPr lang="fa-IR" sz="2000" b="1" dirty="0" smtClean="0">
                <a:cs typeface="B Nazanin" pitchFamily="2" charset="-78"/>
              </a:rPr>
              <a:t>پیدا کردن و یا نوشتن کلماتی که حروف خاصی دارند. </a:t>
            </a:r>
            <a:endParaRPr lang="en-US" sz="2000" b="1" dirty="0" smtClean="0">
              <a:cs typeface="B Nazanin" pitchFamily="2" charset="-78"/>
            </a:endParaRPr>
          </a:p>
          <a:p>
            <a:pPr lvl="0" algn="just" rtl="1"/>
            <a:r>
              <a:rPr lang="fa-IR" sz="2000" b="1" dirty="0" smtClean="0">
                <a:cs typeface="B Nazanin" pitchFamily="2" charset="-78"/>
              </a:rPr>
              <a:t>پیدا کردن یا نوشتن کلماتی که یک یا چند نقطه دارند. </a:t>
            </a:r>
            <a:endParaRPr lang="en-US" sz="2000" b="1" dirty="0" smtClean="0">
              <a:cs typeface="B Nazanin" pitchFamily="2" charset="-78"/>
            </a:endParaRPr>
          </a:p>
          <a:p>
            <a:pPr lvl="0" algn="just" rtl="1"/>
            <a:r>
              <a:rPr lang="fa-IR" sz="2000" b="1" dirty="0" smtClean="0">
                <a:cs typeface="B Nazanin" pitchFamily="2" charset="-78"/>
              </a:rPr>
              <a:t>پیدا کردن کلماتی که حروف چسپیده دارند یا جدا نوشته شده اند. </a:t>
            </a:r>
            <a:endParaRPr lang="en-US" sz="2000" b="1" dirty="0" smtClean="0">
              <a:cs typeface="B Nazanin" pitchFamily="2" charset="-78"/>
            </a:endParaRPr>
          </a:p>
          <a:p>
            <a:pPr lvl="0" algn="just" rtl="1"/>
            <a:r>
              <a:rPr lang="fa-IR" sz="2000" b="1" dirty="0" smtClean="0">
                <a:cs typeface="B Nazanin" pitchFamily="2" charset="-78"/>
              </a:rPr>
              <a:t>دانش آموز در گروه خود درس را آهسته و آرام برای خود یا دیگر دانش آموزان بخواند </a:t>
            </a:r>
            <a:endParaRPr lang="en-US" sz="2000" b="1" dirty="0" smtClean="0">
              <a:cs typeface="B Nazanin" pitchFamily="2" charset="-78"/>
            </a:endParaRPr>
          </a:p>
          <a:p>
            <a:pPr lvl="0" algn="just" rtl="1"/>
            <a:r>
              <a:rPr lang="fa-IR" sz="2000" b="1" dirty="0" smtClean="0">
                <a:cs typeface="B Nazanin" pitchFamily="2" charset="-78"/>
              </a:rPr>
              <a:t>کلمات جا افتاده روی برگه ای که معلم از درس جدید یا قدیم طراحی کرده و بدون استفاده از کتاب و بار دیگر با استفاده از کتاب کامل کنند. </a:t>
            </a:r>
            <a:endParaRPr lang="en-US" sz="2000" b="1" dirty="0" smtClean="0">
              <a:cs typeface="B Nazanin" pitchFamily="2" charset="-78"/>
            </a:endParaRPr>
          </a:p>
          <a:p>
            <a:pPr lvl="0" algn="just" rtl="1"/>
            <a:r>
              <a:rPr lang="fa-IR" sz="2000" b="1" dirty="0" smtClean="0">
                <a:cs typeface="B Nazanin" pitchFamily="2" charset="-78"/>
              </a:rPr>
              <a:t>با کلمات خاصی جمله بنویسند. </a:t>
            </a:r>
            <a:endParaRPr lang="en-US" sz="2000" b="1" dirty="0" smtClean="0">
              <a:cs typeface="B Nazanin" pitchFamily="2" charset="-78"/>
            </a:endParaRPr>
          </a:p>
          <a:p>
            <a:pPr lvl="0" algn="just" rtl="1"/>
            <a:r>
              <a:rPr lang="fa-IR" sz="2000" b="1" dirty="0" smtClean="0">
                <a:cs typeface="B Nazanin" pitchFamily="2" charset="-78"/>
              </a:rPr>
              <a:t>بازی با کلمات، جابه جاکردن حروف یک کلمه و ساخت کلمه جدید. </a:t>
            </a:r>
            <a:endParaRPr lang="en-US" sz="2000" b="1" dirty="0" smtClean="0">
              <a:cs typeface="B Nazanin" pitchFamily="2" charset="-78"/>
            </a:endParaRPr>
          </a:p>
          <a:p>
            <a:pPr algn="just" rtl="1"/>
            <a:endParaRPr lang="fa-IR" b="1" dirty="0">
              <a:cs typeface="B Nazanin"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Flowchart: Alternate Process 1"/>
          <p:cNvSpPr/>
          <p:nvPr/>
        </p:nvSpPr>
        <p:spPr>
          <a:xfrm>
            <a:off x="1295400" y="214290"/>
            <a:ext cx="6877080" cy="928694"/>
          </a:xfrm>
          <a:prstGeom prst="flowChartAlternateProcess">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a-IR" sz="2000" dirty="0" smtClean="0">
                <a:solidFill>
                  <a:schemeClr val="tx1"/>
                </a:solidFill>
                <a:cs typeface="HNOOH" pitchFamily="2" charset="-78"/>
              </a:rPr>
              <a:t> </a:t>
            </a:r>
            <a:endParaRPr lang="en-US" sz="2000" dirty="0" smtClean="0">
              <a:solidFill>
                <a:schemeClr val="tx1"/>
              </a:solidFill>
              <a:cs typeface="HNOOH" pitchFamily="2" charset="-78"/>
            </a:endParaRPr>
          </a:p>
          <a:p>
            <a:pPr algn="ctr"/>
            <a:r>
              <a:rPr lang="fa-IR" sz="4000" b="1" dirty="0" smtClean="0">
                <a:solidFill>
                  <a:srgbClr val="00B0F0"/>
                </a:solidFill>
                <a:cs typeface="HNOOH" pitchFamily="2" charset="-78"/>
              </a:rPr>
              <a:t>نمونه روش محوری بدون توضیح</a:t>
            </a:r>
            <a:endParaRPr lang="en-US" sz="4000" b="1" dirty="0" smtClean="0">
              <a:solidFill>
                <a:srgbClr val="00B0F0"/>
              </a:solidFill>
              <a:cs typeface="HNOOH" pitchFamily="2" charset="-78"/>
            </a:endParaRPr>
          </a:p>
          <a:p>
            <a:pPr algn="ctr"/>
            <a:endParaRPr lang="en-US" sz="2000" dirty="0">
              <a:solidFill>
                <a:schemeClr val="tx1"/>
              </a:solidFill>
              <a:cs typeface="HNOOH" pitchFamily="2" charset="-78"/>
            </a:endParaRPr>
          </a:p>
        </p:txBody>
      </p:sp>
      <p:graphicFrame>
        <p:nvGraphicFramePr>
          <p:cNvPr id="4" name="Table 3"/>
          <p:cNvGraphicFramePr>
            <a:graphicFrameLocks noGrp="1"/>
          </p:cNvGraphicFramePr>
          <p:nvPr/>
        </p:nvGraphicFramePr>
        <p:xfrm>
          <a:off x="990600" y="1524000"/>
          <a:ext cx="7481918" cy="4982720"/>
        </p:xfrm>
        <a:graphic>
          <a:graphicData uri="http://schemas.openxmlformats.org/drawingml/2006/table">
            <a:tbl>
              <a:tblPr>
                <a:tableStyleId>{5940675A-B579-460E-94D1-54222C63F5DA}</a:tableStyleId>
              </a:tblPr>
              <a:tblGrid>
                <a:gridCol w="787570"/>
                <a:gridCol w="1125100"/>
                <a:gridCol w="632869"/>
                <a:gridCol w="1757970"/>
                <a:gridCol w="1125100"/>
                <a:gridCol w="914144"/>
                <a:gridCol w="667647"/>
                <a:gridCol w="471518"/>
              </a:tblGrid>
              <a:tr h="829472">
                <a:tc>
                  <a:txBody>
                    <a:bodyPr/>
                    <a:lstStyle/>
                    <a:p>
                      <a:pPr marL="0" marR="0" algn="ctr">
                        <a:lnSpc>
                          <a:spcPct val="115000"/>
                        </a:lnSpc>
                        <a:spcBef>
                          <a:spcPts val="0"/>
                        </a:spcBef>
                        <a:spcAft>
                          <a:spcPts val="0"/>
                        </a:spcAft>
                      </a:pPr>
                      <a:r>
                        <a:rPr lang="fa-IR" sz="1200" b="1" dirty="0">
                          <a:solidFill>
                            <a:schemeClr val="tx1"/>
                          </a:solidFill>
                          <a:cs typeface="B Nazanin" pitchFamily="2" charset="-78"/>
                        </a:rPr>
                        <a:t>روش تدریس</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وسایل آموزشی</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وقت کلی</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هدف کلی</a:t>
                      </a:r>
                      <a:endParaRPr lang="en-US" sz="1200" b="1" dirty="0">
                        <a:solidFill>
                          <a:schemeClr val="tx1"/>
                        </a:solidFill>
                        <a:cs typeface="B Nazanin" pitchFamily="2" charset="-78"/>
                      </a:endParaRPr>
                    </a:p>
                    <a:p>
                      <a:pPr marL="0" marR="0" algn="ctr">
                        <a:lnSpc>
                          <a:spcPct val="115000"/>
                        </a:lnSpc>
                        <a:spcBef>
                          <a:spcPts val="0"/>
                        </a:spcBef>
                        <a:spcAft>
                          <a:spcPts val="0"/>
                        </a:spcAft>
                      </a:pPr>
                      <a:r>
                        <a:rPr lang="fa-IR" sz="1200" b="1">
                          <a:solidFill>
                            <a:schemeClr val="tx1"/>
                          </a:solidFill>
                          <a:cs typeface="B Nazanin" pitchFamily="2" charset="-78"/>
                        </a:rPr>
                        <a:t>فراگیر قادرباشد</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محورخودآموخت</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عنوان درس</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نام درس</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کلاس</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r>
              <a:tr h="829472">
                <a:tc>
                  <a:txBody>
                    <a:bodyPr/>
                    <a:lstStyle/>
                    <a:p>
                      <a:pPr marL="0" marR="0" algn="ctr">
                        <a:lnSpc>
                          <a:spcPct val="115000"/>
                        </a:lnSpc>
                        <a:spcBef>
                          <a:spcPts val="0"/>
                        </a:spcBef>
                        <a:spcAft>
                          <a:spcPts val="0"/>
                        </a:spcAft>
                      </a:pPr>
                      <a:r>
                        <a:rPr lang="fa-IR" sz="1200" b="1" dirty="0">
                          <a:solidFill>
                            <a:schemeClr val="tx1"/>
                          </a:solidFill>
                          <a:cs typeface="B Nazanin" pitchFamily="2" charset="-78"/>
                        </a:rPr>
                        <a:t>توضیحی</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ماژیک.تخته وایت برد. کتاب</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rtl="1">
                        <a:lnSpc>
                          <a:spcPct val="115000"/>
                        </a:lnSpc>
                        <a:spcBef>
                          <a:spcPts val="0"/>
                        </a:spcBef>
                        <a:spcAft>
                          <a:spcPts val="0"/>
                        </a:spcAft>
                      </a:pPr>
                      <a:r>
                        <a:rPr lang="fa-IR" sz="1200" b="1">
                          <a:solidFill>
                            <a:schemeClr val="tx1"/>
                          </a:solidFill>
                          <a:cs typeface="B Nazanin" pitchFamily="2" charset="-78"/>
                        </a:rPr>
                        <a:t>5</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dirty="0">
                          <a:solidFill>
                            <a:schemeClr val="tx1"/>
                          </a:solidFill>
                          <a:cs typeface="B Nazanin" pitchFamily="2" charset="-78"/>
                        </a:rPr>
                        <a:t>بارسم الخط علامت ونشا نه ک آشنامی شود</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ف</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لک لک</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بنویسیم</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اول</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r>
              <a:tr h="414736">
                <a:tc>
                  <a:txBody>
                    <a:bodyPr/>
                    <a:lstStyle/>
                    <a:p>
                      <a:pPr marL="0" marR="0" algn="ctr">
                        <a:lnSpc>
                          <a:spcPct val="115000"/>
                        </a:lnSpc>
                        <a:spcBef>
                          <a:spcPts val="0"/>
                        </a:spcBef>
                        <a:spcAft>
                          <a:spcPts val="0"/>
                        </a:spcAft>
                      </a:pPr>
                      <a:r>
                        <a:rPr lang="fa-IR" sz="1200" b="1">
                          <a:solidFill>
                            <a:schemeClr val="tx1"/>
                          </a:solidFill>
                          <a:cs typeface="B Nazanin" pitchFamily="2" charset="-78"/>
                        </a:rPr>
                        <a:t>تلفیقی</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کتاب .فیلم .تصاویر</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rtl="1">
                        <a:lnSpc>
                          <a:spcPct val="115000"/>
                        </a:lnSpc>
                        <a:spcBef>
                          <a:spcPts val="0"/>
                        </a:spcBef>
                        <a:spcAft>
                          <a:spcPts val="0"/>
                        </a:spcAft>
                      </a:pPr>
                      <a:r>
                        <a:rPr lang="fa-IR" sz="1200" b="1">
                          <a:solidFill>
                            <a:schemeClr val="tx1"/>
                          </a:solidFill>
                          <a:cs typeface="B Nazanin" pitchFamily="2" charset="-78"/>
                        </a:rPr>
                        <a:t>10</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آشنایی با چگونگی رشد گیاهان</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م2</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سرگذشت دانه</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علوم</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دوم</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r>
              <a:tr h="414736">
                <a:tc>
                  <a:txBody>
                    <a:bodyPr/>
                    <a:lstStyle/>
                    <a:p>
                      <a:pPr marL="0" marR="0" algn="ctr">
                        <a:lnSpc>
                          <a:spcPct val="115000"/>
                        </a:lnSpc>
                        <a:spcBef>
                          <a:spcPts val="0"/>
                        </a:spcBef>
                        <a:spcAft>
                          <a:spcPts val="0"/>
                        </a:spcAft>
                      </a:pPr>
                      <a:r>
                        <a:rPr lang="fa-IR" sz="1200" b="1" dirty="0">
                          <a:solidFill>
                            <a:schemeClr val="tx1"/>
                          </a:solidFill>
                          <a:cs typeface="B Nazanin" pitchFamily="2" charset="-78"/>
                        </a:rPr>
                        <a:t>تلفیقی</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کتاب.فیلم.تصاویر</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rtl="1">
                        <a:lnSpc>
                          <a:spcPct val="115000"/>
                        </a:lnSpc>
                        <a:spcBef>
                          <a:spcPts val="0"/>
                        </a:spcBef>
                        <a:spcAft>
                          <a:spcPts val="0"/>
                        </a:spcAft>
                      </a:pPr>
                      <a:r>
                        <a:rPr lang="fa-IR" sz="1200" b="1">
                          <a:solidFill>
                            <a:schemeClr val="tx1"/>
                          </a:solidFill>
                          <a:cs typeface="B Nazanin" pitchFamily="2" charset="-78"/>
                        </a:rPr>
                        <a:t>5</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آشنایی با رشدگیاهان وقسمت های آن </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م2</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بکارید وببینید</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علوم</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سوم</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r>
              <a:tr h="829472">
                <a:tc>
                  <a:txBody>
                    <a:bodyPr/>
                    <a:lstStyle/>
                    <a:p>
                      <a:pPr marL="0" marR="0" algn="ctr">
                        <a:lnSpc>
                          <a:spcPct val="115000"/>
                        </a:lnSpc>
                        <a:spcBef>
                          <a:spcPts val="0"/>
                        </a:spcBef>
                        <a:spcAft>
                          <a:spcPts val="0"/>
                        </a:spcAft>
                      </a:pPr>
                      <a:r>
                        <a:rPr lang="fa-IR" sz="1200" b="1">
                          <a:solidFill>
                            <a:schemeClr val="tx1"/>
                          </a:solidFill>
                          <a:cs typeface="B Nazanin" pitchFamily="2" charset="-78"/>
                        </a:rPr>
                        <a:t>تلفیقی</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تصاویر.کتاب .ماژیک ووایت برد</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rtl="1">
                        <a:lnSpc>
                          <a:spcPct val="115000"/>
                        </a:lnSpc>
                        <a:spcBef>
                          <a:spcPts val="0"/>
                        </a:spcBef>
                        <a:spcAft>
                          <a:spcPts val="0"/>
                        </a:spcAft>
                      </a:pPr>
                      <a:r>
                        <a:rPr lang="fa-IR" sz="1200" b="1">
                          <a:solidFill>
                            <a:schemeClr val="tx1"/>
                          </a:solidFill>
                          <a:cs typeface="B Nazanin" pitchFamily="2" charset="-78"/>
                        </a:rPr>
                        <a:t>15</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dirty="0">
                          <a:solidFill>
                            <a:schemeClr val="tx1"/>
                          </a:solidFill>
                          <a:cs typeface="B Nazanin" pitchFamily="2" charset="-78"/>
                        </a:rPr>
                        <a:t>آشنایی با تقسیم بر عددهای دو رقمی</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م1</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تقسیم برعددهای دورقمی</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ریاضی</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چهارم</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r>
              <a:tr h="829472">
                <a:tc>
                  <a:txBody>
                    <a:bodyPr/>
                    <a:lstStyle/>
                    <a:p>
                      <a:pPr marL="0" marR="0" algn="ctr">
                        <a:lnSpc>
                          <a:spcPct val="115000"/>
                        </a:lnSpc>
                        <a:spcBef>
                          <a:spcPts val="0"/>
                        </a:spcBef>
                        <a:spcAft>
                          <a:spcPts val="0"/>
                        </a:spcAft>
                      </a:pPr>
                      <a:r>
                        <a:rPr lang="fa-IR" sz="1200" b="1">
                          <a:solidFill>
                            <a:schemeClr val="tx1"/>
                          </a:solidFill>
                          <a:cs typeface="B Nazanin" pitchFamily="2" charset="-78"/>
                        </a:rPr>
                        <a:t>توضیحی وپرسش وپاسخ</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تصاویر برگ </a:t>
                      </a:r>
                      <a:r>
                        <a:rPr lang="en-US" sz="1200" b="1" dirty="0">
                          <a:solidFill>
                            <a:schemeClr val="tx1"/>
                          </a:solidFill>
                          <a:cs typeface="B Nazanin" pitchFamily="2" charset="-78"/>
                        </a:rPr>
                        <a:t>a</a:t>
                      </a:r>
                      <a:r>
                        <a:rPr lang="fa-IR" sz="1200" b="1">
                          <a:solidFill>
                            <a:schemeClr val="tx1"/>
                          </a:solidFill>
                          <a:cs typeface="B Nazanin" pitchFamily="2" charset="-78"/>
                        </a:rPr>
                        <a:t>4</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5</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کشیدن نقاشی درباره مراحل  رشد دانه وتبدیل شدن به گیاه</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آ</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نقاشی باموضوع معین</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نقاشی</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پنجم</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r>
              <a:tr h="829472">
                <a:tc>
                  <a:txBody>
                    <a:bodyPr/>
                    <a:lstStyle/>
                    <a:p>
                      <a:pPr marL="0" marR="0" algn="ctr" rtl="1">
                        <a:lnSpc>
                          <a:spcPct val="115000"/>
                        </a:lnSpc>
                        <a:spcBef>
                          <a:spcPts val="0"/>
                        </a:spcBef>
                        <a:spcAft>
                          <a:spcPts val="0"/>
                        </a:spcAft>
                      </a:pPr>
                      <a:r>
                        <a:rPr lang="fa-IR" sz="1200" b="1">
                          <a:solidFill>
                            <a:schemeClr val="tx1"/>
                          </a:solidFill>
                          <a:cs typeface="B Nazanin" pitchFamily="2" charset="-78"/>
                        </a:rPr>
                        <a:t>-</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متن تهیه شده</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rtl="1">
                        <a:lnSpc>
                          <a:spcPct val="115000"/>
                        </a:lnSpc>
                        <a:spcBef>
                          <a:spcPts val="0"/>
                        </a:spcBef>
                        <a:spcAft>
                          <a:spcPts val="0"/>
                        </a:spcAft>
                      </a:pPr>
                      <a:r>
                        <a:rPr lang="fa-IR" sz="1200" b="1">
                          <a:solidFill>
                            <a:schemeClr val="tx1"/>
                          </a:solidFill>
                          <a:cs typeface="B Nazanin" pitchFamily="2" charset="-78"/>
                        </a:rPr>
                        <a:t>5</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متن تهیه شده باحداکثر4غلط بنویسد</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خ</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عطاروجلال الدین محمد</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a:solidFill>
                            <a:schemeClr val="tx1"/>
                          </a:solidFill>
                          <a:cs typeface="B Nazanin" pitchFamily="2" charset="-78"/>
                        </a:rPr>
                        <a:t>املا</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c>
                  <a:txBody>
                    <a:bodyPr/>
                    <a:lstStyle/>
                    <a:p>
                      <a:pPr marL="0" marR="0" algn="ctr">
                        <a:lnSpc>
                          <a:spcPct val="115000"/>
                        </a:lnSpc>
                        <a:spcBef>
                          <a:spcPts val="0"/>
                        </a:spcBef>
                        <a:spcAft>
                          <a:spcPts val="0"/>
                        </a:spcAft>
                      </a:pPr>
                      <a:r>
                        <a:rPr lang="fa-IR" sz="1200" b="1" dirty="0">
                          <a:solidFill>
                            <a:schemeClr val="tx1"/>
                          </a:solidFill>
                          <a:cs typeface="B Nazanin" pitchFamily="2" charset="-78"/>
                        </a:rPr>
                        <a:t>ششم</a:t>
                      </a:r>
                      <a:endParaRPr lang="en-US" sz="1200" b="1" dirty="0">
                        <a:solidFill>
                          <a:schemeClr val="tx1"/>
                        </a:solidFill>
                        <a:latin typeface="Calibri"/>
                        <a:ea typeface="Calibri"/>
                        <a:cs typeface="B Nazanin" pitchFamily="2" charset="-78"/>
                      </a:endParaRPr>
                    </a:p>
                  </a:txBody>
                  <a:tcPr marL="68580" marR="68580" marT="0" marB="0">
                    <a:solidFill>
                      <a:schemeClr val="bg1"/>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685800" y="1295400"/>
            <a:ext cx="8001000" cy="4876800"/>
          </a:xfrm>
          <a:prstGeom prst="roundRect">
            <a:avLst/>
          </a:prstGeom>
        </p:spPr>
        <p:style>
          <a:lnRef idx="2">
            <a:schemeClr val="accent2"/>
          </a:lnRef>
          <a:fillRef idx="1">
            <a:schemeClr val="lt1"/>
          </a:fillRef>
          <a:effectRef idx="0">
            <a:schemeClr val="accent2"/>
          </a:effectRef>
          <a:fontRef idx="minor">
            <a:schemeClr val="dk1"/>
          </a:fontRef>
        </p:style>
        <p:txBody>
          <a:bodyPr rtlCol="1" anchor="ctr"/>
          <a:lstStyle/>
          <a:p>
            <a:pPr algn="just" rtl="1"/>
            <a:r>
              <a:rPr lang="fa-IR" sz="2000" b="1" dirty="0" smtClean="0">
                <a:cs typeface="B Nazanin" pitchFamily="2" charset="-78"/>
              </a:rPr>
              <a:t>در روش گروهی تدریس درس و موضوع واحد در یک جلسه ی درس به کلیه ی پایه های حاضر در کلاس درس انجام می گیرد گاهی تدریس ماده ی درسی واحد به تمام پایه ها به طور هم زمان انجام می شود و معلم درس معینی را یکباره برای کلیه پایه ها ارائه می دهد و گاهی تدریس ماده ی درسی را به تمام پایه ها در یک جلسه به ترتیب نوبت انجام می شود.به این ترتیب که در یک زنگ برای تمام پایه ها طرح درس خاصی را آماده وابتدا به یکی از پایه ها به صورت محور چند دقیقه تدریس می کندو پس از تعیین تکلیف به پایه ی بعدی می پردازد و همین طور تا پایه های بعد به صورت محور استفاده از این روش ها برای پایه های اول با محدودیت هایی روبه روست</a:t>
            </a:r>
            <a:endParaRPr lang="en-US" sz="2000" dirty="0" smtClean="0">
              <a:cs typeface="B Nazanin" pitchFamily="2" charset="-78"/>
            </a:endParaRPr>
          </a:p>
          <a:p>
            <a:pPr algn="just" rtl="1"/>
            <a:r>
              <a:rPr lang="fa-IR" sz="2000" b="1" dirty="0" smtClean="0">
                <a:cs typeface="B Nazanin" pitchFamily="2" charset="-78"/>
              </a:rPr>
              <a:t>معمولا در کلاس های چند پایه از ترکیب دو روش استفاده می شود به عبارت دیگر در مواردی تدریس به پایه ای خاص و حتی انفرادی به دانش آموزان خاص ضروری است.در مواردی درس به صورت گروهی و گاهی هم به کل دانش آموزان کلاس که ترکیبی از دو تا شش پایه ی متفاوت هستند ارائه می شود.</a:t>
            </a:r>
            <a:endParaRPr lang="en-US" sz="2000" dirty="0" smtClean="0">
              <a:cs typeface="B Nazanin" pitchFamily="2" charset="-78"/>
            </a:endParaRPr>
          </a:p>
          <a:p>
            <a:pPr algn="just" rtl="1"/>
            <a:endParaRPr lang="fa-IR" sz="2000" dirty="0">
              <a:cs typeface="B Nazanin" pitchFamily="2" charset="-78"/>
            </a:endParaRPr>
          </a:p>
        </p:txBody>
      </p:sp>
      <p:sp>
        <p:nvSpPr>
          <p:cNvPr id="3" name="Rounded Rectangle 2"/>
          <p:cNvSpPr/>
          <p:nvPr/>
        </p:nvSpPr>
        <p:spPr>
          <a:xfrm>
            <a:off x="2971800" y="152400"/>
            <a:ext cx="3276600" cy="990600"/>
          </a:xfrm>
          <a:prstGeom prst="roundRect">
            <a:avLst/>
          </a:prstGeom>
        </p:spPr>
        <p:style>
          <a:lnRef idx="2">
            <a:schemeClr val="accent1"/>
          </a:lnRef>
          <a:fillRef idx="1">
            <a:schemeClr val="lt1"/>
          </a:fillRef>
          <a:effectRef idx="0">
            <a:schemeClr val="accent1"/>
          </a:effectRef>
          <a:fontRef idx="minor">
            <a:schemeClr val="dk1"/>
          </a:fontRef>
        </p:style>
        <p:txBody>
          <a:bodyPr rtlCol="1" anchor="ctr"/>
          <a:lstStyle/>
          <a:p>
            <a:pPr algn="ctr" rtl="1"/>
            <a:r>
              <a:rPr lang="fa-IR" sz="2800" b="1" dirty="0" smtClean="0">
                <a:solidFill>
                  <a:srgbClr val="FF0000"/>
                </a:solidFill>
                <a:cs typeface="2  Titr" pitchFamily="2" charset="-78"/>
              </a:rPr>
              <a:t>روش گروهی</a:t>
            </a:r>
            <a:endParaRPr lang="fa-IR" sz="2800" b="1" dirty="0">
              <a:solidFill>
                <a:srgbClr val="FF0000"/>
              </a:solidFill>
              <a:cs typeface="2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609600" y="304799"/>
          <a:ext cx="8153400" cy="6324599"/>
        </p:xfrm>
        <a:graphic>
          <a:graphicData uri="http://schemas.openxmlformats.org/drawingml/2006/table">
            <a:tbl>
              <a:tblPr>
                <a:tableStyleId>{5940675A-B579-460E-94D1-54222C63F5DA}</a:tableStyleId>
              </a:tblPr>
              <a:tblGrid>
                <a:gridCol w="2911929"/>
                <a:gridCol w="2475139"/>
                <a:gridCol w="2766332"/>
              </a:tblGrid>
              <a:tr h="532969">
                <a:tc>
                  <a:txBody>
                    <a:bodyPr/>
                    <a:lstStyle/>
                    <a:p>
                      <a:pPr marL="0" marR="0" indent="285750" algn="ctr" rtl="1">
                        <a:lnSpc>
                          <a:spcPts val="1800"/>
                        </a:lnSpc>
                        <a:spcBef>
                          <a:spcPts val="0"/>
                        </a:spcBef>
                        <a:spcAft>
                          <a:spcPts val="1000"/>
                        </a:spcAft>
                      </a:pPr>
                      <a:r>
                        <a:rPr lang="fa-IR" sz="1800" b="1" dirty="0" smtClean="0">
                          <a:cs typeface="B Nazanin" pitchFamily="2" charset="-78"/>
                        </a:rPr>
                        <a:t>کتاب</a:t>
                      </a:r>
                      <a:r>
                        <a:rPr lang="fa-IR" sz="1800" b="1" baseline="0" dirty="0" smtClean="0">
                          <a:cs typeface="B Nazanin" pitchFamily="2" charset="-78"/>
                        </a:rPr>
                        <a:t> متفاوت موضوع مشترک</a:t>
                      </a:r>
                      <a:endParaRPr lang="en-US" sz="1800" b="1" dirty="0">
                        <a:solidFill>
                          <a:schemeClr val="tx1"/>
                        </a:solidFill>
                        <a:latin typeface="Calibri"/>
                        <a:ea typeface="Calibri"/>
                        <a:cs typeface="B Nazanin" pitchFamily="2" charset="-78"/>
                      </a:endParaRPr>
                    </a:p>
                  </a:txBody>
                  <a:tcPr marL="64056" marR="64056" marT="0" marB="0">
                    <a:solidFill>
                      <a:schemeClr val="bg1"/>
                    </a:solidFill>
                  </a:tcPr>
                </a:tc>
                <a:tc>
                  <a:txBody>
                    <a:bodyPr/>
                    <a:lstStyle/>
                    <a:p>
                      <a:pPr marL="0" marR="0" indent="285750" algn="ctr" rtl="1">
                        <a:lnSpc>
                          <a:spcPts val="1800"/>
                        </a:lnSpc>
                        <a:spcBef>
                          <a:spcPts val="0"/>
                        </a:spcBef>
                        <a:spcAft>
                          <a:spcPts val="1000"/>
                        </a:spcAft>
                      </a:pPr>
                      <a:r>
                        <a:rPr lang="fa-IR" sz="1800" b="1" dirty="0" smtClean="0">
                          <a:cs typeface="B Nazanin" pitchFamily="2" charset="-78"/>
                        </a:rPr>
                        <a:t>کتاب</a:t>
                      </a:r>
                      <a:r>
                        <a:rPr lang="fa-IR" sz="1800" b="1" baseline="0" dirty="0" smtClean="0">
                          <a:cs typeface="B Nazanin" pitchFamily="2" charset="-78"/>
                        </a:rPr>
                        <a:t> مشترک وموضوع مشترک</a:t>
                      </a:r>
                      <a:endParaRPr lang="en-US" sz="1800" b="1" dirty="0">
                        <a:solidFill>
                          <a:schemeClr val="tx1"/>
                        </a:solidFill>
                        <a:latin typeface="Calibri"/>
                        <a:ea typeface="Calibri"/>
                        <a:cs typeface="B Nazanin" pitchFamily="2" charset="-78"/>
                      </a:endParaRPr>
                    </a:p>
                  </a:txBody>
                  <a:tcPr marL="64056" marR="64056" marT="0" marB="0">
                    <a:solidFill>
                      <a:schemeClr val="bg1"/>
                    </a:solidFill>
                  </a:tcPr>
                </a:tc>
                <a:tc>
                  <a:txBody>
                    <a:bodyPr/>
                    <a:lstStyle/>
                    <a:p>
                      <a:pPr marL="0" marR="0" algn="ctr">
                        <a:lnSpc>
                          <a:spcPct val="115000"/>
                        </a:lnSpc>
                        <a:spcBef>
                          <a:spcPts val="0"/>
                        </a:spcBef>
                        <a:spcAft>
                          <a:spcPts val="1000"/>
                        </a:spcAft>
                      </a:pPr>
                      <a:r>
                        <a:rPr lang="en-US" sz="1800" b="1" dirty="0">
                          <a:cs typeface="B Nazanin" pitchFamily="2" charset="-78"/>
                        </a:rPr>
                        <a:t> </a:t>
                      </a:r>
                      <a:endParaRPr lang="en-US" sz="1800" b="1" dirty="0">
                        <a:solidFill>
                          <a:schemeClr val="tx1"/>
                        </a:solidFill>
                        <a:latin typeface="Calibri"/>
                        <a:ea typeface="Calibri"/>
                        <a:cs typeface="B Nazanin" pitchFamily="2" charset="-78"/>
                      </a:endParaRPr>
                    </a:p>
                  </a:txBody>
                  <a:tcPr marL="0" marR="0" marT="0" marB="0" anchor="ctr">
                    <a:solidFill>
                      <a:schemeClr val="bg1"/>
                    </a:solidFill>
                  </a:tcPr>
                </a:tc>
              </a:tr>
              <a:tr h="937390">
                <a:tc>
                  <a:txBody>
                    <a:bodyPr/>
                    <a:lstStyle/>
                    <a:p>
                      <a:pPr marL="0" marR="0" indent="285750" algn="ctr" rtl="1">
                        <a:lnSpc>
                          <a:spcPts val="1800"/>
                        </a:lnSpc>
                        <a:spcBef>
                          <a:spcPts val="0"/>
                        </a:spcBef>
                        <a:spcAft>
                          <a:spcPts val="1000"/>
                        </a:spcAft>
                      </a:pPr>
                      <a:r>
                        <a:rPr lang="fa-IR" sz="1800" b="1">
                          <a:cs typeface="B Nazanin" pitchFamily="2" charset="-78"/>
                        </a:rPr>
                        <a:t>هنر</a:t>
                      </a:r>
                      <a:endParaRPr lang="en-US" sz="1800" b="1" dirty="0">
                        <a:cs typeface="B Nazanin" pitchFamily="2" charset="-78"/>
                      </a:endParaRPr>
                    </a:p>
                    <a:p>
                      <a:pPr marL="0" marR="0" indent="285750" algn="ctr" rtl="1">
                        <a:lnSpc>
                          <a:spcPts val="1800"/>
                        </a:lnSpc>
                        <a:spcBef>
                          <a:spcPts val="0"/>
                        </a:spcBef>
                        <a:spcAft>
                          <a:spcPts val="1000"/>
                        </a:spcAft>
                      </a:pPr>
                      <a:r>
                        <a:rPr lang="fa-IR" sz="1800" b="1">
                          <a:cs typeface="B Nazanin" pitchFamily="2" charset="-78"/>
                        </a:rPr>
                        <a:t>کشیدن نقاشی درباره مسافرت </a:t>
                      </a:r>
                      <a:endParaRPr lang="en-US" sz="1800" b="1" dirty="0">
                        <a:solidFill>
                          <a:schemeClr val="tx1"/>
                        </a:solidFill>
                        <a:latin typeface="Calibri"/>
                        <a:ea typeface="Calibri"/>
                        <a:cs typeface="B Nazanin" pitchFamily="2" charset="-78"/>
                      </a:endParaRPr>
                    </a:p>
                  </a:txBody>
                  <a:tcPr marL="64056" marR="64056" marT="0" marB="0">
                    <a:solidFill>
                      <a:schemeClr val="bg1"/>
                    </a:solidFill>
                  </a:tcPr>
                </a:tc>
                <a:tc>
                  <a:txBody>
                    <a:bodyPr/>
                    <a:lstStyle/>
                    <a:p>
                      <a:pPr marL="0" marR="0" indent="285750" algn="ctr" rtl="1">
                        <a:lnSpc>
                          <a:spcPts val="1800"/>
                        </a:lnSpc>
                        <a:spcBef>
                          <a:spcPts val="0"/>
                        </a:spcBef>
                        <a:spcAft>
                          <a:spcPts val="1000"/>
                        </a:spcAft>
                      </a:pPr>
                      <a:r>
                        <a:rPr lang="fa-IR" sz="1800" b="1" dirty="0">
                          <a:cs typeface="B Nazanin" pitchFamily="2" charset="-78"/>
                        </a:rPr>
                        <a:t>قران</a:t>
                      </a:r>
                      <a:endParaRPr lang="en-US" sz="1800" b="1" dirty="0">
                        <a:cs typeface="B Nazanin" pitchFamily="2" charset="-78"/>
                      </a:endParaRPr>
                    </a:p>
                    <a:p>
                      <a:pPr marL="0" marR="0" indent="285750" algn="ctr" rtl="1">
                        <a:lnSpc>
                          <a:spcPts val="1800"/>
                        </a:lnSpc>
                        <a:spcBef>
                          <a:spcPts val="0"/>
                        </a:spcBef>
                        <a:spcAft>
                          <a:spcPts val="1000"/>
                        </a:spcAft>
                      </a:pPr>
                      <a:r>
                        <a:rPr lang="fa-IR" sz="1800" b="1" dirty="0">
                          <a:cs typeface="B Nazanin" pitchFamily="2" charset="-78"/>
                        </a:rPr>
                        <a:t>معرفی حروف ناخوانا وتشدید </a:t>
                      </a:r>
                      <a:endParaRPr lang="en-US" sz="1800" b="1" dirty="0">
                        <a:solidFill>
                          <a:schemeClr val="tx1"/>
                        </a:solidFill>
                        <a:latin typeface="Calibri"/>
                        <a:ea typeface="Calibri"/>
                        <a:cs typeface="B Nazanin" pitchFamily="2" charset="-78"/>
                      </a:endParaRPr>
                    </a:p>
                  </a:txBody>
                  <a:tcPr marL="64056" marR="64056" marT="0" marB="0">
                    <a:solidFill>
                      <a:schemeClr val="bg1"/>
                    </a:solidFill>
                  </a:tcPr>
                </a:tc>
                <a:tc>
                  <a:txBody>
                    <a:bodyPr/>
                    <a:lstStyle/>
                    <a:p>
                      <a:pPr marL="0" marR="0" indent="285750" algn="ctr" rtl="1">
                        <a:lnSpc>
                          <a:spcPts val="1800"/>
                        </a:lnSpc>
                        <a:spcBef>
                          <a:spcPts val="0"/>
                        </a:spcBef>
                        <a:spcAft>
                          <a:spcPts val="1000"/>
                        </a:spcAft>
                      </a:pPr>
                      <a:r>
                        <a:rPr lang="fa-IR" sz="1800" b="1" dirty="0">
                          <a:cs typeface="B Nazanin" pitchFamily="2" charset="-78"/>
                        </a:rPr>
                        <a:t>اول </a:t>
                      </a:r>
                      <a:endParaRPr lang="en-US" sz="1800" b="1" dirty="0">
                        <a:solidFill>
                          <a:schemeClr val="tx1"/>
                        </a:solidFill>
                        <a:latin typeface="Calibri"/>
                        <a:ea typeface="Calibri"/>
                        <a:cs typeface="B Nazanin" pitchFamily="2" charset="-78"/>
                      </a:endParaRPr>
                    </a:p>
                  </a:txBody>
                  <a:tcPr marL="64056" marR="64056" marT="0" marB="0">
                    <a:solidFill>
                      <a:schemeClr val="bg1"/>
                    </a:solidFill>
                  </a:tcPr>
                </a:tc>
              </a:tr>
              <a:tr h="986210">
                <a:tc>
                  <a:txBody>
                    <a:bodyPr/>
                    <a:lstStyle/>
                    <a:p>
                      <a:pPr marL="0" marR="0" indent="285750" algn="ctr" rtl="1">
                        <a:lnSpc>
                          <a:spcPts val="1800"/>
                        </a:lnSpc>
                        <a:spcBef>
                          <a:spcPts val="0"/>
                        </a:spcBef>
                        <a:spcAft>
                          <a:spcPts val="1000"/>
                        </a:spcAft>
                      </a:pPr>
                      <a:r>
                        <a:rPr lang="fa-IR" sz="1800" b="1">
                          <a:cs typeface="B Nazanin" pitchFamily="2" charset="-78"/>
                        </a:rPr>
                        <a:t>بنویسیم</a:t>
                      </a:r>
                      <a:endParaRPr lang="en-US" sz="1800" b="1" dirty="0">
                        <a:cs typeface="B Nazanin" pitchFamily="2" charset="-78"/>
                      </a:endParaRPr>
                    </a:p>
                    <a:p>
                      <a:pPr marL="0" marR="0" indent="285750" algn="ctr" rtl="1">
                        <a:lnSpc>
                          <a:spcPts val="1800"/>
                        </a:lnSpc>
                        <a:spcBef>
                          <a:spcPts val="0"/>
                        </a:spcBef>
                        <a:spcAft>
                          <a:spcPts val="1000"/>
                        </a:spcAft>
                      </a:pPr>
                      <a:r>
                        <a:rPr lang="fa-IR" sz="1800" b="1">
                          <a:cs typeface="B Nazanin" pitchFamily="2" charset="-78"/>
                        </a:rPr>
                        <a:t>نوشتن کلمه هایی که با مسافرت ارتباط داشته باشد </a:t>
                      </a:r>
                      <a:endParaRPr lang="en-US" sz="1800" b="1" dirty="0">
                        <a:solidFill>
                          <a:schemeClr val="tx1"/>
                        </a:solidFill>
                        <a:latin typeface="Calibri"/>
                        <a:ea typeface="Calibri"/>
                        <a:cs typeface="B Nazanin" pitchFamily="2" charset="-78"/>
                      </a:endParaRPr>
                    </a:p>
                  </a:txBody>
                  <a:tcPr marL="64056" marR="64056" marT="0" marB="0">
                    <a:solidFill>
                      <a:schemeClr val="bg1"/>
                    </a:solidFill>
                  </a:tcPr>
                </a:tc>
                <a:tc>
                  <a:txBody>
                    <a:bodyPr/>
                    <a:lstStyle/>
                    <a:p>
                      <a:pPr marL="0" marR="0" indent="285750" algn="ctr" rtl="1">
                        <a:lnSpc>
                          <a:spcPts val="1800"/>
                        </a:lnSpc>
                        <a:spcBef>
                          <a:spcPts val="0"/>
                        </a:spcBef>
                        <a:spcAft>
                          <a:spcPts val="1000"/>
                        </a:spcAft>
                      </a:pPr>
                      <a:r>
                        <a:rPr lang="fa-IR" sz="1800" b="1">
                          <a:cs typeface="B Nazanin" pitchFamily="2" charset="-78"/>
                        </a:rPr>
                        <a:t>قران</a:t>
                      </a:r>
                      <a:endParaRPr lang="en-US" sz="1800" b="1" dirty="0">
                        <a:cs typeface="B Nazanin" pitchFamily="2" charset="-78"/>
                      </a:endParaRPr>
                    </a:p>
                    <a:p>
                      <a:pPr marL="0" marR="0" indent="285750" algn="ctr" rtl="1">
                        <a:lnSpc>
                          <a:spcPts val="1800"/>
                        </a:lnSpc>
                        <a:spcBef>
                          <a:spcPts val="0"/>
                        </a:spcBef>
                        <a:spcAft>
                          <a:spcPts val="1000"/>
                        </a:spcAft>
                      </a:pPr>
                      <a:r>
                        <a:rPr lang="fa-IR" sz="1800" b="1">
                          <a:cs typeface="B Nazanin" pitchFamily="2" charset="-78"/>
                        </a:rPr>
                        <a:t>اتصال قبل </a:t>
                      </a:r>
                      <a:endParaRPr lang="en-US" sz="1800" b="1" dirty="0">
                        <a:solidFill>
                          <a:schemeClr val="tx1"/>
                        </a:solidFill>
                        <a:latin typeface="Calibri"/>
                        <a:ea typeface="Calibri"/>
                        <a:cs typeface="B Nazanin" pitchFamily="2" charset="-78"/>
                      </a:endParaRPr>
                    </a:p>
                  </a:txBody>
                  <a:tcPr marL="64056" marR="64056" marT="0" marB="0">
                    <a:solidFill>
                      <a:schemeClr val="bg1"/>
                    </a:solidFill>
                  </a:tcPr>
                </a:tc>
                <a:tc>
                  <a:txBody>
                    <a:bodyPr/>
                    <a:lstStyle/>
                    <a:p>
                      <a:pPr marL="0" marR="0" indent="285750" algn="ctr" rtl="1">
                        <a:lnSpc>
                          <a:spcPts val="1800"/>
                        </a:lnSpc>
                        <a:spcBef>
                          <a:spcPts val="0"/>
                        </a:spcBef>
                        <a:spcAft>
                          <a:spcPts val="1000"/>
                        </a:spcAft>
                      </a:pPr>
                      <a:r>
                        <a:rPr lang="fa-IR" sz="1800" b="1">
                          <a:cs typeface="B Nazanin" pitchFamily="2" charset="-78"/>
                        </a:rPr>
                        <a:t>دوم </a:t>
                      </a:r>
                      <a:endParaRPr lang="en-US" sz="1800" b="1" dirty="0">
                        <a:solidFill>
                          <a:schemeClr val="tx1"/>
                        </a:solidFill>
                        <a:latin typeface="Calibri"/>
                        <a:ea typeface="Calibri"/>
                        <a:cs typeface="B Nazanin" pitchFamily="2" charset="-78"/>
                      </a:endParaRPr>
                    </a:p>
                  </a:txBody>
                  <a:tcPr marL="64056" marR="64056" marT="0" marB="0">
                    <a:solidFill>
                      <a:schemeClr val="bg1"/>
                    </a:solidFill>
                  </a:tcPr>
                </a:tc>
              </a:tr>
              <a:tr h="937390">
                <a:tc>
                  <a:txBody>
                    <a:bodyPr/>
                    <a:lstStyle/>
                    <a:p>
                      <a:pPr marL="0" marR="0" indent="285750" algn="ctr" rtl="1">
                        <a:lnSpc>
                          <a:spcPts val="1800"/>
                        </a:lnSpc>
                        <a:spcBef>
                          <a:spcPts val="0"/>
                        </a:spcBef>
                        <a:spcAft>
                          <a:spcPts val="1000"/>
                        </a:spcAft>
                      </a:pPr>
                      <a:r>
                        <a:rPr lang="fa-IR" sz="1800" b="1">
                          <a:cs typeface="B Nazanin" pitchFamily="2" charset="-78"/>
                        </a:rPr>
                        <a:t>اجتماعی </a:t>
                      </a:r>
                      <a:endParaRPr lang="en-US" sz="1800" b="1" dirty="0">
                        <a:cs typeface="B Nazanin" pitchFamily="2" charset="-78"/>
                      </a:endParaRPr>
                    </a:p>
                    <a:p>
                      <a:pPr marL="0" marR="0" indent="285750" algn="ctr" rtl="1">
                        <a:lnSpc>
                          <a:spcPts val="1800"/>
                        </a:lnSpc>
                        <a:spcBef>
                          <a:spcPts val="0"/>
                        </a:spcBef>
                        <a:spcAft>
                          <a:spcPts val="1000"/>
                        </a:spcAft>
                      </a:pPr>
                      <a:r>
                        <a:rPr lang="fa-IR" sz="1800" b="1">
                          <a:cs typeface="B Nazanin" pitchFamily="2" charset="-78"/>
                        </a:rPr>
                        <a:t>(بحث مسافرت با اعضای خانواده) </a:t>
                      </a:r>
                      <a:endParaRPr lang="en-US" sz="1800" b="1" dirty="0">
                        <a:solidFill>
                          <a:schemeClr val="tx1"/>
                        </a:solidFill>
                        <a:latin typeface="Calibri"/>
                        <a:ea typeface="Calibri"/>
                        <a:cs typeface="B Nazanin" pitchFamily="2" charset="-78"/>
                      </a:endParaRPr>
                    </a:p>
                  </a:txBody>
                  <a:tcPr marL="64056" marR="64056" marT="0" marB="0">
                    <a:solidFill>
                      <a:schemeClr val="bg1"/>
                    </a:solidFill>
                  </a:tcPr>
                </a:tc>
                <a:tc>
                  <a:txBody>
                    <a:bodyPr/>
                    <a:lstStyle/>
                    <a:p>
                      <a:pPr marL="0" marR="0" indent="285750" algn="ctr" rtl="1">
                        <a:lnSpc>
                          <a:spcPts val="1800"/>
                        </a:lnSpc>
                        <a:spcBef>
                          <a:spcPts val="0"/>
                        </a:spcBef>
                        <a:spcAft>
                          <a:spcPts val="1000"/>
                        </a:spcAft>
                      </a:pPr>
                      <a:r>
                        <a:rPr lang="fa-IR" sz="1800" b="1" dirty="0" smtClean="0">
                          <a:cs typeface="B Nazanin" pitchFamily="2" charset="-78"/>
                        </a:rPr>
                        <a:t>قران </a:t>
                      </a:r>
                      <a:endParaRPr lang="en-US" sz="1800" b="1" dirty="0">
                        <a:cs typeface="B Nazanin" pitchFamily="2" charset="-78"/>
                      </a:endParaRPr>
                    </a:p>
                    <a:p>
                      <a:pPr marL="0" marR="0" indent="285750" algn="ctr" rtl="1">
                        <a:lnSpc>
                          <a:spcPts val="1800"/>
                        </a:lnSpc>
                        <a:spcBef>
                          <a:spcPts val="0"/>
                        </a:spcBef>
                        <a:spcAft>
                          <a:spcPts val="1000"/>
                        </a:spcAft>
                      </a:pPr>
                      <a:r>
                        <a:rPr lang="fa-IR" sz="1800" b="1" dirty="0">
                          <a:cs typeface="B Nazanin" pitchFamily="2" charset="-78"/>
                        </a:rPr>
                        <a:t>انواع حروف ناخوانا </a:t>
                      </a:r>
                      <a:endParaRPr lang="en-US" sz="1800" b="1" dirty="0">
                        <a:solidFill>
                          <a:schemeClr val="tx1"/>
                        </a:solidFill>
                        <a:latin typeface="Calibri"/>
                        <a:ea typeface="Calibri"/>
                        <a:cs typeface="B Nazanin" pitchFamily="2" charset="-78"/>
                      </a:endParaRPr>
                    </a:p>
                  </a:txBody>
                  <a:tcPr marL="64056" marR="64056" marT="0" marB="0">
                    <a:solidFill>
                      <a:schemeClr val="bg1"/>
                    </a:solidFill>
                  </a:tcPr>
                </a:tc>
                <a:tc>
                  <a:txBody>
                    <a:bodyPr/>
                    <a:lstStyle/>
                    <a:p>
                      <a:pPr marL="0" marR="0" indent="285750" algn="ctr" rtl="1">
                        <a:lnSpc>
                          <a:spcPts val="1800"/>
                        </a:lnSpc>
                        <a:spcBef>
                          <a:spcPts val="0"/>
                        </a:spcBef>
                        <a:spcAft>
                          <a:spcPts val="1000"/>
                        </a:spcAft>
                      </a:pPr>
                      <a:r>
                        <a:rPr lang="fa-IR" sz="1800" b="1">
                          <a:cs typeface="B Nazanin" pitchFamily="2" charset="-78"/>
                        </a:rPr>
                        <a:t>سوم </a:t>
                      </a:r>
                      <a:endParaRPr lang="en-US" sz="1800" b="1" dirty="0">
                        <a:solidFill>
                          <a:schemeClr val="tx1"/>
                        </a:solidFill>
                        <a:latin typeface="Calibri"/>
                        <a:ea typeface="Calibri"/>
                        <a:cs typeface="B Nazanin" pitchFamily="2" charset="-78"/>
                      </a:endParaRPr>
                    </a:p>
                  </a:txBody>
                  <a:tcPr marL="64056" marR="64056" marT="0" marB="0">
                    <a:solidFill>
                      <a:schemeClr val="bg1"/>
                    </a:solidFill>
                  </a:tcPr>
                </a:tc>
              </a:tr>
              <a:tr h="937390">
                <a:tc>
                  <a:txBody>
                    <a:bodyPr/>
                    <a:lstStyle/>
                    <a:p>
                      <a:pPr marL="0" marR="0" indent="285750" algn="ctr" rtl="1">
                        <a:lnSpc>
                          <a:spcPts val="1800"/>
                        </a:lnSpc>
                        <a:spcBef>
                          <a:spcPts val="0"/>
                        </a:spcBef>
                        <a:spcAft>
                          <a:spcPts val="1000"/>
                        </a:spcAft>
                      </a:pPr>
                      <a:r>
                        <a:rPr lang="fa-IR" sz="1800" b="1">
                          <a:cs typeface="B Nazanin" pitchFamily="2" charset="-78"/>
                        </a:rPr>
                        <a:t>هدیه</a:t>
                      </a:r>
                      <a:endParaRPr lang="en-US" sz="1800" b="1" dirty="0">
                        <a:cs typeface="B Nazanin" pitchFamily="2" charset="-78"/>
                      </a:endParaRPr>
                    </a:p>
                    <a:p>
                      <a:pPr marL="0" marR="0" indent="285750" algn="ctr" rtl="1">
                        <a:lnSpc>
                          <a:spcPts val="1800"/>
                        </a:lnSpc>
                        <a:spcBef>
                          <a:spcPts val="0"/>
                        </a:spcBef>
                        <a:spcAft>
                          <a:spcPts val="1000"/>
                        </a:spcAft>
                      </a:pPr>
                      <a:r>
                        <a:rPr lang="fa-IR" sz="1800" b="1">
                          <a:cs typeface="B Nazanin" pitchFamily="2" charset="-78"/>
                        </a:rPr>
                        <a:t>(بحث درباره سفرهای مذهبی) </a:t>
                      </a:r>
                      <a:endParaRPr lang="en-US" sz="1800" b="1" dirty="0">
                        <a:solidFill>
                          <a:schemeClr val="tx1"/>
                        </a:solidFill>
                        <a:latin typeface="Calibri"/>
                        <a:ea typeface="Calibri"/>
                        <a:cs typeface="B Nazanin" pitchFamily="2" charset="-78"/>
                      </a:endParaRPr>
                    </a:p>
                  </a:txBody>
                  <a:tcPr marL="64056" marR="64056" marT="0" marB="0">
                    <a:solidFill>
                      <a:schemeClr val="bg1"/>
                    </a:solidFill>
                  </a:tcPr>
                </a:tc>
                <a:tc>
                  <a:txBody>
                    <a:bodyPr/>
                    <a:lstStyle/>
                    <a:p>
                      <a:pPr marL="0" marR="0" indent="285750" algn="ctr" rtl="1">
                        <a:lnSpc>
                          <a:spcPts val="1800"/>
                        </a:lnSpc>
                        <a:spcBef>
                          <a:spcPts val="0"/>
                        </a:spcBef>
                        <a:spcAft>
                          <a:spcPts val="1000"/>
                        </a:spcAft>
                      </a:pPr>
                      <a:r>
                        <a:rPr lang="fa-IR" sz="1800" b="1" dirty="0">
                          <a:cs typeface="B Nazanin" pitchFamily="2" charset="-78"/>
                        </a:rPr>
                        <a:t>قران:</a:t>
                      </a:r>
                      <a:endParaRPr lang="en-US" sz="1800" b="1" dirty="0">
                        <a:cs typeface="B Nazanin" pitchFamily="2" charset="-78"/>
                      </a:endParaRPr>
                    </a:p>
                    <a:p>
                      <a:pPr marL="0" marR="0" indent="285750" algn="ctr" rtl="1">
                        <a:lnSpc>
                          <a:spcPts val="1800"/>
                        </a:lnSpc>
                        <a:spcBef>
                          <a:spcPts val="0"/>
                        </a:spcBef>
                        <a:spcAft>
                          <a:spcPts val="1000"/>
                        </a:spcAft>
                      </a:pPr>
                      <a:r>
                        <a:rPr lang="fa-IR" sz="1800" b="1" dirty="0">
                          <a:cs typeface="B Nazanin" pitchFamily="2" charset="-78"/>
                        </a:rPr>
                        <a:t>ویژگی های حروف ناخوانا </a:t>
                      </a:r>
                      <a:endParaRPr lang="en-US" sz="1800" b="1" dirty="0">
                        <a:solidFill>
                          <a:schemeClr val="tx1"/>
                        </a:solidFill>
                        <a:latin typeface="Calibri"/>
                        <a:ea typeface="Calibri"/>
                        <a:cs typeface="B Nazanin" pitchFamily="2" charset="-78"/>
                      </a:endParaRPr>
                    </a:p>
                  </a:txBody>
                  <a:tcPr marL="64056" marR="64056" marT="0" marB="0">
                    <a:solidFill>
                      <a:schemeClr val="bg1"/>
                    </a:solidFill>
                  </a:tcPr>
                </a:tc>
                <a:tc>
                  <a:txBody>
                    <a:bodyPr/>
                    <a:lstStyle/>
                    <a:p>
                      <a:pPr marL="0" marR="0" indent="285750" algn="ctr" rtl="1">
                        <a:lnSpc>
                          <a:spcPts val="1800"/>
                        </a:lnSpc>
                        <a:spcBef>
                          <a:spcPts val="0"/>
                        </a:spcBef>
                        <a:spcAft>
                          <a:spcPts val="1000"/>
                        </a:spcAft>
                      </a:pPr>
                      <a:r>
                        <a:rPr lang="fa-IR" sz="1800" b="1">
                          <a:cs typeface="B Nazanin" pitchFamily="2" charset="-78"/>
                        </a:rPr>
                        <a:t>چهارم </a:t>
                      </a:r>
                      <a:endParaRPr lang="en-US" sz="1800" b="1" dirty="0">
                        <a:solidFill>
                          <a:schemeClr val="tx1"/>
                        </a:solidFill>
                        <a:latin typeface="Calibri"/>
                        <a:ea typeface="Calibri"/>
                        <a:cs typeface="B Nazanin" pitchFamily="2" charset="-78"/>
                      </a:endParaRPr>
                    </a:p>
                  </a:txBody>
                  <a:tcPr marL="64056" marR="64056" marT="0" marB="0">
                    <a:solidFill>
                      <a:schemeClr val="bg1"/>
                    </a:solidFill>
                  </a:tcPr>
                </a:tc>
              </a:tr>
              <a:tr h="937390">
                <a:tc>
                  <a:txBody>
                    <a:bodyPr/>
                    <a:lstStyle/>
                    <a:p>
                      <a:pPr marL="0" marR="0" indent="285750" algn="ctr" rtl="1">
                        <a:lnSpc>
                          <a:spcPts val="1800"/>
                        </a:lnSpc>
                        <a:spcBef>
                          <a:spcPts val="0"/>
                        </a:spcBef>
                        <a:spcAft>
                          <a:spcPts val="1000"/>
                        </a:spcAft>
                      </a:pPr>
                      <a:r>
                        <a:rPr lang="fa-IR" sz="1800" b="1">
                          <a:cs typeface="B Nazanin" pitchFamily="2" charset="-78"/>
                        </a:rPr>
                        <a:t>علوم</a:t>
                      </a:r>
                      <a:endParaRPr lang="en-US" sz="1800" b="1" dirty="0">
                        <a:cs typeface="B Nazanin" pitchFamily="2" charset="-78"/>
                      </a:endParaRPr>
                    </a:p>
                    <a:p>
                      <a:pPr marL="0" marR="0" indent="285750" algn="ctr" rtl="1">
                        <a:lnSpc>
                          <a:spcPts val="1800"/>
                        </a:lnSpc>
                        <a:spcBef>
                          <a:spcPts val="0"/>
                        </a:spcBef>
                        <a:spcAft>
                          <a:spcPts val="1000"/>
                        </a:spcAft>
                      </a:pPr>
                      <a:r>
                        <a:rPr lang="fa-IR" sz="1800" b="1">
                          <a:cs typeface="B Nazanin" pitchFamily="2" charset="-78"/>
                        </a:rPr>
                        <a:t>(راه های سرایت بیماری) درمسافرت </a:t>
                      </a:r>
                      <a:endParaRPr lang="en-US" sz="1800" b="1" dirty="0">
                        <a:solidFill>
                          <a:schemeClr val="tx1"/>
                        </a:solidFill>
                        <a:latin typeface="Calibri"/>
                        <a:ea typeface="Calibri"/>
                        <a:cs typeface="B Nazanin" pitchFamily="2" charset="-78"/>
                      </a:endParaRPr>
                    </a:p>
                  </a:txBody>
                  <a:tcPr marL="64056" marR="64056" marT="0" marB="0">
                    <a:solidFill>
                      <a:schemeClr val="bg1"/>
                    </a:solidFill>
                  </a:tcPr>
                </a:tc>
                <a:tc>
                  <a:txBody>
                    <a:bodyPr/>
                    <a:lstStyle/>
                    <a:p>
                      <a:pPr marL="0" marR="0" indent="285750" algn="ctr" rtl="1">
                        <a:lnSpc>
                          <a:spcPts val="1800"/>
                        </a:lnSpc>
                        <a:spcBef>
                          <a:spcPts val="0"/>
                        </a:spcBef>
                        <a:spcAft>
                          <a:spcPts val="1000"/>
                        </a:spcAft>
                      </a:pPr>
                      <a:r>
                        <a:rPr lang="fa-IR" sz="1800" b="1">
                          <a:cs typeface="B Nazanin" pitchFamily="2" charset="-78"/>
                        </a:rPr>
                        <a:t>قران :</a:t>
                      </a:r>
                      <a:endParaRPr lang="en-US" sz="1800" b="1" dirty="0">
                        <a:cs typeface="B Nazanin" pitchFamily="2" charset="-78"/>
                      </a:endParaRPr>
                    </a:p>
                    <a:p>
                      <a:pPr marL="0" marR="0" indent="285750" algn="ctr" rtl="1">
                        <a:lnSpc>
                          <a:spcPts val="1800"/>
                        </a:lnSpc>
                        <a:spcBef>
                          <a:spcPts val="0"/>
                        </a:spcBef>
                        <a:spcAft>
                          <a:spcPts val="1000"/>
                        </a:spcAft>
                      </a:pPr>
                      <a:r>
                        <a:rPr lang="fa-IR" sz="1800" b="1">
                          <a:cs typeface="B Nazanin" pitchFamily="2" charset="-78"/>
                        </a:rPr>
                        <a:t>حروف ناخوانا قبل تشدید </a:t>
                      </a:r>
                      <a:endParaRPr lang="en-US" sz="1800" b="1" dirty="0">
                        <a:solidFill>
                          <a:schemeClr val="tx1"/>
                        </a:solidFill>
                        <a:latin typeface="Calibri"/>
                        <a:ea typeface="Calibri"/>
                        <a:cs typeface="B Nazanin" pitchFamily="2" charset="-78"/>
                      </a:endParaRPr>
                    </a:p>
                  </a:txBody>
                  <a:tcPr marL="64056" marR="64056" marT="0" marB="0">
                    <a:solidFill>
                      <a:schemeClr val="bg1"/>
                    </a:solidFill>
                  </a:tcPr>
                </a:tc>
                <a:tc>
                  <a:txBody>
                    <a:bodyPr/>
                    <a:lstStyle/>
                    <a:p>
                      <a:pPr marL="0" marR="0" indent="285750" algn="ctr" rtl="1">
                        <a:lnSpc>
                          <a:spcPts val="1800"/>
                        </a:lnSpc>
                        <a:spcBef>
                          <a:spcPts val="0"/>
                        </a:spcBef>
                        <a:spcAft>
                          <a:spcPts val="1000"/>
                        </a:spcAft>
                      </a:pPr>
                      <a:r>
                        <a:rPr lang="fa-IR" sz="1800" b="1">
                          <a:cs typeface="B Nazanin" pitchFamily="2" charset="-78"/>
                        </a:rPr>
                        <a:t>پنجم </a:t>
                      </a:r>
                      <a:endParaRPr lang="en-US" sz="1800" b="1" dirty="0">
                        <a:solidFill>
                          <a:schemeClr val="tx1"/>
                        </a:solidFill>
                        <a:latin typeface="Calibri"/>
                        <a:ea typeface="Calibri"/>
                        <a:cs typeface="B Nazanin" pitchFamily="2" charset="-78"/>
                      </a:endParaRPr>
                    </a:p>
                  </a:txBody>
                  <a:tcPr marL="64056" marR="64056" marT="0" marB="0">
                    <a:solidFill>
                      <a:schemeClr val="bg1"/>
                    </a:solidFill>
                  </a:tcPr>
                </a:tc>
              </a:tr>
              <a:tr h="1055860">
                <a:tc>
                  <a:txBody>
                    <a:bodyPr/>
                    <a:lstStyle/>
                    <a:p>
                      <a:pPr marL="0" marR="0" indent="285750" algn="ctr" rtl="1">
                        <a:lnSpc>
                          <a:spcPts val="1800"/>
                        </a:lnSpc>
                        <a:spcBef>
                          <a:spcPts val="0"/>
                        </a:spcBef>
                        <a:spcAft>
                          <a:spcPts val="1000"/>
                        </a:spcAft>
                      </a:pPr>
                      <a:r>
                        <a:rPr lang="fa-IR" sz="1800" b="1" dirty="0">
                          <a:cs typeface="B Nazanin" pitchFamily="2" charset="-78"/>
                        </a:rPr>
                        <a:t>سفر ومحیط زیست </a:t>
                      </a:r>
                      <a:endParaRPr lang="en-US" sz="1800" b="1" dirty="0">
                        <a:solidFill>
                          <a:schemeClr val="tx1"/>
                        </a:solidFill>
                        <a:latin typeface="Calibri"/>
                        <a:ea typeface="Calibri"/>
                        <a:cs typeface="B Nazanin" pitchFamily="2" charset="-78"/>
                      </a:endParaRPr>
                    </a:p>
                  </a:txBody>
                  <a:tcPr marL="64056" marR="64056" marT="0" marB="0">
                    <a:solidFill>
                      <a:schemeClr val="bg1"/>
                    </a:solidFill>
                  </a:tcPr>
                </a:tc>
                <a:tc>
                  <a:txBody>
                    <a:bodyPr/>
                    <a:lstStyle/>
                    <a:p>
                      <a:pPr marL="0" marR="0" indent="285750" algn="ctr" rtl="1">
                        <a:lnSpc>
                          <a:spcPts val="1800"/>
                        </a:lnSpc>
                        <a:spcBef>
                          <a:spcPts val="0"/>
                        </a:spcBef>
                        <a:spcAft>
                          <a:spcPts val="1000"/>
                        </a:spcAft>
                      </a:pPr>
                      <a:r>
                        <a:rPr lang="fa-IR" sz="1800" b="1">
                          <a:cs typeface="B Nazanin" pitchFamily="2" charset="-78"/>
                        </a:rPr>
                        <a:t>قران:</a:t>
                      </a:r>
                      <a:endParaRPr lang="en-US" sz="1800" b="1" dirty="0">
                        <a:cs typeface="B Nazanin" pitchFamily="2" charset="-78"/>
                      </a:endParaRPr>
                    </a:p>
                    <a:p>
                      <a:pPr marL="0" marR="0" indent="285750" algn="ctr" rtl="1">
                        <a:lnSpc>
                          <a:spcPts val="1800"/>
                        </a:lnSpc>
                        <a:spcBef>
                          <a:spcPts val="0"/>
                        </a:spcBef>
                        <a:spcAft>
                          <a:spcPts val="1000"/>
                        </a:spcAft>
                      </a:pPr>
                      <a:r>
                        <a:rPr lang="fa-IR" sz="1800" b="1">
                          <a:cs typeface="B Nazanin" pitchFamily="2" charset="-78"/>
                        </a:rPr>
                        <a:t>قرائت قران با رعایت  نکات حروف ناخوانا </a:t>
                      </a:r>
                      <a:endParaRPr lang="en-US" sz="1800" b="1" dirty="0">
                        <a:solidFill>
                          <a:schemeClr val="tx1"/>
                        </a:solidFill>
                        <a:latin typeface="Calibri"/>
                        <a:ea typeface="Calibri"/>
                        <a:cs typeface="B Nazanin" pitchFamily="2" charset="-78"/>
                      </a:endParaRPr>
                    </a:p>
                  </a:txBody>
                  <a:tcPr marL="64056" marR="64056" marT="0" marB="0">
                    <a:solidFill>
                      <a:schemeClr val="bg1"/>
                    </a:solidFill>
                  </a:tcPr>
                </a:tc>
                <a:tc>
                  <a:txBody>
                    <a:bodyPr/>
                    <a:lstStyle/>
                    <a:p>
                      <a:pPr marL="0" marR="0" indent="285750" algn="ctr" rtl="1">
                        <a:lnSpc>
                          <a:spcPts val="1800"/>
                        </a:lnSpc>
                        <a:spcBef>
                          <a:spcPts val="0"/>
                        </a:spcBef>
                        <a:spcAft>
                          <a:spcPts val="1000"/>
                        </a:spcAft>
                      </a:pPr>
                      <a:r>
                        <a:rPr lang="fa-IR" sz="1800" b="1" dirty="0">
                          <a:cs typeface="B Nazanin" pitchFamily="2" charset="-78"/>
                        </a:rPr>
                        <a:t>ششم </a:t>
                      </a:r>
                      <a:endParaRPr lang="en-US" sz="1800" b="1" dirty="0">
                        <a:solidFill>
                          <a:schemeClr val="tx1"/>
                        </a:solidFill>
                        <a:latin typeface="Calibri"/>
                        <a:ea typeface="Calibri"/>
                        <a:cs typeface="B Nazanin" pitchFamily="2" charset="-78"/>
                      </a:endParaRPr>
                    </a:p>
                  </a:txBody>
                  <a:tcPr marL="64056" marR="64056" marT="0" marB="0">
                    <a:solidFill>
                      <a:schemeClr val="bg1"/>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 y="1"/>
          <a:ext cx="9144002" cy="7070986"/>
        </p:xfrm>
        <a:graphic>
          <a:graphicData uri="http://schemas.openxmlformats.org/drawingml/2006/table">
            <a:tbl>
              <a:tblPr rtl="1" firstRow="1" bandRow="1">
                <a:tableStyleId>{D7AC3CCA-C797-4891-BE02-D94E43425B78}</a:tableStyleId>
              </a:tblPr>
              <a:tblGrid>
                <a:gridCol w="1306286"/>
                <a:gridCol w="1306286"/>
                <a:gridCol w="1306286"/>
                <a:gridCol w="1306286"/>
                <a:gridCol w="1306286"/>
                <a:gridCol w="1306286"/>
                <a:gridCol w="1306286"/>
              </a:tblGrid>
              <a:tr h="1274347">
                <a:tc>
                  <a:txBody>
                    <a:bodyPr/>
                    <a:lstStyle/>
                    <a:p>
                      <a:pPr algn="ctr" rtl="1"/>
                      <a:r>
                        <a:rPr kumimoji="0" lang="fa-IR" sz="1400" b="1" kern="1200" dirty="0" smtClean="0">
                          <a:solidFill>
                            <a:schemeClr val="dk1"/>
                          </a:solidFill>
                          <a:latin typeface="+mn-lt"/>
                          <a:ea typeface="+mn-ea"/>
                          <a:cs typeface="B Nazanin" pitchFamily="2" charset="-78"/>
                        </a:rPr>
                        <a:t>ایام هفته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پایه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جلسه ی اول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موضوع وهدف مشترک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جلسه ی دوم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تلفیق در هدف مشترک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جلسه ی سوم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مجزا ومستقل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جلسه ی چهارم</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موضوع وهدف مشترک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جلسه ی پنجم</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موضوع وهدف مشترک </a:t>
                      </a:r>
                      <a:endParaRPr lang="fa-IR" sz="1400" b="1" dirty="0">
                        <a:cs typeface="B Nazanin" pitchFamily="2" charset="-78"/>
                      </a:endParaRPr>
                    </a:p>
                  </a:txBody>
                  <a:tcPr anchor="ctr">
                    <a:solidFill>
                      <a:schemeClr val="bg1"/>
                    </a:solidFill>
                  </a:tcPr>
                </a:tc>
              </a:tr>
              <a:tr h="838386">
                <a:tc rowSpan="6">
                  <a:txBody>
                    <a:bodyPr/>
                    <a:lstStyle/>
                    <a:p>
                      <a:pPr algn="ctr" rtl="1"/>
                      <a:r>
                        <a:rPr kumimoji="0" lang="fa-IR" sz="1400" b="1" kern="1200" dirty="0" smtClean="0">
                          <a:solidFill>
                            <a:schemeClr val="dk1"/>
                          </a:solidFill>
                          <a:latin typeface="+mn-lt"/>
                          <a:ea typeface="+mn-ea"/>
                          <a:cs typeface="B Nazanin" pitchFamily="2" charset="-78"/>
                        </a:rPr>
                        <a:t> یکی از روزهای هفته بطور مثال : سه  شنبه </a:t>
                      </a:r>
                      <a:endParaRPr lang="fa-IR" sz="1400" b="1" dirty="0">
                        <a:cs typeface="B Nazanin" pitchFamily="2" charset="-78"/>
                      </a:endParaRPr>
                    </a:p>
                  </a:txBody>
                  <a:tcPr vert="vert270" anchor="ctr">
                    <a:solidFill>
                      <a:schemeClr val="bg1"/>
                    </a:solidFill>
                  </a:tcPr>
                </a:tc>
                <a:tc>
                  <a:txBody>
                    <a:bodyPr/>
                    <a:lstStyle/>
                    <a:p>
                      <a:pPr algn="ctr" rtl="1"/>
                      <a:r>
                        <a:rPr lang="fa-IR" sz="1400" b="1" dirty="0" smtClean="0">
                          <a:cs typeface="B Nazanin" pitchFamily="2" charset="-78"/>
                        </a:rPr>
                        <a:t>اول</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ریاضی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(عددنویسی با ارزش مکانی)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فارسی خواندن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(گفتگودرباره تصویری از محیط زیست خاص)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ورزش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(بازی آزاد)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علوم تجربی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(شناخت اجزاگیاهان)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قران</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معرفی حروف ناخوانا وتشدید</a:t>
                      </a:r>
                      <a:endParaRPr lang="fa-IR" sz="1400" b="1" dirty="0">
                        <a:cs typeface="B Nazanin" pitchFamily="2" charset="-78"/>
                      </a:endParaRPr>
                    </a:p>
                  </a:txBody>
                  <a:tcPr anchor="ctr">
                    <a:solidFill>
                      <a:schemeClr val="bg1"/>
                    </a:solidFill>
                  </a:tcPr>
                </a:tc>
              </a:tr>
              <a:tr h="838386">
                <a:tc vMerge="1">
                  <a:txBody>
                    <a:bodyPr/>
                    <a:lstStyle/>
                    <a:p>
                      <a:pPr rtl="1"/>
                      <a:endParaRPr lang="fa-IR"/>
                    </a:p>
                  </a:txBody>
                  <a:tcPr/>
                </a:tc>
                <a:tc>
                  <a:txBody>
                    <a:bodyPr/>
                    <a:lstStyle/>
                    <a:p>
                      <a:pPr algn="ctr" rtl="1"/>
                      <a:r>
                        <a:rPr lang="fa-IR" sz="1400" b="1" dirty="0" smtClean="0">
                          <a:cs typeface="B Nazanin" pitchFamily="2" charset="-78"/>
                        </a:rPr>
                        <a:t>دوم</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ریاضی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(عددنویسی با ارزش مکانی)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هنر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(نقاشی درباره ی یک محیط خاص )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ورزش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(بازی آزاد)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علوم تجربی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(شناخت اجزاگیاهان)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قران</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اتصال قبل</a:t>
                      </a:r>
                      <a:endParaRPr lang="fa-IR" sz="1400" b="1" dirty="0">
                        <a:cs typeface="B Nazanin" pitchFamily="2" charset="-78"/>
                      </a:endParaRPr>
                    </a:p>
                  </a:txBody>
                  <a:tcPr anchor="ctr">
                    <a:solidFill>
                      <a:schemeClr val="bg1"/>
                    </a:solidFill>
                  </a:tcPr>
                </a:tc>
              </a:tr>
              <a:tr h="1022831">
                <a:tc vMerge="1">
                  <a:txBody>
                    <a:bodyPr/>
                    <a:lstStyle/>
                    <a:p>
                      <a:pPr rtl="1"/>
                      <a:endParaRPr lang="fa-IR"/>
                    </a:p>
                  </a:txBody>
                  <a:tcPr/>
                </a:tc>
                <a:tc>
                  <a:txBody>
                    <a:bodyPr/>
                    <a:lstStyle/>
                    <a:p>
                      <a:pPr algn="ctr" rtl="1"/>
                      <a:r>
                        <a:rPr lang="fa-IR" sz="1400" b="1" dirty="0" smtClean="0">
                          <a:cs typeface="B Nazanin" pitchFamily="2" charset="-78"/>
                        </a:rPr>
                        <a:t>سوم</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ریاضی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(عددنویسی با ارزش مکانی)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مطالعات اجتماعی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(معرفی چند ویژگی یک محیط خاص)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هنر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(نقاشی  دلخواه ) </a:t>
                      </a:r>
                      <a:endParaRPr lang="fa-IR" sz="1400" b="1" dirty="0" smtClean="0">
                        <a:cs typeface="B Nazanin" pitchFamily="2" charset="-78"/>
                      </a:endParaRPr>
                    </a:p>
                    <a:p>
                      <a:pPr algn="ctr" rtl="1"/>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*علوم تجربی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(رفع اشکال درشناخت تنوع گیاه براساس اجزا)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قران</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انواع حروف ناخوانا</a:t>
                      </a:r>
                      <a:endParaRPr lang="fa-IR" sz="1400" b="1" dirty="0">
                        <a:cs typeface="B Nazanin" pitchFamily="2" charset="-78"/>
                      </a:endParaRPr>
                    </a:p>
                  </a:txBody>
                  <a:tcPr anchor="ctr">
                    <a:solidFill>
                      <a:schemeClr val="bg1"/>
                    </a:solidFill>
                  </a:tcPr>
                </a:tc>
              </a:tr>
              <a:tr h="838386">
                <a:tc vMerge="1">
                  <a:txBody>
                    <a:bodyPr/>
                    <a:lstStyle/>
                    <a:p>
                      <a:pPr rtl="1"/>
                      <a:endParaRPr lang="fa-IR"/>
                    </a:p>
                  </a:txBody>
                  <a:tcPr/>
                </a:tc>
                <a:tc>
                  <a:txBody>
                    <a:bodyPr/>
                    <a:lstStyle/>
                    <a:p>
                      <a:pPr algn="ctr" rtl="1"/>
                      <a:r>
                        <a:rPr lang="fa-IR" sz="1400" b="1" dirty="0" smtClean="0">
                          <a:cs typeface="B Nazanin" pitchFamily="2" charset="-78"/>
                        </a:rPr>
                        <a:t>چهارم</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ریاضی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(عددنویسی با ارزش مکانی)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علوم تجربی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(مقایسه محیط زندگی جانوران وگیاهان)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هنر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(نقاشی  دلخواه )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ورزش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(بازی آزاد)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قران:</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ویژگی های حروف ناخوانا</a:t>
                      </a:r>
                      <a:endParaRPr lang="fa-IR" sz="1400" b="1" dirty="0">
                        <a:cs typeface="B Nazanin" pitchFamily="2" charset="-78"/>
                      </a:endParaRPr>
                    </a:p>
                  </a:txBody>
                  <a:tcPr anchor="ctr">
                    <a:solidFill>
                      <a:schemeClr val="bg1"/>
                    </a:solidFill>
                  </a:tcPr>
                </a:tc>
              </a:tr>
              <a:tr h="1022831">
                <a:tc vMerge="1">
                  <a:txBody>
                    <a:bodyPr/>
                    <a:lstStyle/>
                    <a:p>
                      <a:pPr rtl="1"/>
                      <a:endParaRPr lang="fa-IR"/>
                    </a:p>
                  </a:txBody>
                  <a:tcPr/>
                </a:tc>
                <a:tc>
                  <a:txBody>
                    <a:bodyPr/>
                    <a:lstStyle/>
                    <a:p>
                      <a:pPr algn="ctr" rtl="1"/>
                      <a:r>
                        <a:rPr lang="fa-IR" sz="1400" b="1" dirty="0" smtClean="0">
                          <a:cs typeface="B Nazanin" pitchFamily="2" charset="-78"/>
                        </a:rPr>
                        <a:t>پنجم</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ریاضی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 عددنویسی  با ارزش مکانی)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مطالعات اجتماعی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 بررسی دلیل حفظ محیط زیست )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*علوم تجربی </a:t>
                      </a:r>
                      <a:endParaRPr kumimoji="0" lang="en-US" sz="1400" b="1" kern="1200" dirty="0" smtClean="0">
                        <a:solidFill>
                          <a:schemeClr val="dk1"/>
                        </a:solidFill>
                        <a:latin typeface="+mn-lt"/>
                        <a:ea typeface="+mn-ea"/>
                        <a:cs typeface="B Nazanin" pitchFamily="2" charset="-78"/>
                      </a:endParaRPr>
                    </a:p>
                    <a:p>
                      <a:pPr algn="ctr" rtl="1"/>
                      <a:r>
                        <a:rPr kumimoji="0" lang="fa-IR" sz="1400" b="1" kern="1200" dirty="0" smtClean="0">
                          <a:solidFill>
                            <a:schemeClr val="dk1"/>
                          </a:solidFill>
                          <a:latin typeface="+mn-lt"/>
                          <a:ea typeface="+mn-ea"/>
                          <a:cs typeface="B Nazanin" pitchFamily="2" charset="-78"/>
                        </a:rPr>
                        <a:t>(رشد گیاهان)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تدریس مستقل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هنر </a:t>
                      </a:r>
                      <a:endParaRPr kumimoji="0" lang="en-US" sz="1400" b="1" kern="1200" dirty="0" smtClean="0">
                        <a:solidFill>
                          <a:schemeClr val="dk1"/>
                        </a:solidFill>
                        <a:latin typeface="+mn-lt"/>
                        <a:ea typeface="+mn-ea"/>
                        <a:cs typeface="B Nazanin" pitchFamily="2" charset="-78"/>
                      </a:endParaRPr>
                    </a:p>
                    <a:p>
                      <a:pPr algn="ctr" rtl="1"/>
                      <a:r>
                        <a:rPr kumimoji="0" lang="fa-IR" sz="1400" b="1" kern="1200" dirty="0" smtClean="0">
                          <a:solidFill>
                            <a:schemeClr val="dk1"/>
                          </a:solidFill>
                          <a:latin typeface="+mn-lt"/>
                          <a:ea typeface="+mn-ea"/>
                          <a:cs typeface="B Nazanin" pitchFamily="2" charset="-78"/>
                        </a:rPr>
                        <a:t>(نقاشی به دلخواه ) </a:t>
                      </a:r>
                      <a:endParaRPr kumimoji="0" lang="en-US" sz="1400" b="1" kern="1200" dirty="0" smtClean="0">
                        <a:solidFill>
                          <a:schemeClr val="dk1"/>
                        </a:solidFill>
                        <a:latin typeface="+mn-lt"/>
                        <a:ea typeface="+mn-ea"/>
                        <a:cs typeface="B Nazanin" pitchFamily="2" charset="-78"/>
                      </a:endParaRPr>
                    </a:p>
                    <a:p>
                      <a:pPr algn="ctr" rtl="1"/>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قران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حروف ناخوانا قبل تشدید</a:t>
                      </a:r>
                      <a:endParaRPr lang="fa-IR" sz="1400" b="1" dirty="0">
                        <a:cs typeface="B Nazanin" pitchFamily="2" charset="-78"/>
                      </a:endParaRPr>
                    </a:p>
                  </a:txBody>
                  <a:tcPr anchor="ctr">
                    <a:solidFill>
                      <a:schemeClr val="bg1"/>
                    </a:solidFill>
                  </a:tcPr>
                </a:tc>
              </a:tr>
              <a:tr h="1022831">
                <a:tc vMerge="1">
                  <a:txBody>
                    <a:bodyPr/>
                    <a:lstStyle/>
                    <a:p>
                      <a:pPr rtl="1"/>
                      <a:endParaRPr lang="fa-IR"/>
                    </a:p>
                  </a:txBody>
                  <a:tcPr/>
                </a:tc>
                <a:tc>
                  <a:txBody>
                    <a:bodyPr/>
                    <a:lstStyle/>
                    <a:p>
                      <a:pPr algn="ctr" rtl="1"/>
                      <a:r>
                        <a:rPr lang="fa-IR" sz="1400" b="1" dirty="0" smtClean="0">
                          <a:cs typeface="B Nazanin" pitchFamily="2" charset="-78"/>
                        </a:rPr>
                        <a:t>ششم</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ریاضی عددنویسی (اعشاری با ارزش مکانی)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مطالعات اجتماعی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 بررسی دلیل حفظ محیط زیست )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*علوم تجربی </a:t>
                      </a:r>
                      <a:endParaRPr kumimoji="0" lang="en-US" sz="1400" b="1" kern="1200" dirty="0" smtClean="0">
                        <a:solidFill>
                          <a:schemeClr val="dk1"/>
                        </a:solidFill>
                        <a:latin typeface="+mn-lt"/>
                        <a:ea typeface="+mn-ea"/>
                        <a:cs typeface="B Nazanin" pitchFamily="2" charset="-78"/>
                      </a:endParaRPr>
                    </a:p>
                    <a:p>
                      <a:pPr algn="ctr" rtl="1"/>
                      <a:r>
                        <a:rPr kumimoji="0" lang="fa-IR" sz="1400" b="1" kern="1200" dirty="0" smtClean="0">
                          <a:solidFill>
                            <a:schemeClr val="dk1"/>
                          </a:solidFill>
                          <a:latin typeface="+mn-lt"/>
                          <a:ea typeface="+mn-ea"/>
                          <a:cs typeface="B Nazanin" pitchFamily="2" charset="-78"/>
                        </a:rPr>
                        <a:t>(غذا سازی گیاهان) </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تدریس مستقل </a:t>
                      </a:r>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هنر </a:t>
                      </a:r>
                      <a:endParaRPr kumimoji="0" lang="en-US" sz="1400" b="1" kern="1200" dirty="0" smtClean="0">
                        <a:solidFill>
                          <a:schemeClr val="dk1"/>
                        </a:solidFill>
                        <a:latin typeface="+mn-lt"/>
                        <a:ea typeface="+mn-ea"/>
                        <a:cs typeface="B Nazanin" pitchFamily="2" charset="-78"/>
                      </a:endParaRPr>
                    </a:p>
                    <a:p>
                      <a:pPr algn="ctr" rtl="1"/>
                      <a:r>
                        <a:rPr kumimoji="0" lang="fa-IR" sz="1400" b="1" kern="1200" dirty="0" smtClean="0">
                          <a:solidFill>
                            <a:schemeClr val="dk1"/>
                          </a:solidFill>
                          <a:latin typeface="+mn-lt"/>
                          <a:ea typeface="+mn-ea"/>
                          <a:cs typeface="B Nazanin" pitchFamily="2" charset="-78"/>
                        </a:rPr>
                        <a:t>(نقاشی به دلخواه ) </a:t>
                      </a:r>
                      <a:endParaRPr kumimoji="0" lang="en-US" sz="1400" b="1" kern="1200" dirty="0" smtClean="0">
                        <a:solidFill>
                          <a:schemeClr val="dk1"/>
                        </a:solidFill>
                        <a:latin typeface="+mn-lt"/>
                        <a:ea typeface="+mn-ea"/>
                        <a:cs typeface="B Nazanin" pitchFamily="2" charset="-78"/>
                      </a:endParaRPr>
                    </a:p>
                    <a:p>
                      <a:pPr algn="ctr" rtl="1"/>
                      <a:endParaRPr lang="fa-IR" sz="1400" b="1" dirty="0">
                        <a:cs typeface="B Nazanin" pitchFamily="2" charset="-78"/>
                      </a:endParaRPr>
                    </a:p>
                  </a:txBody>
                  <a:tcPr anchor="ctr">
                    <a:solidFill>
                      <a:schemeClr val="bg1"/>
                    </a:solidFill>
                  </a:tcPr>
                </a:tc>
                <a:tc>
                  <a:txBody>
                    <a:bodyPr/>
                    <a:lstStyle/>
                    <a:p>
                      <a:pPr algn="ctr" rtl="1"/>
                      <a:r>
                        <a:rPr kumimoji="0" lang="fa-IR" sz="1400" b="1" kern="1200" dirty="0" smtClean="0">
                          <a:solidFill>
                            <a:schemeClr val="dk1"/>
                          </a:solidFill>
                          <a:latin typeface="+mn-lt"/>
                          <a:ea typeface="+mn-ea"/>
                          <a:cs typeface="B Nazanin" pitchFamily="2" charset="-78"/>
                        </a:rPr>
                        <a:t>قران:</a:t>
                      </a:r>
                      <a:endParaRPr kumimoji="0" lang="en-US" sz="1400" b="1" kern="1200" dirty="0" smtClean="0">
                        <a:solidFill>
                          <a:schemeClr val="dk1"/>
                        </a:solidFill>
                        <a:latin typeface="+mn-lt"/>
                        <a:ea typeface="+mn-ea"/>
                        <a:cs typeface="B Nazanin" pitchFamily="2" charset="-78"/>
                      </a:endParaRPr>
                    </a:p>
                    <a:p>
                      <a:pPr algn="ctr"/>
                      <a:r>
                        <a:rPr kumimoji="0" lang="fa-IR" sz="1400" b="1" kern="1200" dirty="0" smtClean="0">
                          <a:solidFill>
                            <a:schemeClr val="dk1"/>
                          </a:solidFill>
                          <a:latin typeface="+mn-lt"/>
                          <a:ea typeface="+mn-ea"/>
                          <a:cs typeface="B Nazanin" pitchFamily="2" charset="-78"/>
                        </a:rPr>
                        <a:t>قرائت قران با رعایت  نکات حروف ناخوانا</a:t>
                      </a:r>
                      <a:endParaRPr lang="fa-IR" sz="1400" b="1" dirty="0">
                        <a:cs typeface="B Nazanin" pitchFamily="2" charset="-78"/>
                      </a:endParaRPr>
                    </a:p>
                  </a:txBody>
                  <a:tcPr anchor="ctr">
                    <a:solidFill>
                      <a:schemeClr val="bg1"/>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685800" y="381000"/>
            <a:ext cx="7772400" cy="6324600"/>
          </a:xfrm>
          <a:prstGeom prst="roundRect">
            <a:avLst/>
          </a:prstGeom>
        </p:spPr>
        <p:style>
          <a:lnRef idx="2">
            <a:schemeClr val="dk1"/>
          </a:lnRef>
          <a:fillRef idx="1">
            <a:schemeClr val="lt1"/>
          </a:fillRef>
          <a:effectRef idx="0">
            <a:schemeClr val="dk1"/>
          </a:effectRef>
          <a:fontRef idx="minor">
            <a:schemeClr val="dk1"/>
          </a:fontRef>
        </p:style>
        <p:txBody>
          <a:bodyPr rtlCol="1" anchor="ctr"/>
          <a:lstStyle/>
          <a:p>
            <a:pPr algn="just" rtl="1"/>
            <a:r>
              <a:rPr lang="fa-IR" sz="2400" b="1" dirty="0" smtClean="0">
                <a:solidFill>
                  <a:schemeClr val="tx1"/>
                </a:solidFill>
                <a:cs typeface="B Nazanin" pitchFamily="2" charset="-78"/>
              </a:rPr>
              <a:t> </a:t>
            </a:r>
          </a:p>
          <a:p>
            <a:pPr algn="just" rtl="1"/>
            <a:endParaRPr lang="fa-IR" sz="2400" b="1" dirty="0" smtClean="0">
              <a:solidFill>
                <a:schemeClr val="tx1"/>
              </a:solidFill>
              <a:cs typeface="B Nazanin" pitchFamily="2" charset="-78"/>
            </a:endParaRPr>
          </a:p>
          <a:p>
            <a:pPr algn="just" rtl="1"/>
            <a:r>
              <a:rPr lang="fa-IR" sz="2400" b="1" dirty="0" smtClean="0">
                <a:solidFill>
                  <a:schemeClr val="tx1"/>
                </a:solidFill>
                <a:cs typeface="B Nazanin" pitchFamily="2" charset="-78"/>
              </a:rPr>
              <a:t>یادآوری :  (همان طور که قبلا اشاره شدپایه ی ششم به این برنامه بطور فرضی اضافه شد. زیرا در حالت عادی شش پایه ای نداریم. ممکن است در ترکیب های کوچک تر پایه ی ششم باشد</a:t>
            </a:r>
            <a:r>
              <a:rPr lang="fa-IR" sz="2000" b="1" dirty="0" smtClean="0">
                <a:solidFill>
                  <a:schemeClr val="tx1"/>
                </a:solidFill>
                <a:cs typeface="B Nazanin" pitchFamily="2" charset="-78"/>
              </a:rPr>
              <a:t>.)</a:t>
            </a:r>
          </a:p>
          <a:p>
            <a:pPr algn="just" rtl="1"/>
            <a:endParaRPr lang="en-US" sz="2400" dirty="0" smtClean="0">
              <a:solidFill>
                <a:schemeClr val="tx1"/>
              </a:solidFill>
              <a:cs typeface="B Nazanin" pitchFamily="2" charset="-78"/>
            </a:endParaRPr>
          </a:p>
          <a:p>
            <a:pPr algn="just" rtl="1"/>
            <a:r>
              <a:rPr lang="fa-IR" sz="2400" b="1" dirty="0" smtClean="0">
                <a:solidFill>
                  <a:schemeClr val="tx1"/>
                </a:solidFill>
                <a:cs typeface="B Nazanin" pitchFamily="2" charset="-78"/>
              </a:rPr>
              <a:t>  </a:t>
            </a:r>
            <a:r>
              <a:rPr lang="en-US" sz="2400" dirty="0" smtClean="0">
                <a:solidFill>
                  <a:schemeClr val="tx1"/>
                </a:solidFill>
                <a:cs typeface="B Nazanin" pitchFamily="2" charset="-78"/>
                <a:sym typeface="Wingdings"/>
              </a:rPr>
              <a:t></a:t>
            </a:r>
            <a:r>
              <a:rPr lang="fa-IR" sz="2400" dirty="0" smtClean="0">
                <a:solidFill>
                  <a:schemeClr val="tx1"/>
                </a:solidFill>
                <a:cs typeface="B Nazanin" pitchFamily="2" charset="-78"/>
              </a:rPr>
              <a:t>  </a:t>
            </a:r>
            <a:r>
              <a:rPr lang="fa-IR" sz="2400" b="1" dirty="0" smtClean="0">
                <a:solidFill>
                  <a:schemeClr val="tx1"/>
                </a:solidFill>
                <a:cs typeface="B Nazanin" pitchFamily="2" charset="-78"/>
              </a:rPr>
              <a:t>این برنامه ی پیشنهادی، خیلی شبیه برنامه ی نمونه ی (3) است. اما با کمی تغییر دریک جلسه ی آموزشی برای بعضی از پایه ها </a:t>
            </a:r>
            <a:r>
              <a:rPr lang="fa-IR" sz="2400" b="1" u="dotDotDash" dirty="0" smtClean="0">
                <a:solidFill>
                  <a:schemeClr val="tx1"/>
                </a:solidFill>
                <a:cs typeface="B Nazanin" pitchFamily="2" charset="-78"/>
              </a:rPr>
              <a:t>شیوه ی تلفیقی</a:t>
            </a:r>
            <a:r>
              <a:rPr lang="fa-IR" sz="2400" b="1" dirty="0" smtClean="0">
                <a:solidFill>
                  <a:schemeClr val="tx1"/>
                </a:solidFill>
                <a:cs typeface="B Nazanin" pitchFamily="2" charset="-78"/>
              </a:rPr>
              <a:t> وبعضی هم شیوه ی </a:t>
            </a:r>
            <a:r>
              <a:rPr lang="fa-IR" sz="2400" b="1" u="dotDotDash" dirty="0" smtClean="0">
                <a:solidFill>
                  <a:schemeClr val="tx1"/>
                </a:solidFill>
                <a:cs typeface="B Nazanin" pitchFamily="2" charset="-78"/>
              </a:rPr>
              <a:t>محوری ویا گروهی</a:t>
            </a:r>
            <a:r>
              <a:rPr lang="fa-IR" sz="2400" b="1" dirty="0" smtClean="0">
                <a:solidFill>
                  <a:schemeClr val="tx1"/>
                </a:solidFill>
                <a:cs typeface="B Nazanin" pitchFamily="2" charset="-78"/>
              </a:rPr>
              <a:t> طراحی شده است. برنامه های 1 تا 4 نشان می دهدکه کلاس چندپایه، ازانعطاف پذیری بسیارخوبی برخوردار است. این نوع از برنامه ی طراحی شده، نشان می دهد که معلم می تواند هر زمان که مناسب دیده است، در جلسه های مختلف یک روزدرسی، با دست باز عمل کند. برنامه نشان می دهد که نحوه ی ارائه ی کاردرچندپایه همیشه تغییراتی دارد. حتی گاهی برای رفع اشکال دانش آموزان هم، برنامه دارد. زیرا تدوین برنامه بر محوردانش آموز وکلاس درس تنظیم شده است. نه پیش بردن کلاس طبق زمان تعیین شده ی هر ماه و... در نهایت این که برنامه نشان می دهد، کلاس کاملاً شناسایی شده است.</a:t>
            </a:r>
            <a:endParaRPr lang="en-US" sz="2400" dirty="0" smtClean="0">
              <a:solidFill>
                <a:schemeClr val="tx1"/>
              </a:solidFill>
              <a:cs typeface="B Nazanin" pitchFamily="2" charset="-78"/>
            </a:endParaRPr>
          </a:p>
          <a:p>
            <a:pPr algn="just" rtl="1"/>
            <a:endParaRPr lang="fa-IR" sz="2400" dirty="0" smtClean="0">
              <a:solidFill>
                <a:schemeClr val="tx1"/>
              </a:solidFill>
              <a:cs typeface="B Nazanin" pitchFamily="2" charset="-78"/>
            </a:endParaRPr>
          </a:p>
          <a:p>
            <a:pPr algn="just" rtl="1"/>
            <a:endParaRPr lang="fa-IR" sz="2400" dirty="0">
              <a:solidFill>
                <a:schemeClr val="tx1"/>
              </a:solidFill>
              <a:cs typeface="B Nazanin"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838200" y="152400"/>
            <a:ext cx="7924800" cy="6705600"/>
          </a:xfrm>
          <a:prstGeom prst="roundRect">
            <a:avLst/>
          </a:prstGeom>
        </p:spPr>
        <p:style>
          <a:lnRef idx="2">
            <a:schemeClr val="dk1"/>
          </a:lnRef>
          <a:fillRef idx="1">
            <a:schemeClr val="lt1"/>
          </a:fillRef>
          <a:effectRef idx="0">
            <a:schemeClr val="dk1"/>
          </a:effectRef>
          <a:fontRef idx="minor">
            <a:schemeClr val="dk1"/>
          </a:fontRef>
        </p:style>
        <p:txBody>
          <a:bodyPr rtlCol="1" anchor="ctr"/>
          <a:lstStyle/>
          <a:p>
            <a:pPr algn="just" rtl="1">
              <a:buNone/>
            </a:pPr>
            <a:r>
              <a:rPr lang="fa-IR" sz="2000" b="1" dirty="0" smtClean="0">
                <a:solidFill>
                  <a:schemeClr val="tx1"/>
                </a:solidFill>
                <a:cs typeface="2  Nazanin" pitchFamily="2" charset="-78"/>
              </a:rPr>
              <a:t>الف- جلسه ی اول:</a:t>
            </a:r>
            <a:endParaRPr lang="en-US" sz="2000" dirty="0" smtClean="0">
              <a:solidFill>
                <a:schemeClr val="tx1"/>
              </a:solidFill>
              <a:cs typeface="2  Nazanin" pitchFamily="2" charset="-78"/>
            </a:endParaRPr>
          </a:p>
          <a:p>
            <a:pPr lvl="0" algn="just" rtl="1"/>
            <a:r>
              <a:rPr lang="fa-IR" sz="1600" b="1" dirty="0" smtClean="0">
                <a:solidFill>
                  <a:schemeClr val="tx1"/>
                </a:solidFill>
                <a:cs typeface="2  Nazanin" pitchFamily="2" charset="-78"/>
              </a:rPr>
              <a:t>درجلسه ی اول این برنامه، ترکیبی ازدانش آموزان پایه های اول ودوم درگروه اول یادگیری وپایه ی سوم، چهارم، پنجم و ششم درگروه دوم یادگیری قرارمی گیرند. </a:t>
            </a:r>
            <a:endParaRPr lang="en-US" sz="1600" dirty="0" smtClean="0">
              <a:solidFill>
                <a:schemeClr val="tx1"/>
              </a:solidFill>
              <a:cs typeface="2  Nazanin" pitchFamily="2" charset="-78"/>
            </a:endParaRPr>
          </a:p>
          <a:p>
            <a:pPr algn="just" rtl="1"/>
            <a:endParaRPr lang="fa-IR" sz="1600" b="1" dirty="0" smtClean="0">
              <a:solidFill>
                <a:schemeClr val="tx1"/>
              </a:solidFill>
              <a:cs typeface="2  Nazanin" pitchFamily="2" charset="-78"/>
            </a:endParaRPr>
          </a:p>
          <a:p>
            <a:pPr algn="just" rtl="1"/>
            <a:r>
              <a:rPr lang="fa-IR" sz="1600" b="1" dirty="0" smtClean="0">
                <a:solidFill>
                  <a:schemeClr val="tx1"/>
                </a:solidFill>
                <a:cs typeface="2  Nazanin" pitchFamily="2" charset="-78"/>
              </a:rPr>
              <a:t>گروه اول دراین جلسه فعالیت عددنویسی را باارزش مکانی محدود (...یکی و...ده تایی می شود...) مطابق دستورکارمعلم انجام می دهند. که نظارت درون گروهی به عهده ی پایه دومی های هرگروه است. دربخش پایانی تدریس که کارکلاس اولی هرگروه تمام می شود به انجام دادن تمرین در کتاب درسی بپردازد. اما کلاس دومی باید به ادامه ی کاربه تشخیص رقم صدتایی در اعداد سه رقمی بپردازد. </a:t>
            </a:r>
          </a:p>
          <a:p>
            <a:pPr algn="just" rtl="1">
              <a:buNone/>
            </a:pPr>
            <a:endParaRPr lang="fa-IR" sz="1600" b="1" dirty="0" smtClean="0">
              <a:solidFill>
                <a:schemeClr val="tx1"/>
              </a:solidFill>
              <a:cs typeface="2  Nazanin" pitchFamily="2" charset="-78"/>
            </a:endParaRPr>
          </a:p>
          <a:p>
            <a:pPr algn="just" rtl="1"/>
            <a:r>
              <a:rPr lang="fa-IR" sz="1600" b="1" dirty="0" smtClean="0">
                <a:solidFill>
                  <a:schemeClr val="tx1"/>
                </a:solidFill>
                <a:cs typeface="2  Nazanin" pitchFamily="2" charset="-78"/>
              </a:rPr>
              <a:t>گروه دوم دراین جلسه، فعالیت عدد نویسی را با ارزش مکانی پیشرفته، معرفی مرتبه ها در هر طبقه به کمک جدول ارزش مکانی یعنی، </a:t>
            </a:r>
            <a:r>
              <a:rPr lang="fa-IR" sz="1600" b="1" u="dotDotDash" dirty="0" smtClean="0">
                <a:solidFill>
                  <a:schemeClr val="tx1"/>
                </a:solidFill>
                <a:cs typeface="2  Nazanin" pitchFamily="2" charset="-78"/>
              </a:rPr>
              <a:t>یکی ها، هزارها، میلیون ها</a:t>
            </a:r>
            <a:r>
              <a:rPr lang="fa-IR" sz="1600" b="1" dirty="0" smtClean="0">
                <a:solidFill>
                  <a:schemeClr val="tx1"/>
                </a:solidFill>
                <a:cs typeface="2  Nazanin" pitchFamily="2" charset="-78"/>
              </a:rPr>
              <a:t> درابتدا یا در طول سال تحصیلی انجام می دهند. اعضای گروه دوم به ترتیب پایه برابر دستورکار معلم ، روی سه رقم اول، سه رقم دوم وسه رقم سوم کارمی کنند. مانند : </a:t>
            </a:r>
            <a:endParaRPr lang="en-US" sz="1600" dirty="0" smtClean="0">
              <a:solidFill>
                <a:schemeClr val="tx1"/>
              </a:solidFill>
              <a:cs typeface="2  Nazanin" pitchFamily="2" charset="-78"/>
            </a:endParaRPr>
          </a:p>
          <a:p>
            <a:pPr algn="just" rtl="1"/>
            <a:r>
              <a:rPr lang="fa-IR" sz="1600" b="1" dirty="0" smtClean="0">
                <a:solidFill>
                  <a:schemeClr val="tx1"/>
                </a:solidFill>
                <a:cs typeface="2  Nazanin" pitchFamily="2" charset="-78"/>
              </a:rPr>
              <a:t>*  نوشتن رقم ها درجدول ارزش مکانی، خارج کردن رقم ها از جدول وخواندن عدد. که در عمل متوجه می شوند در هرطبقه، سه رقم است و خواندن آن باهم فرقی ندارد. مثال: </a:t>
            </a:r>
            <a:endParaRPr lang="en-US" sz="1600" dirty="0" smtClean="0">
              <a:solidFill>
                <a:schemeClr val="tx1"/>
              </a:solidFill>
              <a:cs typeface="2  Nazanin" pitchFamily="2" charset="-78"/>
            </a:endParaRPr>
          </a:p>
          <a:p>
            <a:pPr algn="just" rtl="1"/>
            <a:r>
              <a:rPr lang="fa-IR" sz="1600" b="1" dirty="0" smtClean="0">
                <a:solidFill>
                  <a:schemeClr val="tx1"/>
                </a:solidFill>
                <a:cs typeface="2  Nazanin" pitchFamily="2" charset="-78"/>
              </a:rPr>
              <a:t>   عدد (931372246) به گروه اعلام می شود. پایه سومی های هرگروه، تشخیص سه رقم یکها یعنی عدد «دویست وچهل وشش» را به عهده بگیرند. پایه چهارم هرگروه، تشخیص سه رقم </a:t>
            </a:r>
            <a:r>
              <a:rPr lang="fa-IR" sz="1600" b="1" u="dotDotDash" dirty="0" smtClean="0">
                <a:solidFill>
                  <a:schemeClr val="tx1"/>
                </a:solidFill>
                <a:cs typeface="2  Nazanin" pitchFamily="2" charset="-78"/>
              </a:rPr>
              <a:t>هزارها</a:t>
            </a:r>
            <a:r>
              <a:rPr lang="fa-IR" sz="1600" b="1" dirty="0" smtClean="0">
                <a:solidFill>
                  <a:schemeClr val="tx1"/>
                </a:solidFill>
                <a:cs typeface="2  Nazanin" pitchFamily="2" charset="-78"/>
              </a:rPr>
              <a:t>  یعنی عدد « سیصدوهفتادودو» را به عهده می گیرند. وپایه پنجمی های هرگروه، تشخیص سه رقم </a:t>
            </a:r>
            <a:r>
              <a:rPr lang="fa-IR" sz="1600" b="1" u="dotDotDash" dirty="0" smtClean="0">
                <a:solidFill>
                  <a:schemeClr val="tx1"/>
                </a:solidFill>
                <a:cs typeface="2  Nazanin" pitchFamily="2" charset="-78"/>
              </a:rPr>
              <a:t>میلیون ها </a:t>
            </a:r>
            <a:r>
              <a:rPr lang="fa-IR" sz="1600" b="1" dirty="0" smtClean="0">
                <a:solidFill>
                  <a:schemeClr val="tx1"/>
                </a:solidFill>
                <a:cs typeface="2  Nazanin" pitchFamily="2" charset="-78"/>
              </a:rPr>
              <a:t>یعنی عدد « نهصدو سی یک» را به عهده بگیرند. پایه ششمی ها ضمن نظارت فعالیت های دیگران در پایان به تمرین جدول ارزش مکانی اعشاری می پردازند.</a:t>
            </a:r>
          </a:p>
          <a:p>
            <a:pPr algn="just" rtl="1"/>
            <a:endParaRPr lang="en-US" sz="1600" dirty="0" smtClean="0">
              <a:solidFill>
                <a:schemeClr val="tx1"/>
              </a:solidFill>
              <a:cs typeface="2  Nazanin" pitchFamily="2" charset="-78"/>
            </a:endParaRPr>
          </a:p>
          <a:p>
            <a:pPr algn="just" rtl="1"/>
            <a:r>
              <a:rPr lang="fa-IR" sz="1600" b="1" dirty="0" smtClean="0">
                <a:solidFill>
                  <a:schemeClr val="tx1"/>
                </a:solidFill>
                <a:cs typeface="2  Nazanin" pitchFamily="2" charset="-78"/>
              </a:rPr>
              <a:t>    البته می توان درجلسه ی اول، دانش آموزان پایه ی اول را با شیوه ی محوری در محور (1) وپایه دومی را در محور (2) و گروه های ترکیبی از دانش آموزان پایه های سوم، چهارم وپنجم را درمحور (3 ) قرار داد. پایه ی ششم به شیوه ی «خودآموزی» فعالیت انجام دهد. با این تفاوت که محور(3) با روش تلفیقی در هدف مشترک ( عدد نویسی با ارزش مکانی ) به فعالیت وا داشته شوند.</a:t>
            </a:r>
            <a:endParaRPr lang="en-US" sz="1600" dirty="0" smtClean="0">
              <a:solidFill>
                <a:schemeClr val="tx1"/>
              </a:solidFill>
              <a:cs typeface="2  Nazanin" pitchFamily="2" charset="-78"/>
            </a:endParaRPr>
          </a:p>
          <a:p>
            <a:pPr algn="just" rtl="1"/>
            <a:endParaRPr lang="fa-IR" sz="1600"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838200" y="228600"/>
            <a:ext cx="8001000" cy="6096000"/>
          </a:xfrm>
          <a:prstGeom prst="roundRect">
            <a:avLst/>
          </a:prstGeom>
        </p:spPr>
        <p:style>
          <a:lnRef idx="2">
            <a:schemeClr val="dk1"/>
          </a:lnRef>
          <a:fillRef idx="1">
            <a:schemeClr val="lt1"/>
          </a:fillRef>
          <a:effectRef idx="0">
            <a:schemeClr val="dk1"/>
          </a:effectRef>
          <a:fontRef idx="minor">
            <a:schemeClr val="dk1"/>
          </a:fontRef>
        </p:style>
        <p:txBody>
          <a:bodyPr rtlCol="1" anchor="ctr"/>
          <a:lstStyle/>
          <a:p>
            <a:pPr algn="just" rtl="1"/>
            <a:r>
              <a:rPr lang="fa-IR" sz="1900" b="1" dirty="0" smtClean="0">
                <a:solidFill>
                  <a:schemeClr val="tx1"/>
                </a:solidFill>
                <a:cs typeface="B Nazanin" pitchFamily="2" charset="-78"/>
              </a:rPr>
              <a:t>ب - جلسه ی دوم:</a:t>
            </a:r>
            <a:endParaRPr lang="en-US" sz="1900" b="1" dirty="0" smtClean="0">
              <a:solidFill>
                <a:schemeClr val="tx1"/>
              </a:solidFill>
              <a:cs typeface="B Nazanin" pitchFamily="2" charset="-78"/>
            </a:endParaRPr>
          </a:p>
          <a:p>
            <a:pPr lvl="0" algn="just" rtl="1"/>
            <a:r>
              <a:rPr lang="fa-IR" sz="1900" b="1" dirty="0" smtClean="0">
                <a:solidFill>
                  <a:schemeClr val="tx1"/>
                </a:solidFill>
                <a:cs typeface="B Nazanin" pitchFamily="2" charset="-78"/>
              </a:rPr>
              <a:t>درجلسه ی دوم آموزشی این برنامه، ترکیبی از دانش آموزان پایه های اول و دوم درگروه اول یادگیری و پایه ی سوم، چهارم، پنجم وششم درگروه دوم یادگیری قرارمی گیرند. </a:t>
            </a:r>
            <a:endParaRPr lang="en-US" sz="1900" b="1" dirty="0" smtClean="0">
              <a:solidFill>
                <a:schemeClr val="tx1"/>
              </a:solidFill>
              <a:cs typeface="B Nazanin" pitchFamily="2" charset="-78"/>
            </a:endParaRPr>
          </a:p>
          <a:p>
            <a:pPr algn="just" rtl="1">
              <a:buClr>
                <a:srgbClr val="C00000"/>
              </a:buClr>
              <a:buSzPct val="103000"/>
              <a:buFont typeface="Arial" pitchFamily="34" charset="0"/>
              <a:buChar char="•"/>
            </a:pPr>
            <a:r>
              <a:rPr lang="fa-IR" sz="1900" b="1" dirty="0" smtClean="0">
                <a:solidFill>
                  <a:schemeClr val="tx1"/>
                </a:solidFill>
                <a:cs typeface="B Nazanin" pitchFamily="2" charset="-78"/>
              </a:rPr>
              <a:t>در این جلسه، تصویری از «محیط زیست نامناسب» دراختیارگروه اول قرارمی گیرد. مطابق دستورکار، دانش آموزان پایه ی اولی گروه به کمک اعضای گروه خود بایدکلمه هایی را بنویسندکه درتصویرموجود است. ویا این کلمه ها دررابطه با تصویرمحیط زیست نامناسب باشند. دانش آموزان پایه دومی گروه باید با مشورت اعضای گروه خود، یک نقاشی رسم کنند که در رابطه با « محیط زیست مناسب » باشد و ویژگی های آن را نشان دهد.</a:t>
            </a:r>
            <a:endParaRPr lang="en-US" sz="1900" b="1" dirty="0" smtClean="0">
              <a:solidFill>
                <a:schemeClr val="tx1"/>
              </a:solidFill>
              <a:cs typeface="B Nazanin" pitchFamily="2" charset="-78"/>
            </a:endParaRPr>
          </a:p>
          <a:p>
            <a:pPr algn="just" rtl="1">
              <a:buClr>
                <a:srgbClr val="FF0000"/>
              </a:buClr>
              <a:buSzPct val="100000"/>
              <a:buFont typeface="Arial" pitchFamily="34" charset="0"/>
              <a:buChar char="•"/>
            </a:pPr>
            <a:r>
              <a:rPr lang="fa-IR" sz="1900" b="1" dirty="0" smtClean="0">
                <a:solidFill>
                  <a:schemeClr val="tx1"/>
                </a:solidFill>
                <a:cs typeface="B Nazanin" pitchFamily="2" charset="-78"/>
              </a:rPr>
              <a:t>در گروه دوم، ابتدا باید پایه ی سومی های هرگروه با توجه به یک تصویر یا نقاشی، فهرستی تهیه کنند که جمله های آن ها در رابطه با ویژگی های یک «محیط زیست سالم» باشد. آن ها باید فهرست خود را در اختیار چهارمی ها گروه خود قرار دهند، تا آن ها ازبین ویژگی ها ی محیط زیست مناسب، نمونه هایی را که برای گیاه وجانورلازم است را به تفکیک مشخص نمایند. پایه پنجم و ششمی های هرگروه با توجه به فعالیت اعضای گروه خود (سوم و چهارم) دستورالعملی برای مردم عادی بنویسند </a:t>
            </a:r>
            <a:endParaRPr lang="en-US" sz="1900" b="1" dirty="0" smtClean="0">
              <a:solidFill>
                <a:schemeClr val="tx1"/>
              </a:solidFill>
              <a:cs typeface="B Nazanin" pitchFamily="2" charset="-78"/>
            </a:endParaRPr>
          </a:p>
          <a:p>
            <a:pPr algn="just" rtl="1"/>
            <a:r>
              <a:rPr lang="fa-IR" sz="1900" b="1" dirty="0" smtClean="0">
                <a:solidFill>
                  <a:schemeClr val="tx1"/>
                </a:solidFill>
                <a:cs typeface="B Nazanin" pitchFamily="2" charset="-78"/>
              </a:rPr>
              <a:t>که رعایت آن برای حفظ محیط زیست ضروری است. </a:t>
            </a:r>
            <a:endParaRPr lang="en-US" sz="1900" b="1" dirty="0" smtClean="0">
              <a:solidFill>
                <a:schemeClr val="tx1"/>
              </a:solidFill>
              <a:cs typeface="B Nazanin" pitchFamily="2" charset="-78"/>
            </a:endParaRPr>
          </a:p>
          <a:p>
            <a:pPr algn="just" rtl="1"/>
            <a:endParaRPr lang="fa-IR" sz="1900" dirty="0" smtClean="0">
              <a:solidFill>
                <a:schemeClr val="tx1"/>
              </a:solidFill>
              <a:cs typeface="B Nazanin" pitchFamily="2" charset="-78"/>
            </a:endParaRPr>
          </a:p>
          <a:p>
            <a:pPr algn="just" rtl="1"/>
            <a:endParaRPr lang="fa-IR" sz="1900" dirty="0">
              <a:cs typeface="B Nazanin"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76200" y="1143000"/>
          <a:ext cx="8915400" cy="5562600"/>
        </p:xfrm>
        <a:graphic>
          <a:graphicData uri="http://schemas.openxmlformats.org/drawingml/2006/table">
            <a:tbl>
              <a:tblPr rtl="1" firstRow="1" bandRow="1">
                <a:tableStyleId>{5940675A-B579-460E-94D1-54222C63F5DA}</a:tableStyleId>
              </a:tblPr>
              <a:tblGrid>
                <a:gridCol w="1948323"/>
                <a:gridCol w="6967077"/>
              </a:tblGrid>
              <a:tr h="370840">
                <a:tc>
                  <a:txBody>
                    <a:bodyPr/>
                    <a:lstStyle/>
                    <a:p>
                      <a:pPr algn="ctr" rtl="1"/>
                      <a:r>
                        <a:rPr lang="fa-IR" sz="1800" b="1" dirty="0" smtClean="0">
                          <a:cs typeface="B Nazanin" pitchFamily="2" charset="-78"/>
                        </a:rPr>
                        <a:t>کشور</a:t>
                      </a:r>
                      <a:endParaRPr lang="fa-IR" sz="1800" b="1" dirty="0">
                        <a:cs typeface="B Nazanin" pitchFamily="2" charset="-78"/>
                      </a:endParaRPr>
                    </a:p>
                  </a:txBody>
                  <a:tcPr>
                    <a:solidFill>
                      <a:schemeClr val="bg1"/>
                    </a:solidFill>
                  </a:tcPr>
                </a:tc>
                <a:tc>
                  <a:txBody>
                    <a:bodyPr/>
                    <a:lstStyle/>
                    <a:p>
                      <a:pPr algn="ctr" rtl="1"/>
                      <a:r>
                        <a:rPr lang="fa-IR" sz="1800" b="1" dirty="0" smtClean="0">
                          <a:cs typeface="B Nazanin" pitchFamily="2" charset="-78"/>
                        </a:rPr>
                        <a:t>آمار کلاس</a:t>
                      </a:r>
                      <a:endParaRPr lang="fa-IR" sz="1800" b="1" dirty="0">
                        <a:cs typeface="B Nazanin" pitchFamily="2" charset="-78"/>
                      </a:endParaRPr>
                    </a:p>
                  </a:txBody>
                  <a:tcPr>
                    <a:solidFill>
                      <a:schemeClr val="bg1"/>
                    </a:solidFill>
                  </a:tcPr>
                </a:tc>
              </a:tr>
              <a:tr h="370840">
                <a:tc>
                  <a:txBody>
                    <a:bodyPr/>
                    <a:lstStyle/>
                    <a:p>
                      <a:pPr algn="ctr" rtl="1"/>
                      <a:r>
                        <a:rPr lang="fa-IR" sz="1800" b="1" dirty="0" smtClean="0">
                          <a:cs typeface="B Nazanin" pitchFamily="2" charset="-78"/>
                        </a:rPr>
                        <a:t>انگلستان</a:t>
                      </a:r>
                      <a:endParaRPr lang="fa-IR" sz="1800" b="1" dirty="0">
                        <a:solidFill>
                          <a:schemeClr val="tx1"/>
                        </a:solidFill>
                        <a:cs typeface="B Nazanin" pitchFamily="2" charset="-78"/>
                      </a:endParaRPr>
                    </a:p>
                  </a:txBody>
                  <a:tcPr>
                    <a:solidFill>
                      <a:schemeClr val="bg1"/>
                    </a:solidFill>
                  </a:tcPr>
                </a:tc>
                <a:tc>
                  <a:txBody>
                    <a:bodyPr/>
                    <a:lstStyle/>
                    <a:p>
                      <a:pPr algn="ctr" rtl="1"/>
                      <a:r>
                        <a:rPr lang="fa-IR" sz="1800" b="1" dirty="0" smtClean="0">
                          <a:cs typeface="B Nazanin" pitchFamily="2" charset="-78"/>
                        </a:rPr>
                        <a:t>25.4 درصد کلاس های ابتدایی  دو یا سه پایه هستند.</a:t>
                      </a:r>
                      <a:endParaRPr lang="fa-IR" sz="1800" b="1" dirty="0">
                        <a:solidFill>
                          <a:schemeClr val="tx1"/>
                        </a:solidFill>
                        <a:cs typeface="B Nazanin" pitchFamily="2" charset="-78"/>
                      </a:endParaRPr>
                    </a:p>
                  </a:txBody>
                  <a:tcPr>
                    <a:solidFill>
                      <a:schemeClr val="bg1"/>
                    </a:solidFill>
                  </a:tcPr>
                </a:tc>
              </a:tr>
              <a:tr h="370840">
                <a:tc>
                  <a:txBody>
                    <a:bodyPr/>
                    <a:lstStyle/>
                    <a:p>
                      <a:pPr algn="ctr" rtl="1"/>
                      <a:r>
                        <a:rPr lang="fa-IR" sz="1800" b="1" dirty="0" smtClean="0">
                          <a:cs typeface="B Nazanin" pitchFamily="2" charset="-78"/>
                        </a:rPr>
                        <a:t>نیوزلند</a:t>
                      </a:r>
                      <a:endParaRPr lang="fa-IR" sz="1800" b="1" dirty="0">
                        <a:cs typeface="B Nazanin" pitchFamily="2" charset="-78"/>
                      </a:endParaRPr>
                    </a:p>
                  </a:txBody>
                  <a:tcPr>
                    <a:solidFill>
                      <a:schemeClr val="bg1"/>
                    </a:solidFill>
                  </a:tcPr>
                </a:tc>
                <a:tc>
                  <a:txBody>
                    <a:bodyPr/>
                    <a:lstStyle/>
                    <a:p>
                      <a:pPr algn="ctr" rtl="1"/>
                      <a:r>
                        <a:rPr lang="fa-IR" sz="1800" b="1" dirty="0" smtClean="0">
                          <a:cs typeface="B Nazanin" pitchFamily="2" charset="-78"/>
                        </a:rPr>
                        <a:t>53درصد</a:t>
                      </a:r>
                      <a:r>
                        <a:rPr lang="fa-IR" sz="1800" b="1" baseline="0" dirty="0" smtClean="0">
                          <a:cs typeface="B Nazanin" pitchFamily="2" charset="-78"/>
                        </a:rPr>
                        <a:t> معلمان در کلاس های چند پایه تدریس می کنند.</a:t>
                      </a:r>
                      <a:endParaRPr lang="fa-IR" sz="1800" b="1" dirty="0">
                        <a:cs typeface="B Nazanin" pitchFamily="2" charset="-78"/>
                      </a:endParaRPr>
                    </a:p>
                  </a:txBody>
                  <a:tcPr>
                    <a:solidFill>
                      <a:schemeClr val="bg1"/>
                    </a:solidFill>
                  </a:tcPr>
                </a:tc>
              </a:tr>
              <a:tr h="370840">
                <a:tc>
                  <a:txBody>
                    <a:bodyPr/>
                    <a:lstStyle/>
                    <a:p>
                      <a:pPr algn="ctr" rtl="1"/>
                      <a:r>
                        <a:rPr lang="fa-IR" sz="1800" b="1" dirty="0" smtClean="0">
                          <a:cs typeface="B Nazanin" pitchFamily="2" charset="-78"/>
                        </a:rPr>
                        <a:t>ایرلند</a:t>
                      </a:r>
                      <a:endParaRPr lang="fa-IR" sz="1800" b="1" dirty="0">
                        <a:cs typeface="B Nazanin" pitchFamily="2" charset="-78"/>
                      </a:endParaRPr>
                    </a:p>
                  </a:txBody>
                  <a:tcPr>
                    <a:solidFill>
                      <a:schemeClr val="bg1"/>
                    </a:solidFill>
                  </a:tcPr>
                </a:tc>
                <a:tc>
                  <a:txBody>
                    <a:bodyPr/>
                    <a:lstStyle/>
                    <a:p>
                      <a:pPr algn="ctr" rtl="1"/>
                      <a:r>
                        <a:rPr lang="fa-IR" sz="1800" b="1" dirty="0" smtClean="0">
                          <a:cs typeface="B Nazanin" pitchFamily="2" charset="-78"/>
                        </a:rPr>
                        <a:t>40 درصد مدارس ابتدایی دو</a:t>
                      </a:r>
                      <a:r>
                        <a:rPr lang="fa-IR" sz="1800" b="1" baseline="0" dirty="0" smtClean="0">
                          <a:cs typeface="B Nazanin" pitchFamily="2" charset="-78"/>
                        </a:rPr>
                        <a:t> یا چند پایه اند.</a:t>
                      </a:r>
                      <a:endParaRPr lang="fa-IR" sz="1800" b="1" dirty="0">
                        <a:cs typeface="B Nazanin" pitchFamily="2" charset="-78"/>
                      </a:endParaRPr>
                    </a:p>
                  </a:txBody>
                  <a:tcPr>
                    <a:solidFill>
                      <a:schemeClr val="bg1"/>
                    </a:solidFill>
                  </a:tcPr>
                </a:tc>
              </a:tr>
              <a:tr h="370840">
                <a:tc>
                  <a:txBody>
                    <a:bodyPr/>
                    <a:lstStyle/>
                    <a:p>
                      <a:pPr algn="ctr" rtl="1"/>
                      <a:r>
                        <a:rPr lang="fa-IR" sz="1800" b="1" dirty="0" smtClean="0">
                          <a:cs typeface="B Nazanin" pitchFamily="2" charset="-78"/>
                        </a:rPr>
                        <a:t>اسکاتلند</a:t>
                      </a:r>
                      <a:endParaRPr lang="fa-IR" sz="1800" b="1" dirty="0">
                        <a:cs typeface="B Nazanin" pitchFamily="2" charset="-78"/>
                      </a:endParaRPr>
                    </a:p>
                  </a:txBody>
                  <a:tcPr>
                    <a:solidFill>
                      <a:schemeClr val="bg1"/>
                    </a:solidFill>
                  </a:tcPr>
                </a:tc>
                <a:tc>
                  <a:txBody>
                    <a:bodyPr/>
                    <a:lstStyle/>
                    <a:p>
                      <a:pPr algn="ctr" rtl="1"/>
                      <a:r>
                        <a:rPr lang="fa-IR" sz="1800" b="1" dirty="0" smtClean="0">
                          <a:cs typeface="B Nazanin" pitchFamily="2" charset="-78"/>
                        </a:rPr>
                        <a:t>33 درصد کلاس ها چند پایه دارند.</a:t>
                      </a:r>
                      <a:endParaRPr lang="fa-IR" sz="1800" b="1" dirty="0">
                        <a:cs typeface="B Nazanin" pitchFamily="2" charset="-78"/>
                      </a:endParaRPr>
                    </a:p>
                  </a:txBody>
                  <a:tcPr>
                    <a:solidFill>
                      <a:schemeClr val="bg1"/>
                    </a:solidFill>
                  </a:tcPr>
                </a:tc>
              </a:tr>
              <a:tr h="370840">
                <a:tc>
                  <a:txBody>
                    <a:bodyPr/>
                    <a:lstStyle/>
                    <a:p>
                      <a:pPr algn="ctr" rtl="1"/>
                      <a:r>
                        <a:rPr lang="fa-IR" sz="1800" b="1" dirty="0" smtClean="0">
                          <a:cs typeface="B Nazanin" pitchFamily="2" charset="-78"/>
                        </a:rPr>
                        <a:t>فنلاند</a:t>
                      </a:r>
                      <a:endParaRPr lang="fa-IR" sz="1800" b="1" dirty="0">
                        <a:cs typeface="B Nazanin" pitchFamily="2" charset="-78"/>
                      </a:endParaRPr>
                    </a:p>
                  </a:txBody>
                  <a:tcPr>
                    <a:solidFill>
                      <a:schemeClr val="bg1"/>
                    </a:solidFill>
                  </a:tcPr>
                </a:tc>
                <a:tc>
                  <a:txBody>
                    <a:bodyPr/>
                    <a:lstStyle/>
                    <a:p>
                      <a:pPr algn="ctr" rtl="1"/>
                      <a:r>
                        <a:rPr lang="fa-IR" sz="1800" b="1" dirty="0" smtClean="0">
                          <a:cs typeface="B Nazanin" pitchFamily="2" charset="-78"/>
                        </a:rPr>
                        <a:t>32.5 در صد کلاس ها ی ابتدایی چند پایه هستند.</a:t>
                      </a:r>
                      <a:endParaRPr lang="fa-IR" sz="1800" b="1" dirty="0">
                        <a:cs typeface="B Nazanin" pitchFamily="2" charset="-78"/>
                      </a:endParaRPr>
                    </a:p>
                  </a:txBody>
                  <a:tcPr>
                    <a:solidFill>
                      <a:schemeClr val="bg1"/>
                    </a:solidFill>
                  </a:tcPr>
                </a:tc>
              </a:tr>
              <a:tr h="370840">
                <a:tc>
                  <a:txBody>
                    <a:bodyPr/>
                    <a:lstStyle/>
                    <a:p>
                      <a:pPr algn="ctr" rtl="1"/>
                      <a:r>
                        <a:rPr lang="fa-IR" sz="1800" b="1" dirty="0" smtClean="0">
                          <a:cs typeface="B Nazanin" pitchFamily="2" charset="-78"/>
                        </a:rPr>
                        <a:t>نروژ</a:t>
                      </a:r>
                      <a:endParaRPr lang="fa-IR" sz="1800" b="1" dirty="0">
                        <a:cs typeface="B Nazanin" pitchFamily="2" charset="-78"/>
                      </a:endParaRPr>
                    </a:p>
                  </a:txBody>
                  <a:tcPr>
                    <a:solidFill>
                      <a:schemeClr val="bg1"/>
                    </a:solidFill>
                  </a:tcPr>
                </a:tc>
                <a:tc>
                  <a:txBody>
                    <a:bodyPr/>
                    <a:lstStyle/>
                    <a:p>
                      <a:pPr algn="ctr" rtl="1"/>
                      <a:r>
                        <a:rPr lang="fa-IR" sz="1800" b="1" dirty="0" smtClean="0">
                          <a:cs typeface="B Nazanin" pitchFamily="2" charset="-78"/>
                        </a:rPr>
                        <a:t>42 درصد کلاس چند پایه دارند.</a:t>
                      </a:r>
                      <a:endParaRPr lang="fa-IR" sz="1800" b="1" dirty="0">
                        <a:cs typeface="B Nazanin" pitchFamily="2" charset="-78"/>
                      </a:endParaRPr>
                    </a:p>
                  </a:txBody>
                  <a:tcPr>
                    <a:solidFill>
                      <a:schemeClr val="bg1"/>
                    </a:solidFill>
                  </a:tcPr>
                </a:tc>
              </a:tr>
              <a:tr h="370840">
                <a:tc>
                  <a:txBody>
                    <a:bodyPr/>
                    <a:lstStyle/>
                    <a:p>
                      <a:pPr algn="ctr" rtl="1"/>
                      <a:r>
                        <a:rPr lang="fa-IR" sz="1800" b="1" dirty="0" smtClean="0">
                          <a:cs typeface="B Nazanin" pitchFamily="2" charset="-78"/>
                        </a:rPr>
                        <a:t>اتریش</a:t>
                      </a:r>
                      <a:endParaRPr lang="fa-IR" sz="1800" b="1" dirty="0">
                        <a:cs typeface="B Nazanin" pitchFamily="2" charset="-78"/>
                      </a:endParaRPr>
                    </a:p>
                  </a:txBody>
                  <a:tcPr>
                    <a:solidFill>
                      <a:schemeClr val="bg1"/>
                    </a:solidFill>
                  </a:tcPr>
                </a:tc>
                <a:tc>
                  <a:txBody>
                    <a:bodyPr/>
                    <a:lstStyle/>
                    <a:p>
                      <a:pPr algn="ctr" rtl="1"/>
                      <a:r>
                        <a:rPr lang="fa-IR" sz="1800" b="1" dirty="0" smtClean="0">
                          <a:cs typeface="B Nazanin" pitchFamily="2" charset="-78"/>
                        </a:rPr>
                        <a:t>25 درصد مدارس دو یا سه پایه یا بیش تر از آن دارند.</a:t>
                      </a:r>
                      <a:endParaRPr lang="fa-IR" sz="1800" b="1" dirty="0">
                        <a:cs typeface="B Nazanin" pitchFamily="2" charset="-78"/>
                      </a:endParaRPr>
                    </a:p>
                  </a:txBody>
                  <a:tcPr>
                    <a:solidFill>
                      <a:schemeClr val="bg1"/>
                    </a:solidFill>
                  </a:tcPr>
                </a:tc>
              </a:tr>
              <a:tr h="370840">
                <a:tc>
                  <a:txBody>
                    <a:bodyPr/>
                    <a:lstStyle/>
                    <a:p>
                      <a:pPr algn="ctr" rtl="1"/>
                      <a:r>
                        <a:rPr lang="fa-IR" sz="1800" b="1" dirty="0" smtClean="0">
                          <a:cs typeface="B Nazanin" pitchFamily="2" charset="-78"/>
                        </a:rPr>
                        <a:t>یونان</a:t>
                      </a:r>
                      <a:endParaRPr lang="fa-IR" sz="1800" b="1" dirty="0">
                        <a:cs typeface="B Nazanin" pitchFamily="2" charset="-78"/>
                      </a:endParaRPr>
                    </a:p>
                  </a:txBody>
                  <a:tcPr>
                    <a:solidFill>
                      <a:schemeClr val="bg1"/>
                    </a:solidFill>
                  </a:tcPr>
                </a:tc>
                <a:tc>
                  <a:txBody>
                    <a:bodyPr/>
                    <a:lstStyle/>
                    <a:p>
                      <a:pPr algn="ctr" rtl="1"/>
                      <a:r>
                        <a:rPr lang="fa-IR" sz="1800" b="1" dirty="0" smtClean="0">
                          <a:cs typeface="B Nazanin" pitchFamily="2" charset="-78"/>
                        </a:rPr>
                        <a:t>31 درصد کلاس های ابتدایی کلاس های چند پایه اند.</a:t>
                      </a:r>
                      <a:endParaRPr lang="fa-IR" sz="1800" b="1" dirty="0">
                        <a:cs typeface="B Nazanin" pitchFamily="2" charset="-78"/>
                      </a:endParaRPr>
                    </a:p>
                  </a:txBody>
                  <a:tcPr>
                    <a:solidFill>
                      <a:schemeClr val="bg1"/>
                    </a:solidFill>
                  </a:tcPr>
                </a:tc>
              </a:tr>
              <a:tr h="370840">
                <a:tc>
                  <a:txBody>
                    <a:bodyPr/>
                    <a:lstStyle/>
                    <a:p>
                      <a:pPr algn="ctr" rtl="1"/>
                      <a:r>
                        <a:rPr lang="fa-IR" sz="1800" b="1" dirty="0" smtClean="0">
                          <a:cs typeface="B Nazanin" pitchFamily="2" charset="-78"/>
                        </a:rPr>
                        <a:t>چک</a:t>
                      </a:r>
                      <a:endParaRPr lang="fa-IR" sz="1800" b="1" dirty="0">
                        <a:cs typeface="B Nazanin" pitchFamily="2" charset="-78"/>
                      </a:endParaRPr>
                    </a:p>
                  </a:txBody>
                  <a:tcPr>
                    <a:solidFill>
                      <a:schemeClr val="bg1"/>
                    </a:solidFill>
                  </a:tcPr>
                </a:tc>
                <a:tc>
                  <a:txBody>
                    <a:bodyPr/>
                    <a:lstStyle/>
                    <a:p>
                      <a:pPr algn="ctr" rtl="1"/>
                      <a:r>
                        <a:rPr lang="fa-IR" sz="1800" b="1" dirty="0" smtClean="0">
                          <a:cs typeface="B Nazanin" pitchFamily="2" charset="-78"/>
                        </a:rPr>
                        <a:t>35 درصد کلاس های ابتدایی چند پایه هستند.</a:t>
                      </a:r>
                      <a:endParaRPr lang="fa-IR" sz="1800" b="1" dirty="0">
                        <a:cs typeface="B Nazanin" pitchFamily="2" charset="-78"/>
                      </a:endParaRPr>
                    </a:p>
                  </a:txBody>
                  <a:tcPr>
                    <a:solidFill>
                      <a:schemeClr val="bg1"/>
                    </a:solidFill>
                  </a:tcPr>
                </a:tc>
              </a:tr>
              <a:tr h="370840">
                <a:tc>
                  <a:txBody>
                    <a:bodyPr/>
                    <a:lstStyle/>
                    <a:p>
                      <a:pPr algn="ctr" rtl="1"/>
                      <a:r>
                        <a:rPr lang="fa-IR" sz="1800" b="1" dirty="0" smtClean="0">
                          <a:cs typeface="B Nazanin" pitchFamily="2" charset="-78"/>
                        </a:rPr>
                        <a:t>سویس</a:t>
                      </a:r>
                      <a:endParaRPr lang="fa-IR" sz="1800" b="1" dirty="0">
                        <a:cs typeface="B Nazanin" pitchFamily="2" charset="-78"/>
                      </a:endParaRPr>
                    </a:p>
                  </a:txBody>
                  <a:tcPr>
                    <a:solidFill>
                      <a:schemeClr val="bg1"/>
                    </a:solidFill>
                  </a:tcPr>
                </a:tc>
                <a:tc>
                  <a:txBody>
                    <a:bodyPr/>
                    <a:lstStyle/>
                    <a:p>
                      <a:pPr algn="ctr" rtl="1"/>
                      <a:r>
                        <a:rPr lang="fa-IR" sz="1800" b="1" dirty="0" smtClean="0">
                          <a:cs typeface="B Nazanin" pitchFamily="2" charset="-78"/>
                        </a:rPr>
                        <a:t>33 درصد کلاس های در سطوح ابتدایی چند پایه هستند.</a:t>
                      </a:r>
                      <a:endParaRPr lang="fa-IR" sz="1800" b="1" dirty="0">
                        <a:cs typeface="B Nazanin" pitchFamily="2" charset="-78"/>
                      </a:endParaRPr>
                    </a:p>
                  </a:txBody>
                  <a:tcPr>
                    <a:solidFill>
                      <a:schemeClr val="bg1"/>
                    </a:solidFill>
                  </a:tcPr>
                </a:tc>
              </a:tr>
              <a:tr h="370840">
                <a:tc>
                  <a:txBody>
                    <a:bodyPr/>
                    <a:lstStyle/>
                    <a:p>
                      <a:pPr algn="ctr" rtl="1"/>
                      <a:r>
                        <a:rPr lang="fa-IR" sz="1800" b="1" dirty="0" smtClean="0">
                          <a:cs typeface="B Nazanin" pitchFamily="2" charset="-78"/>
                        </a:rPr>
                        <a:t>آلمان</a:t>
                      </a:r>
                      <a:endParaRPr lang="fa-IR" sz="1800" b="1" dirty="0">
                        <a:cs typeface="B Nazanin" pitchFamily="2" charset="-78"/>
                      </a:endParaRPr>
                    </a:p>
                  </a:txBody>
                  <a:tcPr>
                    <a:solidFill>
                      <a:schemeClr val="bg1"/>
                    </a:solidFill>
                  </a:tcPr>
                </a:tc>
                <a:tc>
                  <a:txBody>
                    <a:bodyPr/>
                    <a:lstStyle/>
                    <a:p>
                      <a:pPr algn="ctr" rtl="1"/>
                      <a:r>
                        <a:rPr lang="fa-IR" sz="1800" b="1" dirty="0" smtClean="0">
                          <a:cs typeface="B Nazanin" pitchFamily="2" charset="-78"/>
                        </a:rPr>
                        <a:t>80 در صد از دانش آموزان در کلاس های چند پایه حضور دارند</a:t>
                      </a:r>
                      <a:endParaRPr lang="fa-IR" sz="1800" b="1" dirty="0">
                        <a:cs typeface="B Nazanin" pitchFamily="2" charset="-78"/>
                      </a:endParaRPr>
                    </a:p>
                  </a:txBody>
                  <a:tcPr>
                    <a:solidFill>
                      <a:schemeClr val="bg1"/>
                    </a:solidFill>
                  </a:tcPr>
                </a:tc>
              </a:tr>
              <a:tr h="370840">
                <a:tc>
                  <a:txBody>
                    <a:bodyPr/>
                    <a:lstStyle/>
                    <a:p>
                      <a:pPr algn="ctr" rtl="1"/>
                      <a:r>
                        <a:rPr lang="fa-IR" sz="1800" b="1" dirty="0" smtClean="0">
                          <a:cs typeface="B Nazanin" pitchFamily="2" charset="-78"/>
                        </a:rPr>
                        <a:t>سوئد</a:t>
                      </a:r>
                      <a:endParaRPr lang="fa-IR" sz="1800" b="1" dirty="0">
                        <a:cs typeface="B Nazanin" pitchFamily="2" charset="-78"/>
                      </a:endParaRPr>
                    </a:p>
                  </a:txBody>
                  <a:tcPr>
                    <a:solidFill>
                      <a:schemeClr val="bg1"/>
                    </a:solidFill>
                  </a:tcPr>
                </a:tc>
                <a:tc>
                  <a:txBody>
                    <a:bodyPr/>
                    <a:lstStyle/>
                    <a:p>
                      <a:pPr algn="ctr" rtl="1"/>
                      <a:r>
                        <a:rPr lang="fa-IR" sz="1800" b="1" dirty="0" smtClean="0">
                          <a:cs typeface="B Nazanin" pitchFamily="2" charset="-78"/>
                        </a:rPr>
                        <a:t>طی</a:t>
                      </a:r>
                      <a:r>
                        <a:rPr lang="fa-IR" sz="1800" b="1" baseline="0" dirty="0" smtClean="0">
                          <a:cs typeface="B Nazanin" pitchFamily="2" charset="-78"/>
                        </a:rPr>
                        <a:t> سال های 1987 تا1988 حدود 35 درصد مدارس چند پایه اند</a:t>
                      </a:r>
                      <a:endParaRPr lang="fa-IR" sz="1800" b="1" dirty="0">
                        <a:cs typeface="B Nazanin" pitchFamily="2" charset="-78"/>
                      </a:endParaRPr>
                    </a:p>
                  </a:txBody>
                  <a:tcPr>
                    <a:solidFill>
                      <a:schemeClr val="bg1"/>
                    </a:solidFill>
                  </a:tcPr>
                </a:tc>
              </a:tr>
              <a:tr h="370840">
                <a:tc>
                  <a:txBody>
                    <a:bodyPr/>
                    <a:lstStyle/>
                    <a:p>
                      <a:pPr algn="ctr" rtl="1"/>
                      <a:r>
                        <a:rPr lang="fa-IR" sz="1800" b="1" dirty="0" smtClean="0">
                          <a:cs typeface="B Nazanin" pitchFamily="2" charset="-78"/>
                        </a:rPr>
                        <a:t>استرالیا</a:t>
                      </a:r>
                      <a:endParaRPr lang="fa-IR" sz="1800" b="1" dirty="0">
                        <a:cs typeface="B Nazanin" pitchFamily="2" charset="-78"/>
                      </a:endParaRPr>
                    </a:p>
                  </a:txBody>
                  <a:tcPr>
                    <a:solidFill>
                      <a:schemeClr val="bg1"/>
                    </a:solidFill>
                  </a:tcPr>
                </a:tc>
                <a:tc>
                  <a:txBody>
                    <a:bodyPr/>
                    <a:lstStyle/>
                    <a:p>
                      <a:pPr algn="ctr" rtl="1"/>
                      <a:r>
                        <a:rPr lang="fa-IR" sz="1800" b="1" dirty="0" smtClean="0">
                          <a:cs typeface="B Nazanin" pitchFamily="2" charset="-78"/>
                        </a:rPr>
                        <a:t>34 درصد مدارس در سال 1990 چندپایه بودند.</a:t>
                      </a:r>
                      <a:endParaRPr lang="fa-IR" sz="1800" b="1" dirty="0">
                        <a:cs typeface="B Nazanin" pitchFamily="2" charset="-78"/>
                      </a:endParaRPr>
                    </a:p>
                  </a:txBody>
                  <a:tcPr>
                    <a:solidFill>
                      <a:schemeClr val="bg1"/>
                    </a:solidFill>
                  </a:tcPr>
                </a:tc>
              </a:tr>
              <a:tr h="370840">
                <a:tc>
                  <a:txBody>
                    <a:bodyPr/>
                    <a:lstStyle/>
                    <a:p>
                      <a:pPr algn="ctr" rtl="1"/>
                      <a:r>
                        <a:rPr lang="fa-IR" sz="1800" b="1" dirty="0" smtClean="0">
                          <a:cs typeface="B Nazanin" pitchFamily="2" charset="-78"/>
                        </a:rPr>
                        <a:t>کانادا</a:t>
                      </a:r>
                      <a:endParaRPr lang="fa-IR" sz="1800" b="1" dirty="0">
                        <a:cs typeface="B Nazanin" pitchFamily="2" charset="-78"/>
                      </a:endParaRPr>
                    </a:p>
                  </a:txBody>
                  <a:tcPr>
                    <a:solidFill>
                      <a:schemeClr val="bg1"/>
                    </a:solidFill>
                  </a:tcPr>
                </a:tc>
                <a:tc>
                  <a:txBody>
                    <a:bodyPr/>
                    <a:lstStyle/>
                    <a:p>
                      <a:pPr algn="ctr" rtl="1"/>
                      <a:r>
                        <a:rPr lang="fa-IR" sz="1800" b="1" dirty="0" smtClean="0">
                          <a:cs typeface="B Nazanin" pitchFamily="2" charset="-78"/>
                        </a:rPr>
                        <a:t>از هر هفت</a:t>
                      </a:r>
                      <a:r>
                        <a:rPr lang="fa-IR" sz="1800" b="1" baseline="0" dirty="0" smtClean="0">
                          <a:cs typeface="B Nazanin" pitchFamily="2" charset="-78"/>
                        </a:rPr>
                        <a:t> کلاس یکی از ان ها چند پایه است.</a:t>
                      </a:r>
                      <a:endParaRPr lang="fa-IR" sz="1800" b="1" dirty="0">
                        <a:cs typeface="B Nazanin" pitchFamily="2" charset="-78"/>
                      </a:endParaRPr>
                    </a:p>
                  </a:txBody>
                  <a:tcPr>
                    <a:solidFill>
                      <a:schemeClr val="bg1"/>
                    </a:solidFill>
                  </a:tcPr>
                </a:tc>
              </a:tr>
            </a:tbl>
          </a:graphicData>
        </a:graphic>
      </p:graphicFrame>
      <p:sp>
        <p:nvSpPr>
          <p:cNvPr id="5" name="TextBox 4"/>
          <p:cNvSpPr txBox="1"/>
          <p:nvPr/>
        </p:nvSpPr>
        <p:spPr>
          <a:xfrm>
            <a:off x="1066800" y="329625"/>
            <a:ext cx="7486344" cy="584775"/>
          </a:xfrm>
          <a:prstGeom prst="rect">
            <a:avLst/>
          </a:prstGeom>
          <a:noFill/>
        </p:spPr>
        <p:txBody>
          <a:bodyPr wrap="none" rtlCol="1">
            <a:spAutoFit/>
          </a:bodyPr>
          <a:lstStyle/>
          <a:p>
            <a:r>
              <a:rPr lang="fa-IR" sz="3200" dirty="0" smtClean="0">
                <a:solidFill>
                  <a:schemeClr val="bg1"/>
                </a:solidFill>
                <a:cs typeface="B Titr" pitchFamily="2" charset="-78"/>
              </a:rPr>
              <a:t>توزیع کلاس های چند پایه در کشورهای مختلف دنیا</a:t>
            </a:r>
            <a:endParaRPr lang="fa-IR" sz="3200" dirty="0">
              <a:solidFill>
                <a:schemeClr val="bg1"/>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1219200" y="304800"/>
            <a:ext cx="7391400" cy="5943600"/>
          </a:xfrm>
          <a:prstGeom prst="roundRect">
            <a:avLst/>
          </a:prstGeom>
        </p:spPr>
        <p:style>
          <a:lnRef idx="2">
            <a:schemeClr val="dk1"/>
          </a:lnRef>
          <a:fillRef idx="1">
            <a:schemeClr val="lt1"/>
          </a:fillRef>
          <a:effectRef idx="0">
            <a:schemeClr val="dk1"/>
          </a:effectRef>
          <a:fontRef idx="minor">
            <a:schemeClr val="dk1"/>
          </a:fontRef>
        </p:style>
        <p:txBody>
          <a:bodyPr rtlCol="1" anchor="ctr"/>
          <a:lstStyle/>
          <a:p>
            <a:pPr algn="just" rtl="1">
              <a:buNone/>
            </a:pPr>
            <a:r>
              <a:rPr lang="fa-IR" sz="2800" b="1" dirty="0" smtClean="0">
                <a:solidFill>
                  <a:schemeClr val="tx1"/>
                </a:solidFill>
                <a:cs typeface="2  Nazanin" pitchFamily="2" charset="-78"/>
              </a:rPr>
              <a:t> – جلسه ی سوم : </a:t>
            </a:r>
            <a:endParaRPr lang="en-US" sz="2800" b="1" dirty="0" smtClean="0">
              <a:solidFill>
                <a:schemeClr val="tx1"/>
              </a:solidFill>
              <a:cs typeface="2  Nazanin" pitchFamily="2" charset="-78"/>
            </a:endParaRPr>
          </a:p>
          <a:p>
            <a:pPr lvl="0" algn="just" rtl="1">
              <a:buClr>
                <a:srgbClr val="C00000"/>
              </a:buClr>
              <a:buSzPct val="98000"/>
              <a:buFont typeface="Wingdings" pitchFamily="2" charset="2"/>
              <a:buChar char="q"/>
            </a:pPr>
            <a:r>
              <a:rPr lang="fa-IR" sz="2800" b="1" dirty="0" smtClean="0">
                <a:solidFill>
                  <a:schemeClr val="tx1"/>
                </a:solidFill>
                <a:cs typeface="2  Nazanin" pitchFamily="2" charset="-78"/>
              </a:rPr>
              <a:t>درجلسه ی سوم این برنامه، دنبال فرصتی هستیم تا به دلیل حجم زیاد کار درپایه ی پنجم یا ششم ،  بتوان وقت بیش تری را به آموزش مستقیم در این پایه ها اختصاص داد. لذا درآغاز آموزش، ابتدا دستورکار فعالیت آموزشی همه ی دانش آموزان کلاس به آن ها اعلام می شود.  لذا با فرصت کافی که ایجاد می شود، معلم از آن برای «تدریس مستقل» در دو پایه استفاده می کند. درپایان وقت این جلسه، دقایقی از آن به بررسی نتایج فعالیت های دانش آموزان کلاس اختصاص می یابد.</a:t>
            </a:r>
            <a:endParaRPr lang="en-US" sz="2800" b="1" dirty="0" smtClean="0">
              <a:solidFill>
                <a:schemeClr val="tx1"/>
              </a:solidFill>
              <a:cs typeface="2  Nazanin" pitchFamily="2" charset="-78"/>
            </a:endParaRPr>
          </a:p>
          <a:p>
            <a:pPr algn="just" rtl="1"/>
            <a:endParaRPr lang="fa-IR" sz="2800" b="1"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914400" y="228600"/>
            <a:ext cx="7543800" cy="6172200"/>
          </a:xfrm>
          <a:prstGeom prst="roundRect">
            <a:avLst/>
          </a:prstGeom>
        </p:spPr>
        <p:style>
          <a:lnRef idx="2">
            <a:schemeClr val="dk1"/>
          </a:lnRef>
          <a:fillRef idx="1">
            <a:schemeClr val="lt1"/>
          </a:fillRef>
          <a:effectRef idx="0">
            <a:schemeClr val="dk1"/>
          </a:effectRef>
          <a:fontRef idx="minor">
            <a:schemeClr val="dk1"/>
          </a:fontRef>
        </p:style>
        <p:txBody>
          <a:bodyPr rtlCol="1" anchor="ctr"/>
          <a:lstStyle/>
          <a:p>
            <a:pPr algn="just" rtl="1">
              <a:buNone/>
            </a:pPr>
            <a:r>
              <a:rPr lang="fa-IR" sz="2400" b="1" dirty="0" smtClean="0">
                <a:solidFill>
                  <a:schemeClr val="tx1"/>
                </a:solidFill>
                <a:cs typeface="B Nazanin" pitchFamily="2" charset="-78"/>
              </a:rPr>
              <a:t>د – جلسه چهارم:</a:t>
            </a:r>
          </a:p>
          <a:p>
            <a:pPr algn="just" rtl="1">
              <a:buNone/>
            </a:pPr>
            <a:endParaRPr lang="en-US" sz="2400" b="1" dirty="0" smtClean="0">
              <a:cs typeface="B Nazanin" pitchFamily="2" charset="-78"/>
            </a:endParaRPr>
          </a:p>
          <a:p>
            <a:pPr lvl="0" algn="just" rtl="1">
              <a:buClr>
                <a:srgbClr val="FFFF00"/>
              </a:buClr>
              <a:buSzPct val="95000"/>
              <a:buFont typeface="Wingdings" pitchFamily="2" charset="2"/>
              <a:buChar char="Ø"/>
            </a:pPr>
            <a:r>
              <a:rPr lang="fa-IR" sz="2400" b="1" dirty="0" smtClean="0">
                <a:cs typeface="B Nazanin" pitchFamily="2" charset="-78"/>
              </a:rPr>
              <a:t>درجلسه ی چهارم این برنامه، ترکیبی از دانش آموزان پایه های اول ودوم با شیوه ی تلفیقی(در محتوی) دریک گروه قرارمی گیرند. تا درگروه به بررسی دقیقی روی قسمت های مختلف گیاه بپردازند. ومقایسه روی اجزای گیاهان داشته باشند. و در پایان وقت تعیین شده، نتایج کار را به کلاس ارائه کنند. اما می خواهیم در این جلسه با توجه به موضوع ارائه شده، به دانش آموزان پایه سومی کمک کنیم. زیرادر شناخت اجزا آن اشکال دارند. لذا به عنوان «کمک کار» معلم، آن ها را درگروه اول قرارمی دهیم. تا به ظاهربه نظارت وراهنمایی آن ها بپردازند. که این مسولیت دادن برای سومی ها نوعی تمرین کردن ورفع اشکال است. </a:t>
            </a:r>
            <a:endParaRPr lang="en-US" sz="2400" b="1" dirty="0" smtClean="0">
              <a:cs typeface="B Nazanin" pitchFamily="2" charset="-78"/>
            </a:endParaRPr>
          </a:p>
          <a:p>
            <a:pPr algn="just" rtl="1">
              <a:buNone/>
            </a:pPr>
            <a:r>
              <a:rPr lang="fa-IR" sz="2400" b="1" dirty="0" smtClean="0">
                <a:cs typeface="B Nazanin" pitchFamily="2" charset="-78"/>
              </a:rPr>
              <a:t>     دروقت پایانی این جلسه هم به بررسی کاردیگرپایه ها پرداخته می شود. </a:t>
            </a:r>
            <a:endParaRPr lang="en-US" sz="2400" b="1" dirty="0" smtClean="0">
              <a:cs typeface="B Nazanin" pitchFamily="2" charset="-78"/>
            </a:endParaRPr>
          </a:p>
          <a:p>
            <a:pPr algn="just" rtl="1"/>
            <a:endParaRPr lang="fa-IR" sz="2400" b="1" dirty="0" smtClean="0">
              <a:cs typeface="B Nazanin" pitchFamily="2" charset="-78"/>
            </a:endParaRPr>
          </a:p>
          <a:p>
            <a:pPr algn="just" rtl="1"/>
            <a:endParaRPr lang="fa-IR" sz="2400" b="1" dirty="0">
              <a:cs typeface="B Nazanin"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fa-IR" sz="4000" b="1" dirty="0" smtClean="0">
                <a:solidFill>
                  <a:srgbClr val="FF0000"/>
                </a:solidFill>
                <a:cs typeface="B Titr" pitchFamily="2" charset="-78"/>
              </a:rPr>
              <a:t>روش سطح1 :</a:t>
            </a:r>
            <a:r>
              <a:rPr lang="fa-IR" sz="4000" b="1" dirty="0" smtClean="0">
                <a:solidFill>
                  <a:srgbClr val="FF0000"/>
                </a:solidFill>
                <a:cs typeface="B Nazanin" pitchFamily="2" charset="-78"/>
              </a:rPr>
              <a:t>( </a:t>
            </a:r>
            <a:r>
              <a:rPr lang="fa-IR" sz="4000" b="1" dirty="0" smtClean="0">
                <a:solidFill>
                  <a:schemeClr val="tx1"/>
                </a:solidFill>
                <a:cs typeface="B Nazanin" pitchFamily="2" charset="-78"/>
              </a:rPr>
              <a:t>تلفیق</a:t>
            </a:r>
            <a:r>
              <a:rPr lang="fa-IR" sz="4000" b="1" dirty="0" smtClean="0">
                <a:solidFill>
                  <a:srgbClr val="FF0000"/>
                </a:solidFill>
                <a:cs typeface="B Nazanin" pitchFamily="2" charset="-78"/>
              </a:rPr>
              <a:t>)</a:t>
            </a:r>
          </a:p>
          <a:p>
            <a:pPr>
              <a:buNone/>
            </a:pPr>
            <a:r>
              <a:rPr lang="fa-IR" sz="4000" b="1" dirty="0" smtClean="0">
                <a:solidFill>
                  <a:schemeClr val="tx1"/>
                </a:solidFill>
                <a:cs typeface="B Nazanin" pitchFamily="2" charset="-78"/>
              </a:rPr>
              <a:t>قابل استفاده در برنامه درسی ملی</a:t>
            </a:r>
          </a:p>
          <a:p>
            <a:pPr>
              <a:buNone/>
            </a:pPr>
            <a:r>
              <a:rPr lang="fa-IR" sz="4000" b="1" dirty="0" smtClean="0">
                <a:solidFill>
                  <a:srgbClr val="FF0000"/>
                </a:solidFill>
                <a:cs typeface="B Nazanin" pitchFamily="2" charset="-78"/>
              </a:rPr>
              <a:t>سطح معلم:</a:t>
            </a:r>
            <a:r>
              <a:rPr lang="fa-IR" sz="4000" b="1" dirty="0" smtClean="0">
                <a:solidFill>
                  <a:schemeClr val="tx1"/>
                </a:solidFill>
                <a:cs typeface="B Nazanin" pitchFamily="2" charset="-78"/>
              </a:rPr>
              <a:t>ماهر</a:t>
            </a:r>
          </a:p>
          <a:p>
            <a:pPr>
              <a:buNone/>
            </a:pPr>
            <a:r>
              <a:rPr lang="fa-IR" sz="4000" b="1" dirty="0" smtClean="0">
                <a:solidFill>
                  <a:srgbClr val="FF0000"/>
                </a:solidFill>
                <a:cs typeface="B Nazanin" pitchFamily="2" charset="-78"/>
              </a:rPr>
              <a:t>زمان پیشنهادی : </a:t>
            </a:r>
            <a:r>
              <a:rPr lang="fa-IR" sz="4000" b="1" dirty="0" smtClean="0">
                <a:solidFill>
                  <a:schemeClr val="tx1"/>
                </a:solidFill>
                <a:cs typeface="B Nazanin" pitchFamily="2" charset="-78"/>
              </a:rPr>
              <a:t>30 دقیقه</a:t>
            </a:r>
          </a:p>
          <a:p>
            <a:pPr>
              <a:buNone/>
            </a:pPr>
            <a:r>
              <a:rPr lang="fa-IR" sz="4000" b="1" dirty="0" smtClean="0">
                <a:solidFill>
                  <a:srgbClr val="FF0000"/>
                </a:solidFill>
                <a:cs typeface="B Nazanin" pitchFamily="2" charset="-78"/>
              </a:rPr>
              <a:t>روش پیشنهادی ارزشیابی:</a:t>
            </a:r>
            <a:r>
              <a:rPr lang="fa-IR" sz="4000" b="1" dirty="0" smtClean="0">
                <a:solidFill>
                  <a:schemeClr val="tx1"/>
                </a:solidFill>
                <a:cs typeface="B Nazanin" pitchFamily="2" charset="-78"/>
              </a:rPr>
              <a:t>خودارزیابی،همسالان سنجی،ثبت مشاهدات</a:t>
            </a:r>
            <a:endParaRPr lang="fa-IR" sz="4000" b="1" dirty="0">
              <a:solidFill>
                <a:schemeClr val="tx1"/>
              </a:solidFill>
              <a:cs typeface="B Nazanin" pitchFamily="2" charset="-78"/>
            </a:endParaRPr>
          </a:p>
        </p:txBody>
      </p:sp>
      <p:sp>
        <p:nvSpPr>
          <p:cNvPr id="4" name="Title 1"/>
          <p:cNvSpPr txBox="1">
            <a:spLocks/>
          </p:cNvSpPr>
          <p:nvPr/>
        </p:nvSpPr>
        <p:spPr>
          <a:xfrm>
            <a:off x="304800" y="152400"/>
            <a:ext cx="8686800" cy="838200"/>
          </a:xfrm>
          <a:prstGeom prst="rect">
            <a:avLst/>
          </a:prstGeom>
        </p:spPr>
        <p:txBody>
          <a:bodyPr vert="horz"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6600" b="1" i="0" u="none" strike="noStrike" kern="1200" cap="all" spc="0" normalizeH="0" baseline="0" noProof="0" dirty="0" smtClean="0">
                <a:ln>
                  <a:noFill/>
                </a:ln>
                <a:effectLst>
                  <a:reflection blurRad="12700" stA="48000" endA="300" endPos="55000" dir="5400000" sy="-90000" algn="bl" rotWithShape="0"/>
                </a:effectLst>
                <a:uLnTx/>
                <a:uFillTx/>
                <a:latin typeface="+mj-lt"/>
                <a:ea typeface="+mj-ea"/>
                <a:cs typeface="B Titr" pitchFamily="2" charset="-78"/>
              </a:rPr>
              <a:t>روش های تلفیق </a:t>
            </a:r>
            <a:endParaRPr kumimoji="0" lang="en-US" sz="6600" b="0" i="0" u="none" strike="noStrike" kern="1200" cap="all" spc="0" normalizeH="0" baseline="0" noProof="0" dirty="0">
              <a:ln>
                <a:noFill/>
              </a:ln>
              <a:effectLst>
                <a:reflection blurRad="12700" stA="48000" endA="300" endPos="55000" dir="5400000" sy="-90000" algn="bl" rotWithShape="0"/>
              </a:effectLst>
              <a:uLnTx/>
              <a:uFillTx/>
              <a:latin typeface="+mj-lt"/>
              <a:ea typeface="+mj-ea"/>
              <a:cs typeface="B Titr" pitchFamily="2" charset="-78"/>
            </a:endParaRPr>
          </a:p>
        </p:txBody>
      </p:sp>
      <p:sp>
        <p:nvSpPr>
          <p:cNvPr id="6" name="Isosceles Triangle 5"/>
          <p:cNvSpPr/>
          <p:nvPr/>
        </p:nvSpPr>
        <p:spPr>
          <a:xfrm>
            <a:off x="1371600" y="1905000"/>
            <a:ext cx="1905000" cy="19050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cxnSp>
        <p:nvCxnSpPr>
          <p:cNvPr id="8" name="Straight Connector 7"/>
          <p:cNvCxnSpPr/>
          <p:nvPr/>
        </p:nvCxnSpPr>
        <p:spPr>
          <a:xfrm>
            <a:off x="1143000" y="2665412"/>
            <a:ext cx="21336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219200" y="3200400"/>
            <a:ext cx="21336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742950" indent="-742950">
              <a:buNone/>
            </a:pPr>
            <a:r>
              <a:rPr lang="fa-IR" sz="5000" b="1" dirty="0" smtClean="0">
                <a:solidFill>
                  <a:srgbClr val="FF0000"/>
                </a:solidFill>
                <a:cs typeface="B Titr" pitchFamily="2" charset="-78"/>
              </a:rPr>
              <a:t>روش اجرا:</a:t>
            </a:r>
          </a:p>
          <a:p>
            <a:pPr marL="742950" indent="-742950" algn="justLow">
              <a:buNone/>
            </a:pPr>
            <a:r>
              <a:rPr lang="fa-IR" sz="3600" b="1" dirty="0" smtClean="0">
                <a:solidFill>
                  <a:schemeClr val="tx1"/>
                </a:solidFill>
                <a:cs typeface="B Nazanin" pitchFamily="2" charset="-78"/>
              </a:rPr>
              <a:t>1- معلم ابتدا فهرست کتاب را به دقت مطالعه می نماید.</a:t>
            </a:r>
          </a:p>
          <a:p>
            <a:pPr marL="742950" indent="-742950" algn="justLow">
              <a:buNone/>
            </a:pPr>
            <a:r>
              <a:rPr lang="fa-IR" sz="3600" b="1" dirty="0" smtClean="0">
                <a:solidFill>
                  <a:schemeClr val="tx1"/>
                </a:solidFill>
                <a:cs typeface="B Nazanin" pitchFamily="2" charset="-78"/>
              </a:rPr>
              <a:t>2- هر درس توسط معلم به دقت مطالعه شده و پیام آن در مقابل فهرست مشخص می شود.</a:t>
            </a:r>
          </a:p>
          <a:p>
            <a:pPr marL="742950" indent="-742950" algn="justLow">
              <a:buNone/>
            </a:pPr>
            <a:r>
              <a:rPr lang="fa-IR" sz="3600" b="1" dirty="0" smtClean="0">
                <a:solidFill>
                  <a:schemeClr val="tx1"/>
                </a:solidFill>
                <a:cs typeface="B Nazanin" pitchFamily="2" charset="-78"/>
              </a:rPr>
              <a:t>3- معلم با گذاشتن علامت در مقابل عناوین دروس آن ها را از نقطه نظر پیام و هدف درس طبقه بندی </a:t>
            </a:r>
            <a:br>
              <a:rPr lang="fa-IR" sz="3600" b="1" dirty="0" smtClean="0">
                <a:solidFill>
                  <a:schemeClr val="tx1"/>
                </a:solidFill>
                <a:cs typeface="B Nazanin" pitchFamily="2" charset="-78"/>
              </a:rPr>
            </a:br>
            <a:r>
              <a:rPr lang="fa-IR" sz="3600" b="1" dirty="0" smtClean="0">
                <a:solidFill>
                  <a:schemeClr val="tx1"/>
                </a:solidFill>
                <a:cs typeface="B Nazanin" pitchFamily="2" charset="-78"/>
              </a:rPr>
              <a:t>می نماید.</a:t>
            </a:r>
          </a:p>
          <a:p>
            <a:pPr marL="742950" indent="-742950">
              <a:buAutoNum type="arabicPeriod"/>
            </a:pPr>
            <a:endParaRPr lang="fa-IR" sz="3600" b="1" dirty="0" smtClean="0">
              <a:solidFill>
                <a:schemeClr val="tx1"/>
              </a:solidFill>
              <a:cs typeface="B Nazanin" pitchFamily="2" charset="-78"/>
            </a:endParaRPr>
          </a:p>
          <a:p>
            <a:pPr marL="742950" indent="-742950">
              <a:buFont typeface="+mj-lt"/>
              <a:buAutoNum type="arabicPeriod"/>
            </a:pPr>
            <a:endParaRPr lang="fa-IR" sz="3600" b="1" dirty="0" smtClean="0">
              <a:solidFill>
                <a:schemeClr val="tx1"/>
              </a:solidFill>
              <a:cs typeface="B Nazanin" pitchFamily="2" charset="-78"/>
            </a:endParaRPr>
          </a:p>
        </p:txBody>
      </p:sp>
      <p:sp>
        <p:nvSpPr>
          <p:cNvPr id="4" name="Title 1"/>
          <p:cNvSpPr txBox="1">
            <a:spLocks/>
          </p:cNvSpPr>
          <p:nvPr/>
        </p:nvSpPr>
        <p:spPr>
          <a:xfrm>
            <a:off x="304800" y="152400"/>
            <a:ext cx="8686800" cy="838200"/>
          </a:xfrm>
          <a:prstGeom prst="rect">
            <a:avLst/>
          </a:prstGeom>
        </p:spPr>
        <p:txBody>
          <a:bodyPr vert="horz"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6600" b="1" i="0" u="none" strike="noStrike" kern="1200" cap="all" spc="0" normalizeH="0" baseline="0" noProof="0" dirty="0" smtClean="0">
                <a:ln>
                  <a:noFill/>
                </a:ln>
                <a:effectLst>
                  <a:reflection blurRad="12700" stA="48000" endA="300" endPos="55000" dir="5400000" sy="-90000" algn="bl" rotWithShape="0"/>
                </a:effectLst>
                <a:uLnTx/>
                <a:uFillTx/>
                <a:latin typeface="+mj-lt"/>
                <a:ea typeface="+mj-ea"/>
                <a:cs typeface="B Titr" pitchFamily="2" charset="-78"/>
              </a:rPr>
              <a:t>روش های تلفیق </a:t>
            </a:r>
            <a:endParaRPr kumimoji="0" lang="en-US" sz="6600" b="0" i="0" u="none" strike="noStrike" kern="1200" cap="all" spc="0" normalizeH="0" baseline="0" noProof="0" dirty="0">
              <a:ln>
                <a:noFill/>
              </a:ln>
              <a:effectLst>
                <a:reflection blurRad="12700" stA="48000" endA="300" endPos="55000" dir="5400000" sy="-90000" algn="bl" rotWithShape="0"/>
              </a:effectLst>
              <a:uLnTx/>
              <a:uFillTx/>
              <a:latin typeface="+mj-lt"/>
              <a:ea typeface="+mj-ea"/>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742950" indent="-742950">
              <a:buNone/>
            </a:pPr>
            <a:r>
              <a:rPr lang="fa-IR" sz="5000" b="1" dirty="0" smtClean="0">
                <a:solidFill>
                  <a:srgbClr val="FF0000"/>
                </a:solidFill>
                <a:cs typeface="B Titr" pitchFamily="2" charset="-78"/>
              </a:rPr>
              <a:t>روش اجرا:</a:t>
            </a:r>
          </a:p>
          <a:p>
            <a:pPr marL="742950" indent="-742950" algn="justLow">
              <a:buNone/>
            </a:pPr>
            <a:r>
              <a:rPr lang="fa-IR" sz="3600" b="1" dirty="0" smtClean="0">
                <a:solidFill>
                  <a:schemeClr val="tx1"/>
                </a:solidFill>
                <a:cs typeface="B Nazanin" pitchFamily="2" charset="-78"/>
              </a:rPr>
              <a:t>4- طبقات بدست آمده را با ذکر عناوین زیر مجموعه در برگه دفتر یادداشت خود می نویسد.</a:t>
            </a:r>
          </a:p>
          <a:p>
            <a:pPr marL="742950" indent="-742950" algn="justLow">
              <a:buNone/>
            </a:pPr>
            <a:r>
              <a:rPr lang="fa-IR" sz="3600" b="1" dirty="0" smtClean="0">
                <a:solidFill>
                  <a:schemeClr val="tx1"/>
                </a:solidFill>
                <a:cs typeface="B Nazanin" pitchFamily="2" charset="-78"/>
              </a:rPr>
              <a:t>5- فعالیت اجرایی خود را با استفاده از الگوها یا روش ها و... انتخابی به اجرا در می آورد.</a:t>
            </a:r>
          </a:p>
          <a:p>
            <a:pPr marL="742950" indent="-742950">
              <a:buAutoNum type="arabicPeriod"/>
            </a:pPr>
            <a:endParaRPr lang="fa-IR" sz="3600" b="1" dirty="0" smtClean="0">
              <a:solidFill>
                <a:schemeClr val="tx1"/>
              </a:solidFill>
              <a:cs typeface="B Nazanin" pitchFamily="2" charset="-78"/>
            </a:endParaRPr>
          </a:p>
          <a:p>
            <a:pPr marL="742950" indent="-742950">
              <a:buFont typeface="+mj-lt"/>
              <a:buAutoNum type="arabicPeriod"/>
            </a:pPr>
            <a:endParaRPr lang="fa-IR" sz="3600" b="1" dirty="0" smtClean="0">
              <a:solidFill>
                <a:schemeClr val="tx1"/>
              </a:solidFill>
              <a:cs typeface="B Nazanin" pitchFamily="2" charset="-78"/>
            </a:endParaRPr>
          </a:p>
        </p:txBody>
      </p:sp>
      <p:sp>
        <p:nvSpPr>
          <p:cNvPr id="4" name="Title 1"/>
          <p:cNvSpPr txBox="1">
            <a:spLocks/>
          </p:cNvSpPr>
          <p:nvPr/>
        </p:nvSpPr>
        <p:spPr>
          <a:xfrm>
            <a:off x="304800" y="152400"/>
            <a:ext cx="8686800" cy="838200"/>
          </a:xfrm>
          <a:prstGeom prst="rect">
            <a:avLst/>
          </a:prstGeom>
        </p:spPr>
        <p:txBody>
          <a:bodyPr vert="horz"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6600" b="1" i="0" u="none" strike="noStrike" kern="1200" cap="all" spc="0" normalizeH="0" baseline="0" noProof="0" dirty="0" smtClean="0">
                <a:ln>
                  <a:noFill/>
                </a:ln>
                <a:effectLst>
                  <a:reflection blurRad="12700" stA="48000" endA="300" endPos="55000" dir="5400000" sy="-90000" algn="bl" rotWithShape="0"/>
                </a:effectLst>
                <a:uLnTx/>
                <a:uFillTx/>
                <a:latin typeface="+mj-lt"/>
                <a:ea typeface="+mj-ea"/>
                <a:cs typeface="B Titr" pitchFamily="2" charset="-78"/>
              </a:rPr>
              <a:t>روش های تلفیق </a:t>
            </a:r>
            <a:endParaRPr kumimoji="0" lang="en-US" sz="6600" b="0" i="0" u="none" strike="noStrike" kern="1200" cap="all" spc="0" normalizeH="0" baseline="0" noProof="0" dirty="0">
              <a:ln>
                <a:noFill/>
              </a:ln>
              <a:effectLst>
                <a:reflection blurRad="12700" stA="48000" endA="300" endPos="55000" dir="5400000" sy="-90000" algn="bl" rotWithShape="0"/>
              </a:effectLst>
              <a:uLnTx/>
              <a:uFillTx/>
              <a:latin typeface="+mj-lt"/>
              <a:ea typeface="+mj-ea"/>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1066800" y="1219200"/>
            <a:ext cx="7391400" cy="5410200"/>
          </a:xfrm>
          <a:prstGeom prst="roundRect">
            <a:avLst/>
          </a:prstGeom>
        </p:spPr>
        <p:style>
          <a:lnRef idx="2">
            <a:schemeClr val="dk1"/>
          </a:lnRef>
          <a:fillRef idx="1">
            <a:schemeClr val="lt1"/>
          </a:fillRef>
          <a:effectRef idx="0">
            <a:schemeClr val="dk1"/>
          </a:effectRef>
          <a:fontRef idx="minor">
            <a:schemeClr val="dk1"/>
          </a:fontRef>
        </p:style>
        <p:txBody>
          <a:bodyPr rtlCol="1" anchor="ctr"/>
          <a:lstStyle/>
          <a:p>
            <a:pPr marL="742950" indent="-742950" algn="r">
              <a:buNone/>
            </a:pPr>
            <a:r>
              <a:rPr lang="fa-IR" sz="4000" b="1" dirty="0" smtClean="0">
                <a:solidFill>
                  <a:srgbClr val="FF0000"/>
                </a:solidFill>
                <a:cs typeface="B Titr" pitchFamily="2" charset="-78"/>
              </a:rPr>
              <a:t>اهداف</a:t>
            </a:r>
          </a:p>
          <a:p>
            <a:pPr marL="742950" indent="-742950" algn="r">
              <a:buNone/>
            </a:pPr>
            <a:r>
              <a:rPr lang="fa-IR" sz="2400" b="1" dirty="0" smtClean="0">
                <a:solidFill>
                  <a:schemeClr val="tx1"/>
                </a:solidFill>
                <a:cs typeface="B Nazanin" pitchFamily="2" charset="-78"/>
              </a:rPr>
              <a:t>-کاهش زمان آموزش در روش محوری جهت پایه محور</a:t>
            </a:r>
          </a:p>
          <a:p>
            <a:pPr marL="742950" indent="-742950" algn="r">
              <a:buFontTx/>
              <a:buChar char="-"/>
            </a:pPr>
            <a:r>
              <a:rPr lang="fa-IR" sz="2400" b="1" dirty="0" smtClean="0">
                <a:solidFill>
                  <a:schemeClr val="tx1"/>
                </a:solidFill>
                <a:cs typeface="B Nazanin" pitchFamily="2" charset="-78"/>
              </a:rPr>
              <a:t>تعمیق دانسته های آموزشی در جهت حیطه های بالاتر</a:t>
            </a:r>
          </a:p>
          <a:p>
            <a:pPr marL="742950" indent="-742950" algn="r">
              <a:buNone/>
            </a:pPr>
            <a:r>
              <a:rPr lang="fa-IR" sz="2400" b="1" dirty="0" smtClean="0">
                <a:solidFill>
                  <a:schemeClr val="tx1"/>
                </a:solidFill>
                <a:cs typeface="B Nazanin" pitchFamily="2" charset="-78"/>
              </a:rPr>
              <a:t>-کاربست دانش و تحلیل محتوای دروس توسط دانش آموز و معلم به صورت همزمان</a:t>
            </a:r>
          </a:p>
          <a:p>
            <a:pPr marL="742950" indent="-742950" algn="r">
              <a:buNone/>
            </a:pPr>
            <a:r>
              <a:rPr lang="fa-IR" sz="2400" b="1" dirty="0" smtClean="0">
                <a:solidFill>
                  <a:schemeClr val="tx1"/>
                </a:solidFill>
                <a:cs typeface="B Nazanin" pitchFamily="2" charset="-78"/>
              </a:rPr>
              <a:t>-تلفیق دروس دینی – فارسی و ...</a:t>
            </a:r>
          </a:p>
        </p:txBody>
      </p:sp>
      <p:cxnSp>
        <p:nvCxnSpPr>
          <p:cNvPr id="4" name="Straight Arrow Connector 3"/>
          <p:cNvCxnSpPr/>
          <p:nvPr/>
        </p:nvCxnSpPr>
        <p:spPr>
          <a:xfrm flipV="1">
            <a:off x="1905000" y="5791200"/>
            <a:ext cx="6400800" cy="762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6" name="Oval 5"/>
          <p:cNvSpPr/>
          <p:nvPr/>
        </p:nvSpPr>
        <p:spPr>
          <a:xfrm>
            <a:off x="6705600" y="541020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7" name="Isosceles Triangle 6"/>
          <p:cNvSpPr/>
          <p:nvPr/>
        </p:nvSpPr>
        <p:spPr>
          <a:xfrm>
            <a:off x="6934200" y="5562600"/>
            <a:ext cx="603504" cy="4572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cxnSp>
        <p:nvCxnSpPr>
          <p:cNvPr id="9" name="Straight Connector 8"/>
          <p:cNvCxnSpPr/>
          <p:nvPr/>
        </p:nvCxnSpPr>
        <p:spPr>
          <a:xfrm rot="5400000" flipH="1" flipV="1">
            <a:off x="2209800" y="5715000"/>
            <a:ext cx="15240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14" name="Straight Connector 13"/>
          <p:cNvCxnSpPr/>
          <p:nvPr/>
        </p:nvCxnSpPr>
        <p:spPr>
          <a:xfrm rot="5400000" flipH="1" flipV="1">
            <a:off x="2857500" y="5753100"/>
            <a:ext cx="22860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20" name="Straight Connector 19"/>
          <p:cNvCxnSpPr/>
          <p:nvPr/>
        </p:nvCxnSpPr>
        <p:spPr>
          <a:xfrm rot="5400000" flipH="1" flipV="1">
            <a:off x="3657600" y="5791200"/>
            <a:ext cx="15240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22" name="Straight Connector 21"/>
          <p:cNvCxnSpPr/>
          <p:nvPr/>
        </p:nvCxnSpPr>
        <p:spPr>
          <a:xfrm rot="5400000" flipH="1" flipV="1">
            <a:off x="4648200" y="5715000"/>
            <a:ext cx="15240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25" name="Straight Connector 24"/>
          <p:cNvCxnSpPr/>
          <p:nvPr/>
        </p:nvCxnSpPr>
        <p:spPr>
          <a:xfrm rot="5400000" flipH="1" flipV="1">
            <a:off x="5562600" y="5715000"/>
            <a:ext cx="152400" cy="0"/>
          </a:xfrm>
          <a:prstGeom prst="line">
            <a:avLst/>
          </a:prstGeom>
        </p:spPr>
        <p:style>
          <a:lnRef idx="3">
            <a:schemeClr val="accent2"/>
          </a:lnRef>
          <a:fillRef idx="0">
            <a:schemeClr val="accent2"/>
          </a:fillRef>
          <a:effectRef idx="2">
            <a:schemeClr val="accent2"/>
          </a:effectRef>
          <a:fontRef idx="minor">
            <a:schemeClr val="tx1"/>
          </a:fontRef>
        </p:style>
      </p:cxnSp>
      <p:sp>
        <p:nvSpPr>
          <p:cNvPr id="11" name="Title 1"/>
          <p:cNvSpPr txBox="1">
            <a:spLocks/>
          </p:cNvSpPr>
          <p:nvPr/>
        </p:nvSpPr>
        <p:spPr>
          <a:xfrm>
            <a:off x="304800" y="152400"/>
            <a:ext cx="8686800" cy="838200"/>
          </a:xfrm>
          <a:prstGeom prst="rect">
            <a:avLst/>
          </a:prstGeom>
        </p:spPr>
        <p:txBody>
          <a:bodyPr vert="horz"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6600" b="1" i="0" u="none" strike="noStrike" kern="1200" cap="all" spc="0" normalizeH="0" baseline="0" noProof="0" dirty="0" smtClean="0">
                <a:ln>
                  <a:noFill/>
                </a:ln>
                <a:effectLst>
                  <a:reflection blurRad="12700" stA="48000" endA="300" endPos="55000" dir="5400000" sy="-90000" algn="bl" rotWithShape="0"/>
                </a:effectLst>
                <a:uLnTx/>
                <a:uFillTx/>
                <a:latin typeface="+mj-lt"/>
                <a:ea typeface="+mj-ea"/>
                <a:cs typeface="B Titr" pitchFamily="2" charset="-78"/>
              </a:rPr>
              <a:t>روش های تلفیق </a:t>
            </a:r>
            <a:endParaRPr kumimoji="0" lang="en-US" sz="6600" b="0" i="0" u="none" strike="noStrike" kern="1200" cap="all" spc="0" normalizeH="0" baseline="0" noProof="0" dirty="0">
              <a:ln>
                <a:noFill/>
              </a:ln>
              <a:effectLst>
                <a:reflection blurRad="12700" stA="48000" endA="300" endPos="55000" dir="5400000" sy="-90000" algn="bl" rotWithShape="0"/>
              </a:effectLst>
              <a:uLnTx/>
              <a:uFillTx/>
              <a:latin typeface="+mj-lt"/>
              <a:ea typeface="+mj-ea"/>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742950" indent="-742950">
              <a:buNone/>
            </a:pPr>
            <a:r>
              <a:rPr lang="fa-IR" sz="5000" b="1" dirty="0" smtClean="0">
                <a:solidFill>
                  <a:srgbClr val="FF0000"/>
                </a:solidFill>
                <a:cs typeface="B Titr" pitchFamily="2" charset="-78"/>
              </a:rPr>
              <a:t>اهداف:</a:t>
            </a:r>
          </a:p>
          <a:p>
            <a:pPr marL="742950" indent="-742950">
              <a:buNone/>
            </a:pPr>
            <a:r>
              <a:rPr lang="fa-IR" sz="3600" b="1" dirty="0" smtClean="0">
                <a:solidFill>
                  <a:schemeClr val="tx1"/>
                </a:solidFill>
                <a:cs typeface="B Nazanin" pitchFamily="2" charset="-78"/>
              </a:rPr>
              <a:t>-کسب مهارت های اجتماعی – ملی و مذهبی</a:t>
            </a:r>
          </a:p>
          <a:p>
            <a:pPr marL="742950" indent="-742950">
              <a:buNone/>
            </a:pPr>
            <a:r>
              <a:rPr lang="fa-IR" sz="3600" b="1" dirty="0" smtClean="0">
                <a:solidFill>
                  <a:schemeClr val="tx1"/>
                </a:solidFill>
                <a:cs typeface="B Nazanin" pitchFamily="2" charset="-78"/>
              </a:rPr>
              <a:t>-خود ارزیابی و خود نظم جویی</a:t>
            </a:r>
          </a:p>
          <a:p>
            <a:pPr marL="742950" indent="-742950">
              <a:buNone/>
            </a:pPr>
            <a:r>
              <a:rPr lang="fa-IR" sz="3600" b="1" dirty="0" smtClean="0">
                <a:solidFill>
                  <a:schemeClr val="tx1"/>
                </a:solidFill>
                <a:cs typeface="B Nazanin" pitchFamily="2" charset="-78"/>
              </a:rPr>
              <a:t>- پرورش خلاقیت و تفکر خلاق</a:t>
            </a:r>
          </a:p>
          <a:p>
            <a:pPr marL="742950" indent="-742950">
              <a:buFontTx/>
              <a:buChar char="-"/>
            </a:pPr>
            <a:endParaRPr lang="fa-IR" sz="3600" b="1" dirty="0" smtClean="0">
              <a:solidFill>
                <a:schemeClr val="tx1"/>
              </a:solidFill>
              <a:cs typeface="B Nazanin" pitchFamily="2" charset="-78"/>
            </a:endParaRPr>
          </a:p>
          <a:p>
            <a:pPr marL="742950" indent="-742950">
              <a:buAutoNum type="arabicPeriod"/>
            </a:pPr>
            <a:endParaRPr lang="fa-IR" sz="3600" b="1" dirty="0" smtClean="0">
              <a:solidFill>
                <a:schemeClr val="tx1"/>
              </a:solidFill>
              <a:cs typeface="B Nazanin" pitchFamily="2" charset="-78"/>
            </a:endParaRPr>
          </a:p>
          <a:p>
            <a:pPr marL="742950" indent="-742950">
              <a:buFont typeface="+mj-lt"/>
              <a:buAutoNum type="arabicPeriod"/>
            </a:pPr>
            <a:endParaRPr lang="fa-IR" sz="3600" b="1" dirty="0" smtClean="0">
              <a:solidFill>
                <a:schemeClr val="tx1"/>
              </a:solidFill>
              <a:cs typeface="B Nazanin" pitchFamily="2" charset="-78"/>
            </a:endParaRPr>
          </a:p>
        </p:txBody>
      </p:sp>
      <p:sp>
        <p:nvSpPr>
          <p:cNvPr id="4" name="Title 1"/>
          <p:cNvSpPr txBox="1">
            <a:spLocks/>
          </p:cNvSpPr>
          <p:nvPr/>
        </p:nvSpPr>
        <p:spPr>
          <a:xfrm>
            <a:off x="304800" y="152400"/>
            <a:ext cx="8686800" cy="838200"/>
          </a:xfrm>
          <a:prstGeom prst="rect">
            <a:avLst/>
          </a:prstGeom>
        </p:spPr>
        <p:txBody>
          <a:bodyPr vert="horz"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6600" b="1" i="0" u="none" strike="noStrike" kern="1200" cap="all" spc="0" normalizeH="0" baseline="0" noProof="0" dirty="0" smtClean="0">
                <a:ln>
                  <a:noFill/>
                </a:ln>
                <a:effectLst>
                  <a:reflection blurRad="12700" stA="48000" endA="300" endPos="55000" dir="5400000" sy="-90000" algn="bl" rotWithShape="0"/>
                </a:effectLst>
                <a:uLnTx/>
                <a:uFillTx/>
                <a:latin typeface="+mj-lt"/>
                <a:ea typeface="+mj-ea"/>
                <a:cs typeface="B Titr" pitchFamily="2" charset="-78"/>
              </a:rPr>
              <a:t>روش های تلفیق </a:t>
            </a:r>
            <a:endParaRPr kumimoji="0" lang="en-US" sz="6600" b="0" i="0" u="none" strike="noStrike" kern="1200" cap="all" spc="0" normalizeH="0" baseline="0" noProof="0" dirty="0">
              <a:ln>
                <a:noFill/>
              </a:ln>
              <a:effectLst>
                <a:reflection blurRad="12700" stA="48000" endA="300" endPos="55000" dir="5400000" sy="-90000" algn="bl" rotWithShape="0"/>
              </a:effectLst>
              <a:uLnTx/>
              <a:uFillTx/>
              <a:latin typeface="+mj-lt"/>
              <a:ea typeface="+mj-ea"/>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742950" indent="-742950">
              <a:buNone/>
            </a:pPr>
            <a:r>
              <a:rPr lang="fa-IR" sz="5000" b="1" dirty="0" smtClean="0">
                <a:solidFill>
                  <a:srgbClr val="FF0000"/>
                </a:solidFill>
                <a:cs typeface="B Titr" pitchFamily="2" charset="-78"/>
              </a:rPr>
              <a:t>مثال:</a:t>
            </a:r>
          </a:p>
          <a:p>
            <a:pPr marL="742950" indent="-742950">
              <a:buNone/>
            </a:pPr>
            <a:r>
              <a:rPr lang="fa-IR" sz="3600" b="1" dirty="0" smtClean="0">
                <a:solidFill>
                  <a:srgbClr val="FF0000"/>
                </a:solidFill>
                <a:cs typeface="B Titr" pitchFamily="2" charset="-78"/>
              </a:rPr>
              <a:t>الف)</a:t>
            </a:r>
            <a:r>
              <a:rPr lang="fa-IR" sz="3600" b="1" dirty="0" smtClean="0">
                <a:solidFill>
                  <a:schemeClr val="tx1"/>
                </a:solidFill>
                <a:cs typeface="B Nazanin" pitchFamily="2" charset="-78"/>
              </a:rPr>
              <a:t>دختریا پسرخوبم ،درسهای </a:t>
            </a:r>
          </a:p>
          <a:p>
            <a:pPr marL="742950" indent="-742950" algn="ctr">
              <a:buFont typeface="+mj-lt"/>
              <a:buAutoNum type="arabicPeriod"/>
            </a:pPr>
            <a:r>
              <a:rPr lang="fa-IR" sz="3600" b="1" dirty="0" smtClean="0">
                <a:solidFill>
                  <a:schemeClr val="tx1"/>
                </a:solidFill>
                <a:cs typeface="B Nazanin" pitchFamily="2" charset="-78"/>
              </a:rPr>
              <a:t>                               را به دقت مطالعه مطالعه کن.</a:t>
            </a:r>
          </a:p>
          <a:p>
            <a:pPr marL="742950" indent="-742950" algn="justLow">
              <a:buNone/>
            </a:pPr>
            <a:r>
              <a:rPr lang="fa-IR" sz="3600" b="1" dirty="0" smtClean="0">
                <a:solidFill>
                  <a:srgbClr val="FF0000"/>
                </a:solidFill>
                <a:cs typeface="B Titr" pitchFamily="2" charset="-78"/>
              </a:rPr>
              <a:t>ب) </a:t>
            </a:r>
            <a:r>
              <a:rPr lang="fa-IR" sz="3600" b="1" dirty="0" smtClean="0">
                <a:solidFill>
                  <a:schemeClr val="tx1"/>
                </a:solidFill>
                <a:cs typeface="B Nazanin" pitchFamily="2" charset="-78"/>
              </a:rPr>
              <a:t>پیام هر درس یا هدف هر درس را در مقابل عنوان درس در زیر بنویس(در صورت لزوم می توانی از خلیفه ، معلم و ... کمک بگیری)</a:t>
            </a:r>
          </a:p>
        </p:txBody>
      </p:sp>
      <p:sp>
        <p:nvSpPr>
          <p:cNvPr id="4" name="Title 1"/>
          <p:cNvSpPr txBox="1">
            <a:spLocks/>
          </p:cNvSpPr>
          <p:nvPr/>
        </p:nvSpPr>
        <p:spPr>
          <a:xfrm>
            <a:off x="304800" y="152400"/>
            <a:ext cx="8686800" cy="838200"/>
          </a:xfrm>
          <a:prstGeom prst="rect">
            <a:avLst/>
          </a:prstGeom>
        </p:spPr>
        <p:txBody>
          <a:bodyPr vert="horz"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6600" b="1" i="0" u="none" strike="noStrike" kern="1200" cap="all" spc="0" normalizeH="0" baseline="0" noProof="0" dirty="0" smtClean="0">
                <a:ln>
                  <a:noFill/>
                </a:ln>
                <a:effectLst>
                  <a:reflection blurRad="12700" stA="48000" endA="300" endPos="55000" dir="5400000" sy="-90000" algn="bl" rotWithShape="0"/>
                </a:effectLst>
                <a:uLnTx/>
                <a:uFillTx/>
                <a:latin typeface="+mj-lt"/>
                <a:ea typeface="+mj-ea"/>
                <a:cs typeface="B Titr" pitchFamily="2" charset="-78"/>
              </a:rPr>
              <a:t>روش های تلفیق </a:t>
            </a:r>
            <a:endParaRPr kumimoji="0" lang="en-US" sz="6600" b="0" i="0" u="none" strike="noStrike" kern="1200" cap="all" spc="0" normalizeH="0" baseline="0" noProof="0" dirty="0">
              <a:ln>
                <a:noFill/>
              </a:ln>
              <a:effectLst>
                <a:reflection blurRad="12700" stA="48000" endA="300" endPos="55000" dir="5400000" sy="-90000" algn="bl" rotWithShape="0"/>
              </a:effectLst>
              <a:uLnTx/>
              <a:uFillTx/>
              <a:latin typeface="+mj-lt"/>
              <a:ea typeface="+mj-ea"/>
              <a:cs typeface="B Titr" pitchFamily="2" charset="-78"/>
            </a:endParaRPr>
          </a:p>
        </p:txBody>
      </p:sp>
      <p:sp>
        <p:nvSpPr>
          <p:cNvPr id="7" name="TextBox 6"/>
          <p:cNvSpPr txBox="1"/>
          <p:nvPr/>
        </p:nvSpPr>
        <p:spPr>
          <a:xfrm>
            <a:off x="2362200" y="2514600"/>
            <a:ext cx="1600200" cy="523220"/>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r>
              <a:rPr lang="fa-IR" sz="2800" b="1" dirty="0" smtClean="0">
                <a:solidFill>
                  <a:srgbClr val="FF0000"/>
                </a:solidFill>
                <a:cs typeface="B Nazanin" pitchFamily="2" charset="-78"/>
              </a:rPr>
              <a:t>پسر شجاع</a:t>
            </a:r>
            <a:endParaRPr lang="fa-IR" sz="2800" b="1" dirty="0">
              <a:solidFill>
                <a:srgbClr val="FF0000"/>
              </a:solidFill>
              <a:cs typeface="B Nazanin" pitchFamily="2" charset="-78"/>
            </a:endParaRPr>
          </a:p>
        </p:txBody>
      </p:sp>
      <p:sp>
        <p:nvSpPr>
          <p:cNvPr id="8" name="TextBox 7"/>
          <p:cNvSpPr txBox="1"/>
          <p:nvPr/>
        </p:nvSpPr>
        <p:spPr>
          <a:xfrm>
            <a:off x="381000" y="2514600"/>
            <a:ext cx="1600200" cy="523220"/>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r>
              <a:rPr lang="fa-IR" sz="2800" b="1" dirty="0" smtClean="0">
                <a:solidFill>
                  <a:srgbClr val="FF0000"/>
                </a:solidFill>
                <a:cs typeface="B Nazanin" pitchFamily="2" charset="-78"/>
              </a:rPr>
              <a:t>معلم فداکار</a:t>
            </a:r>
            <a:endParaRPr lang="fa-IR" sz="2800" b="1" dirty="0">
              <a:solidFill>
                <a:srgbClr val="FF0000"/>
              </a:solidFill>
              <a:cs typeface="B Nazanin" pitchFamily="2" charset="-78"/>
            </a:endParaRPr>
          </a:p>
        </p:txBody>
      </p:sp>
      <p:sp>
        <p:nvSpPr>
          <p:cNvPr id="9" name="TextBox 8"/>
          <p:cNvSpPr txBox="1"/>
          <p:nvPr/>
        </p:nvSpPr>
        <p:spPr>
          <a:xfrm>
            <a:off x="7010400" y="3200400"/>
            <a:ext cx="1600200" cy="523220"/>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ctr"/>
            <a:r>
              <a:rPr lang="fa-IR" sz="2800" b="1" dirty="0" smtClean="0">
                <a:solidFill>
                  <a:srgbClr val="FF0000"/>
                </a:solidFill>
                <a:cs typeface="B Nazanin" pitchFamily="2" charset="-78"/>
              </a:rPr>
              <a:t>........</a:t>
            </a:r>
            <a:endParaRPr lang="fa-IR" sz="2800" b="1" dirty="0">
              <a:solidFill>
                <a:srgbClr val="FF0000"/>
              </a:solidFill>
              <a:cs typeface="B Nazanin" pitchFamily="2" charset="-78"/>
            </a:endParaRPr>
          </a:p>
        </p:txBody>
      </p:sp>
      <p:sp>
        <p:nvSpPr>
          <p:cNvPr id="10" name="TextBox 9"/>
          <p:cNvSpPr txBox="1"/>
          <p:nvPr/>
        </p:nvSpPr>
        <p:spPr>
          <a:xfrm>
            <a:off x="5029200" y="3200400"/>
            <a:ext cx="1600200" cy="523220"/>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ctr"/>
            <a:r>
              <a:rPr lang="fa-IR" sz="2800" b="1" dirty="0" smtClean="0">
                <a:solidFill>
                  <a:srgbClr val="FF0000"/>
                </a:solidFill>
                <a:cs typeface="B Nazanin" pitchFamily="2" charset="-78"/>
              </a:rPr>
              <a:t>.......</a:t>
            </a:r>
            <a:endParaRPr lang="fa-IR" sz="2800" b="1" dirty="0">
              <a:solidFill>
                <a:srgbClr val="FF0000"/>
              </a:solidFill>
              <a:cs typeface="B Nazanin"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742950" indent="-742950">
              <a:buFontTx/>
              <a:buChar char="-"/>
            </a:pPr>
            <a:r>
              <a:rPr lang="fa-IR" sz="3600" b="1" dirty="0" smtClean="0">
                <a:solidFill>
                  <a:schemeClr val="tx1"/>
                </a:solidFill>
                <a:cs typeface="B Nazanin" pitchFamily="2" charset="-78"/>
              </a:rPr>
              <a:t>                                         هدف یا پیام درس</a:t>
            </a:r>
          </a:p>
          <a:p>
            <a:pPr marL="742950" indent="-742950">
              <a:buFontTx/>
              <a:buChar char="-"/>
            </a:pPr>
            <a:r>
              <a:rPr lang="fa-IR" sz="3600" b="1" dirty="0" smtClean="0">
                <a:solidFill>
                  <a:schemeClr val="tx1"/>
                </a:solidFill>
                <a:cs typeface="B Nazanin" pitchFamily="2" charset="-78"/>
              </a:rPr>
              <a:t>                                              </a:t>
            </a:r>
            <a:r>
              <a:rPr lang="fa-IR" sz="4400" b="1" dirty="0" smtClean="0">
                <a:solidFill>
                  <a:srgbClr val="007E39"/>
                </a:solidFill>
                <a:cs typeface="B Titr" pitchFamily="2" charset="-78"/>
              </a:rPr>
              <a:t>شجاعت</a:t>
            </a:r>
          </a:p>
          <a:p>
            <a:pPr marL="742950" indent="-742950">
              <a:buFontTx/>
              <a:buChar char="-"/>
            </a:pPr>
            <a:r>
              <a:rPr lang="fa-IR" sz="3600" b="1" dirty="0" smtClean="0">
                <a:solidFill>
                  <a:srgbClr val="007E39"/>
                </a:solidFill>
                <a:cs typeface="B Titr" pitchFamily="2" charset="-78"/>
              </a:rPr>
              <a:t>                                                     </a:t>
            </a:r>
          </a:p>
          <a:p>
            <a:pPr marL="742950" indent="-742950">
              <a:buFontTx/>
              <a:buChar char="-"/>
            </a:pPr>
            <a:r>
              <a:rPr lang="fa-IR" sz="3600" b="1" dirty="0" smtClean="0">
                <a:solidFill>
                  <a:srgbClr val="007E39"/>
                </a:solidFill>
                <a:cs typeface="B Titr" pitchFamily="2" charset="-78"/>
              </a:rPr>
              <a:t>                                                    فداکاری و احترام</a:t>
            </a:r>
          </a:p>
          <a:p>
            <a:pPr marL="742950" indent="-742950">
              <a:buNone/>
            </a:pPr>
            <a:endParaRPr lang="fa-IR" sz="3600" b="1" dirty="0" smtClean="0">
              <a:solidFill>
                <a:srgbClr val="007E39"/>
              </a:solidFill>
              <a:cs typeface="B Nazanin" pitchFamily="2" charset="-78"/>
            </a:endParaRPr>
          </a:p>
          <a:p>
            <a:pPr marL="742950" indent="-742950">
              <a:buNone/>
            </a:pPr>
            <a:r>
              <a:rPr lang="fa-IR" sz="3600" b="1" dirty="0" smtClean="0">
                <a:solidFill>
                  <a:srgbClr val="FF0000"/>
                </a:solidFill>
                <a:cs typeface="B Titr" pitchFamily="2" charset="-78"/>
              </a:rPr>
              <a:t>پ) </a:t>
            </a:r>
            <a:r>
              <a:rPr lang="fa-IR" sz="3600" b="1" dirty="0" smtClean="0">
                <a:solidFill>
                  <a:schemeClr val="tx1"/>
                </a:solidFill>
                <a:cs typeface="B Nazanin" pitchFamily="2" charset="-78"/>
              </a:rPr>
              <a:t>اکنون با استفاده از پیام هر درس یک جمله ،یا یک بند بنویس</a:t>
            </a:r>
          </a:p>
          <a:p>
            <a:pPr marL="742950" indent="-742950">
              <a:buNone/>
            </a:pPr>
            <a:r>
              <a:rPr lang="fa-IR" sz="3600" b="1" dirty="0" smtClean="0">
                <a:solidFill>
                  <a:schemeClr val="tx1"/>
                </a:solidFill>
                <a:cs typeface="B Nazanin" pitchFamily="2" charset="-78"/>
              </a:rPr>
              <a:t>در زندگی ما باید به دیگران احترام بگذاریم و...</a:t>
            </a:r>
            <a:endParaRPr lang="fa-IR" sz="4400" b="1" dirty="0" smtClean="0">
              <a:solidFill>
                <a:schemeClr val="tx1"/>
              </a:solidFill>
              <a:cs typeface="B Nazanin" pitchFamily="2" charset="-78"/>
            </a:endParaRPr>
          </a:p>
        </p:txBody>
      </p:sp>
      <p:sp>
        <p:nvSpPr>
          <p:cNvPr id="4" name="Title 1"/>
          <p:cNvSpPr txBox="1">
            <a:spLocks/>
          </p:cNvSpPr>
          <p:nvPr/>
        </p:nvSpPr>
        <p:spPr>
          <a:xfrm>
            <a:off x="304800" y="152400"/>
            <a:ext cx="8686800" cy="838200"/>
          </a:xfrm>
          <a:prstGeom prst="rect">
            <a:avLst/>
          </a:prstGeom>
        </p:spPr>
        <p:txBody>
          <a:bodyPr vert="horz"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6600" b="1" i="0" u="none" strike="noStrike" kern="1200" cap="all" spc="0" normalizeH="0" baseline="0" noProof="0" dirty="0" smtClean="0">
                <a:ln>
                  <a:noFill/>
                </a:ln>
                <a:effectLst>
                  <a:reflection blurRad="12700" stA="48000" endA="300" endPos="55000" dir="5400000" sy="-90000" algn="bl" rotWithShape="0"/>
                </a:effectLst>
                <a:uLnTx/>
                <a:uFillTx/>
                <a:latin typeface="+mj-lt"/>
                <a:ea typeface="+mj-ea"/>
                <a:cs typeface="B Titr" pitchFamily="2" charset="-78"/>
              </a:rPr>
              <a:t>روش های تلفیق </a:t>
            </a:r>
            <a:endParaRPr kumimoji="0" lang="en-US" sz="6600" b="0" i="0" u="none" strike="noStrike" kern="1200" cap="all" spc="0" normalizeH="0" baseline="0" noProof="0" dirty="0">
              <a:ln>
                <a:noFill/>
              </a:ln>
              <a:effectLst>
                <a:reflection blurRad="12700" stA="48000" endA="300" endPos="55000" dir="5400000" sy="-90000" algn="bl" rotWithShape="0"/>
              </a:effectLst>
              <a:uLnTx/>
              <a:uFillTx/>
              <a:latin typeface="+mj-lt"/>
              <a:ea typeface="+mj-ea"/>
              <a:cs typeface="B Titr" pitchFamily="2" charset="-78"/>
            </a:endParaRPr>
          </a:p>
        </p:txBody>
      </p:sp>
      <p:sp>
        <p:nvSpPr>
          <p:cNvPr id="5" name="TextBox 4"/>
          <p:cNvSpPr txBox="1"/>
          <p:nvPr/>
        </p:nvSpPr>
        <p:spPr>
          <a:xfrm>
            <a:off x="5181600" y="2187714"/>
            <a:ext cx="3429000" cy="707886"/>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r"/>
            <a:r>
              <a:rPr lang="fa-IR" sz="4000" b="1" dirty="0" smtClean="0">
                <a:solidFill>
                  <a:srgbClr val="FF0000"/>
                </a:solidFill>
                <a:cs typeface="B Titr" pitchFamily="2" charset="-78"/>
              </a:rPr>
              <a:t>درس پسر شجاع </a:t>
            </a:r>
            <a:endParaRPr lang="fa-IR" sz="4000" b="1" dirty="0">
              <a:solidFill>
                <a:srgbClr val="FF0000"/>
              </a:solidFill>
              <a:cs typeface="B Titr" pitchFamily="2" charset="-78"/>
            </a:endParaRPr>
          </a:p>
        </p:txBody>
      </p:sp>
      <p:cxnSp>
        <p:nvCxnSpPr>
          <p:cNvPr id="7" name="Straight Arrow Connector 6"/>
          <p:cNvCxnSpPr/>
          <p:nvPr/>
        </p:nvCxnSpPr>
        <p:spPr>
          <a:xfrm rot="10800000">
            <a:off x="4114800" y="2589211"/>
            <a:ext cx="838200" cy="1588"/>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181600" y="3352800"/>
            <a:ext cx="3429000" cy="707886"/>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r"/>
            <a:r>
              <a:rPr lang="fa-IR" sz="4000" b="1" dirty="0" smtClean="0">
                <a:solidFill>
                  <a:srgbClr val="FF0000"/>
                </a:solidFill>
                <a:cs typeface="B Titr" pitchFamily="2" charset="-78"/>
              </a:rPr>
              <a:t>درس فداکاران</a:t>
            </a:r>
            <a:endParaRPr lang="fa-IR" sz="4000" b="1" dirty="0">
              <a:solidFill>
                <a:srgbClr val="FF0000"/>
              </a:solidFill>
              <a:cs typeface="B Titr" pitchFamily="2" charset="-78"/>
            </a:endParaRPr>
          </a:p>
        </p:txBody>
      </p:sp>
      <p:cxnSp>
        <p:nvCxnSpPr>
          <p:cNvPr id="9" name="Straight Arrow Connector 8"/>
          <p:cNvCxnSpPr/>
          <p:nvPr/>
        </p:nvCxnSpPr>
        <p:spPr>
          <a:xfrm rot="10800000">
            <a:off x="4114800" y="3733800"/>
            <a:ext cx="838200" cy="1588"/>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371600"/>
            <a:ext cx="8686800" cy="5303838"/>
          </a:xfrm>
        </p:spPr>
        <p:txBody>
          <a:bodyPr>
            <a:normAutofit/>
          </a:bodyPr>
          <a:lstStyle/>
          <a:p>
            <a:pPr marL="742950" indent="-742950" algn="justLow">
              <a:buNone/>
            </a:pPr>
            <a:r>
              <a:rPr lang="fa-IR" sz="3600" b="1" dirty="0" smtClean="0">
                <a:solidFill>
                  <a:srgbClr val="FF0000"/>
                </a:solidFill>
                <a:cs typeface="B Titr" pitchFamily="2" charset="-78"/>
              </a:rPr>
              <a:t>ت) </a:t>
            </a:r>
            <a:r>
              <a:rPr lang="fa-IR" sz="3600" b="1" dirty="0" smtClean="0">
                <a:solidFill>
                  <a:schemeClr val="tx1"/>
                </a:solidFill>
                <a:cs typeface="B Nazanin" pitchFamily="2" charset="-78"/>
              </a:rPr>
              <a:t>فرزند مهربانم اکنون در دو ستون زیر مطالب را به گونه ای بنویس که پیام هر درس در ستون </a:t>
            </a:r>
            <a:r>
              <a:rPr lang="fa-IR" sz="3600" b="1" dirty="0" smtClean="0">
                <a:solidFill>
                  <a:srgbClr val="FF0000"/>
                </a:solidFill>
                <a:cs typeface="B Nazanin" pitchFamily="2" charset="-78"/>
              </a:rPr>
              <a:t>الف</a:t>
            </a:r>
            <a:r>
              <a:rPr lang="fa-IR" sz="3600" b="1" dirty="0" smtClean="0">
                <a:solidFill>
                  <a:schemeClr val="tx1"/>
                </a:solidFill>
                <a:cs typeface="B Nazanin" pitchFamily="2" charset="-78"/>
              </a:rPr>
              <a:t> نوشته شود.</a:t>
            </a:r>
          </a:p>
          <a:p>
            <a:pPr marL="742950" indent="-742950" algn="justLow">
              <a:buNone/>
            </a:pPr>
            <a:r>
              <a:rPr lang="fa-IR" sz="3600" b="1" dirty="0" smtClean="0">
                <a:solidFill>
                  <a:schemeClr val="tx1"/>
                </a:solidFill>
                <a:cs typeface="B Nazanin" pitchFamily="2" charset="-78"/>
              </a:rPr>
              <a:t>درستون </a:t>
            </a:r>
            <a:r>
              <a:rPr lang="fa-IR" sz="3600" b="1" dirty="0" smtClean="0">
                <a:solidFill>
                  <a:srgbClr val="FF0000"/>
                </a:solidFill>
                <a:cs typeface="B Nazanin" pitchFamily="2" charset="-78"/>
              </a:rPr>
              <a:t>ب</a:t>
            </a:r>
            <a:r>
              <a:rPr lang="fa-IR" sz="3600" b="1" dirty="0" smtClean="0">
                <a:solidFill>
                  <a:schemeClr val="tx1"/>
                </a:solidFill>
                <a:cs typeface="B Nazanin" pitchFamily="2" charset="-78"/>
              </a:rPr>
              <a:t> بنویس که آیا این ویژگی ها و... در شما وجود دارد یا خیر </a:t>
            </a:r>
            <a:r>
              <a:rPr lang="fa-IR" sz="3600" b="1" dirty="0" smtClean="0">
                <a:solidFill>
                  <a:srgbClr val="FF0000"/>
                </a:solidFill>
                <a:cs typeface="B Nazanin" pitchFamily="2" charset="-78"/>
              </a:rPr>
              <a:t>(با ذکر دلیل و نمونه)</a:t>
            </a:r>
          </a:p>
          <a:p>
            <a:pPr marL="742950" indent="-742950" algn="justLow">
              <a:buNone/>
            </a:pPr>
            <a:endParaRPr lang="fa-IR" sz="3600" b="1" dirty="0" smtClean="0">
              <a:solidFill>
                <a:schemeClr val="tx1"/>
              </a:solidFill>
              <a:cs typeface="B Nazanin" pitchFamily="2" charset="-78"/>
            </a:endParaRPr>
          </a:p>
          <a:p>
            <a:pPr marL="742950" indent="-742950" algn="justLow">
              <a:buFontTx/>
              <a:buChar char="-"/>
            </a:pPr>
            <a:endParaRPr lang="fa-IR" sz="3600" b="1" dirty="0" smtClean="0">
              <a:solidFill>
                <a:schemeClr val="tx1"/>
              </a:solidFill>
              <a:cs typeface="B Nazanin" pitchFamily="2" charset="-78"/>
            </a:endParaRPr>
          </a:p>
          <a:p>
            <a:pPr marL="742950" indent="-742950" algn="justLow">
              <a:buAutoNum type="arabicPeriod"/>
            </a:pPr>
            <a:endParaRPr lang="fa-IR" sz="3600" b="1" dirty="0" smtClean="0">
              <a:solidFill>
                <a:schemeClr val="tx1"/>
              </a:solidFill>
              <a:cs typeface="B Nazanin" pitchFamily="2" charset="-78"/>
            </a:endParaRPr>
          </a:p>
          <a:p>
            <a:pPr marL="742950" indent="-742950" algn="justLow">
              <a:buFont typeface="+mj-lt"/>
              <a:buAutoNum type="arabicPeriod"/>
            </a:pPr>
            <a:endParaRPr lang="fa-IR" sz="3600" b="1" dirty="0" smtClean="0">
              <a:solidFill>
                <a:schemeClr val="tx1"/>
              </a:solidFill>
              <a:cs typeface="B Nazanin" pitchFamily="2" charset="-78"/>
            </a:endParaRPr>
          </a:p>
        </p:txBody>
      </p:sp>
      <p:sp>
        <p:nvSpPr>
          <p:cNvPr id="4" name="Title 1"/>
          <p:cNvSpPr txBox="1">
            <a:spLocks/>
          </p:cNvSpPr>
          <p:nvPr/>
        </p:nvSpPr>
        <p:spPr>
          <a:xfrm>
            <a:off x="304800" y="152400"/>
            <a:ext cx="8686800" cy="838200"/>
          </a:xfrm>
          <a:prstGeom prst="rect">
            <a:avLst/>
          </a:prstGeom>
        </p:spPr>
        <p:txBody>
          <a:bodyPr vert="horz"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6600" b="1" i="0" u="none" strike="noStrike" kern="1200" cap="all" spc="0" normalizeH="0" baseline="0" noProof="0" dirty="0" smtClean="0">
                <a:ln>
                  <a:noFill/>
                </a:ln>
                <a:effectLst>
                  <a:reflection blurRad="12700" stA="48000" endA="300" endPos="55000" dir="5400000" sy="-90000" algn="bl" rotWithShape="0"/>
                </a:effectLst>
                <a:uLnTx/>
                <a:uFillTx/>
                <a:latin typeface="+mj-lt"/>
                <a:ea typeface="+mj-ea"/>
                <a:cs typeface="B Titr" pitchFamily="2" charset="-78"/>
              </a:rPr>
              <a:t>روش های تلفیق </a:t>
            </a:r>
            <a:endParaRPr kumimoji="0" lang="en-US" sz="6600" b="0" i="0" u="none" strike="noStrike" kern="1200" cap="all" spc="0" normalizeH="0" baseline="0" noProof="0" dirty="0">
              <a:ln>
                <a:noFill/>
              </a:ln>
              <a:effectLst>
                <a:reflection blurRad="12700" stA="48000" endA="300" endPos="55000" dir="5400000" sy="-90000" algn="bl" rotWithShape="0"/>
              </a:effectLst>
              <a:uLnTx/>
              <a:uFillTx/>
              <a:latin typeface="+mj-lt"/>
              <a:ea typeface="+mj-ea"/>
              <a:cs typeface="B Titr" pitchFamily="2" charset="-78"/>
            </a:endParaRPr>
          </a:p>
        </p:txBody>
      </p:sp>
      <p:graphicFrame>
        <p:nvGraphicFramePr>
          <p:cNvPr id="5" name="Table 4"/>
          <p:cNvGraphicFramePr>
            <a:graphicFrameLocks noGrp="1"/>
          </p:cNvGraphicFramePr>
          <p:nvPr/>
        </p:nvGraphicFramePr>
        <p:xfrm>
          <a:off x="1524000" y="4648200"/>
          <a:ext cx="6096000" cy="1854200"/>
        </p:xfrm>
        <a:graphic>
          <a:graphicData uri="http://schemas.openxmlformats.org/drawingml/2006/table">
            <a:tbl>
              <a:tblPr rtl="1" firstRow="1" bandRow="1">
                <a:tableStyleId>{616DA210-FB5B-4158-B5E0-FEB733F419BA}</a:tableStyleId>
              </a:tblPr>
              <a:tblGrid>
                <a:gridCol w="3048000"/>
                <a:gridCol w="3048000"/>
              </a:tblGrid>
              <a:tr h="370840">
                <a:tc>
                  <a:txBody>
                    <a:bodyPr/>
                    <a:lstStyle/>
                    <a:p>
                      <a:pPr algn="ctr" rtl="1"/>
                      <a:r>
                        <a:rPr lang="fa-IR" b="1" dirty="0" smtClean="0">
                          <a:cs typeface="B Nazanin" pitchFamily="2" charset="-78"/>
                        </a:rPr>
                        <a:t>الف</a:t>
                      </a:r>
                      <a:endParaRPr lang="fa-IR" b="1" dirty="0">
                        <a:cs typeface="B Nazanin" pitchFamily="2" charset="-78"/>
                      </a:endParaRPr>
                    </a:p>
                  </a:txBody>
                  <a:tcPr>
                    <a:solidFill>
                      <a:schemeClr val="bg1"/>
                    </a:solidFill>
                  </a:tcPr>
                </a:tc>
                <a:tc>
                  <a:txBody>
                    <a:bodyPr/>
                    <a:lstStyle/>
                    <a:p>
                      <a:pPr algn="ctr" rtl="1"/>
                      <a:r>
                        <a:rPr lang="fa-IR" b="1" dirty="0" smtClean="0">
                          <a:cs typeface="B Nazanin" pitchFamily="2" charset="-78"/>
                        </a:rPr>
                        <a:t>ب</a:t>
                      </a:r>
                      <a:endParaRPr lang="fa-IR" b="1" dirty="0">
                        <a:cs typeface="B Nazanin" pitchFamily="2" charset="-78"/>
                      </a:endParaRPr>
                    </a:p>
                  </a:txBody>
                  <a:tcPr>
                    <a:solidFill>
                      <a:schemeClr val="bg1"/>
                    </a:solidFill>
                  </a:tcPr>
                </a:tc>
              </a:tr>
              <a:tr h="370840">
                <a:tc>
                  <a:txBody>
                    <a:bodyPr/>
                    <a:lstStyle/>
                    <a:p>
                      <a:pPr algn="ctr" rtl="1"/>
                      <a:r>
                        <a:rPr lang="fa-IR" b="1" dirty="0" smtClean="0">
                          <a:cs typeface="B Nazanin" pitchFamily="2" charset="-78"/>
                        </a:rPr>
                        <a:t>شجاعت</a:t>
                      </a:r>
                      <a:endParaRPr lang="fa-IR" b="1" dirty="0">
                        <a:cs typeface="B Nazanin" pitchFamily="2" charset="-78"/>
                      </a:endParaRPr>
                    </a:p>
                  </a:txBody>
                  <a:tcPr>
                    <a:solidFill>
                      <a:schemeClr val="bg1"/>
                    </a:solidFill>
                  </a:tcPr>
                </a:tc>
                <a:tc>
                  <a:txBody>
                    <a:bodyPr/>
                    <a:lstStyle/>
                    <a:p>
                      <a:pPr algn="ctr" rtl="1"/>
                      <a:r>
                        <a:rPr lang="fa-IR" b="1" dirty="0" smtClean="0">
                          <a:cs typeface="B Nazanin" pitchFamily="2" charset="-78"/>
                        </a:rPr>
                        <a:t>...</a:t>
                      </a:r>
                      <a:endParaRPr lang="fa-IR" b="1" dirty="0">
                        <a:cs typeface="B Nazanin" pitchFamily="2" charset="-78"/>
                      </a:endParaRPr>
                    </a:p>
                  </a:txBody>
                  <a:tcPr>
                    <a:solidFill>
                      <a:schemeClr val="bg1"/>
                    </a:solidFill>
                  </a:tcPr>
                </a:tc>
              </a:tr>
              <a:tr h="370840">
                <a:tc>
                  <a:txBody>
                    <a:bodyPr/>
                    <a:lstStyle/>
                    <a:p>
                      <a:pPr algn="ctr" rtl="1"/>
                      <a:r>
                        <a:rPr lang="fa-IR" b="1" dirty="0" smtClean="0">
                          <a:cs typeface="B Nazanin" pitchFamily="2" charset="-78"/>
                        </a:rPr>
                        <a:t>فداکاری</a:t>
                      </a:r>
                      <a:endParaRPr lang="fa-IR" b="1" dirty="0">
                        <a:cs typeface="B Nazanin" pitchFamily="2" charset="-78"/>
                      </a:endParaRPr>
                    </a:p>
                  </a:txBody>
                  <a:tcPr>
                    <a:solidFill>
                      <a:schemeClr val="bg1"/>
                    </a:solidFill>
                  </a:tcPr>
                </a:tc>
                <a:tc>
                  <a:txBody>
                    <a:bodyPr/>
                    <a:lstStyle/>
                    <a:p>
                      <a:pPr algn="ctr" rtl="1"/>
                      <a:r>
                        <a:rPr lang="fa-IR" b="1" dirty="0" smtClean="0">
                          <a:cs typeface="B Nazanin" pitchFamily="2" charset="-78"/>
                        </a:rPr>
                        <a:t>...</a:t>
                      </a:r>
                      <a:endParaRPr lang="fa-IR" b="1" dirty="0">
                        <a:cs typeface="B Nazanin" pitchFamily="2" charset="-78"/>
                      </a:endParaRPr>
                    </a:p>
                  </a:txBody>
                  <a:tcPr>
                    <a:solidFill>
                      <a:schemeClr val="bg1"/>
                    </a:solidFill>
                  </a:tcPr>
                </a:tc>
              </a:tr>
              <a:tr h="370840">
                <a:tc>
                  <a:txBody>
                    <a:bodyPr/>
                    <a:lstStyle/>
                    <a:p>
                      <a:pPr algn="ctr" rtl="1"/>
                      <a:r>
                        <a:rPr lang="fa-IR" b="1" dirty="0" smtClean="0">
                          <a:cs typeface="B Nazanin" pitchFamily="2" charset="-78"/>
                        </a:rPr>
                        <a:t>...</a:t>
                      </a:r>
                      <a:endParaRPr lang="fa-IR" b="1" dirty="0">
                        <a:cs typeface="B Nazanin" pitchFamily="2" charset="-78"/>
                      </a:endParaRPr>
                    </a:p>
                  </a:txBody>
                  <a:tcPr>
                    <a:solidFill>
                      <a:schemeClr val="bg1"/>
                    </a:solidFill>
                  </a:tcPr>
                </a:tc>
                <a:tc>
                  <a:txBody>
                    <a:bodyPr/>
                    <a:lstStyle/>
                    <a:p>
                      <a:pPr algn="ctr" rtl="1"/>
                      <a:r>
                        <a:rPr lang="fa-IR" b="1" dirty="0" smtClean="0">
                          <a:cs typeface="B Nazanin" pitchFamily="2" charset="-78"/>
                        </a:rPr>
                        <a:t>...</a:t>
                      </a:r>
                      <a:endParaRPr lang="fa-IR" b="1" dirty="0">
                        <a:cs typeface="B Nazanin" pitchFamily="2" charset="-78"/>
                      </a:endParaRPr>
                    </a:p>
                  </a:txBody>
                  <a:tcPr>
                    <a:solidFill>
                      <a:schemeClr val="bg1"/>
                    </a:solidFill>
                  </a:tcPr>
                </a:tc>
              </a:tr>
              <a:tr h="370840">
                <a:tc>
                  <a:txBody>
                    <a:bodyPr/>
                    <a:lstStyle/>
                    <a:p>
                      <a:pPr algn="ctr" rtl="1"/>
                      <a:r>
                        <a:rPr lang="fa-IR" b="1" dirty="0" smtClean="0">
                          <a:cs typeface="B Nazanin" pitchFamily="2" charset="-78"/>
                        </a:rPr>
                        <a:t>...</a:t>
                      </a:r>
                      <a:endParaRPr lang="fa-IR" b="1" dirty="0">
                        <a:cs typeface="B Nazanin" pitchFamily="2" charset="-78"/>
                      </a:endParaRPr>
                    </a:p>
                  </a:txBody>
                  <a:tcPr>
                    <a:solidFill>
                      <a:schemeClr val="bg1"/>
                    </a:solidFill>
                  </a:tcPr>
                </a:tc>
                <a:tc>
                  <a:txBody>
                    <a:bodyPr/>
                    <a:lstStyle/>
                    <a:p>
                      <a:pPr algn="ctr" rtl="1"/>
                      <a:r>
                        <a:rPr lang="fa-IR" b="1" dirty="0" smtClean="0">
                          <a:cs typeface="B Nazanin" pitchFamily="2" charset="-78"/>
                        </a:rPr>
                        <a:t>...</a:t>
                      </a:r>
                      <a:endParaRPr lang="fa-IR" b="1" dirty="0">
                        <a:cs typeface="B Nazanin" pitchFamily="2" charset="-78"/>
                      </a:endParaRPr>
                    </a:p>
                  </a:txBody>
                  <a:tcPr>
                    <a:solidFill>
                      <a:schemeClr val="bg1"/>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p:cNvSpPr/>
          <p:nvPr/>
        </p:nvSpPr>
        <p:spPr>
          <a:xfrm>
            <a:off x="0" y="-27384"/>
            <a:ext cx="9144000" cy="7109639"/>
          </a:xfrm>
          <a:prstGeom prst="rect">
            <a:avLst/>
          </a:prstGeom>
          <a:gradFill>
            <a:gsLst>
              <a:gs pos="0">
                <a:srgbClr val="FFEFD1"/>
              </a:gs>
              <a:gs pos="64999">
                <a:srgbClr val="F0EBD5"/>
              </a:gs>
              <a:gs pos="100000">
                <a:srgbClr val="D1C39F"/>
              </a:gs>
            </a:gsLst>
            <a:lin ang="5400000" scaled="0"/>
          </a:gradFill>
        </p:spPr>
        <p:txBody>
          <a:bodyPr wrap="square">
            <a:spAutoFit/>
          </a:bodyPr>
          <a:lstStyle/>
          <a:p>
            <a:pPr algn="ctr" rtl="1"/>
            <a:r>
              <a:rPr lang="fa-IR" sz="3800" dirty="0" smtClean="0">
                <a:cs typeface="2  Titr" pitchFamily="2" charset="-78"/>
              </a:rPr>
              <a:t>هندوستان</a:t>
            </a:r>
            <a:endParaRPr lang="fa-IR" sz="3800" dirty="0">
              <a:cs typeface="2  Titr" pitchFamily="2" charset="-78"/>
            </a:endParaRPr>
          </a:p>
          <a:p>
            <a:pPr algn="ctr" rtl="1"/>
            <a:r>
              <a:rPr lang="fa-IR" sz="3800" dirty="0" smtClean="0">
                <a:solidFill>
                  <a:srgbClr val="7030A0"/>
                </a:solidFill>
                <a:cs typeface="2  Titr" pitchFamily="2" charset="-78"/>
              </a:rPr>
              <a:t> </a:t>
            </a:r>
            <a:r>
              <a:rPr lang="fa-IR" sz="3800" dirty="0">
                <a:solidFill>
                  <a:srgbClr val="7030A0"/>
                </a:solidFill>
                <a:cs typeface="2  Titr" pitchFamily="2" charset="-78"/>
              </a:rPr>
              <a:t>77 درصد مدرسه‌های ابتدایی، چند پایه هستند. این امر از دلایل متعددی </a:t>
            </a:r>
            <a:r>
              <a:rPr lang="fa-IR" sz="3800" dirty="0" smtClean="0">
                <a:solidFill>
                  <a:srgbClr val="7030A0"/>
                </a:solidFill>
                <a:cs typeface="2  Titr" pitchFamily="2" charset="-78"/>
              </a:rPr>
              <a:t>ناشی شده است از </a:t>
            </a:r>
            <a:r>
              <a:rPr lang="fa-IR" sz="3800" dirty="0">
                <a:solidFill>
                  <a:srgbClr val="7030A0"/>
                </a:solidFill>
                <a:cs typeface="2  Titr" pitchFamily="2" charset="-78"/>
              </a:rPr>
              <a:t>جمله</a:t>
            </a:r>
            <a:r>
              <a:rPr lang="fa-IR" sz="3800" dirty="0" smtClean="0">
                <a:solidFill>
                  <a:srgbClr val="7030A0"/>
                </a:solidFill>
                <a:cs typeface="2  Titr" pitchFamily="2" charset="-78"/>
              </a:rPr>
              <a:t>:</a:t>
            </a:r>
            <a:r>
              <a:rPr lang="fa-IR" sz="3800" dirty="0" smtClean="0">
                <a:solidFill>
                  <a:srgbClr val="002060"/>
                </a:solidFill>
                <a:cs typeface="2  Titr" pitchFamily="2" charset="-78"/>
              </a:rPr>
              <a:t> </a:t>
            </a:r>
          </a:p>
          <a:p>
            <a:pPr marL="457200" indent="-457200" algn="ctr" rtl="1">
              <a:buFont typeface="Arial" pitchFamily="34" charset="0"/>
              <a:buChar char="•"/>
            </a:pPr>
            <a:r>
              <a:rPr lang="fa-IR" sz="3800" dirty="0" smtClean="0">
                <a:solidFill>
                  <a:srgbClr val="002060"/>
                </a:solidFill>
                <a:cs typeface="2  Titr" pitchFamily="2" charset="-78"/>
              </a:rPr>
              <a:t>مسائل </a:t>
            </a:r>
            <a:r>
              <a:rPr lang="fa-IR" sz="3800" dirty="0">
                <a:solidFill>
                  <a:srgbClr val="002060"/>
                </a:solidFill>
                <a:cs typeface="2  Titr" pitchFamily="2" charset="-78"/>
              </a:rPr>
              <a:t>جغرافیایی (نواحی صعب‌العبور، فقدان حمل و نقل آسان، پراکندگی مناطق و </a:t>
            </a:r>
            <a:r>
              <a:rPr lang="fa-IR" sz="3800" dirty="0" smtClean="0">
                <a:solidFill>
                  <a:srgbClr val="002060"/>
                </a:solidFill>
                <a:cs typeface="2  Titr" pitchFamily="2" charset="-78"/>
              </a:rPr>
              <a:t>...)</a:t>
            </a:r>
            <a:r>
              <a:rPr lang="fa-IR" sz="3800" dirty="0" smtClean="0">
                <a:solidFill>
                  <a:srgbClr val="00B0F0"/>
                </a:solidFill>
                <a:cs typeface="2  Titr" pitchFamily="2" charset="-78"/>
              </a:rPr>
              <a:t> </a:t>
            </a:r>
          </a:p>
          <a:p>
            <a:pPr marL="457200" indent="-457200" algn="ctr" rtl="1">
              <a:buFont typeface="Arial" pitchFamily="34" charset="0"/>
              <a:buChar char="•"/>
            </a:pPr>
            <a:r>
              <a:rPr lang="fa-IR" sz="3800" dirty="0" smtClean="0">
                <a:solidFill>
                  <a:schemeClr val="accent6">
                    <a:lumMod val="75000"/>
                  </a:schemeClr>
                </a:solidFill>
                <a:cs typeface="2  Titr" pitchFamily="2" charset="-78"/>
              </a:rPr>
              <a:t>عوامل </a:t>
            </a:r>
            <a:r>
              <a:rPr lang="fa-IR" sz="3800" dirty="0">
                <a:solidFill>
                  <a:schemeClr val="accent6">
                    <a:lumMod val="75000"/>
                  </a:schemeClr>
                </a:solidFill>
                <a:cs typeface="2  Titr" pitchFamily="2" charset="-78"/>
              </a:rPr>
              <a:t>جمعیّت </a:t>
            </a:r>
            <a:r>
              <a:rPr lang="fa-IR" sz="3800" dirty="0" smtClean="0">
                <a:solidFill>
                  <a:schemeClr val="accent6">
                    <a:lumMod val="75000"/>
                  </a:schemeClr>
                </a:solidFill>
                <a:cs typeface="2  Titr" pitchFamily="2" charset="-78"/>
              </a:rPr>
              <a:t>شناختی.</a:t>
            </a:r>
          </a:p>
          <a:p>
            <a:pPr marL="457200" indent="-457200" algn="ctr" rtl="1">
              <a:buFont typeface="Arial" pitchFamily="34" charset="0"/>
              <a:buChar char="•"/>
            </a:pPr>
            <a:r>
              <a:rPr lang="fa-IR" sz="3800" dirty="0" smtClean="0">
                <a:solidFill>
                  <a:schemeClr val="tx2"/>
                </a:solidFill>
                <a:cs typeface="2  Titr" pitchFamily="2" charset="-78"/>
              </a:rPr>
              <a:t> </a:t>
            </a:r>
            <a:r>
              <a:rPr lang="fa-IR" sz="3800" dirty="0">
                <a:solidFill>
                  <a:schemeClr val="tx2"/>
                </a:solidFill>
                <a:cs typeface="2  Titr" pitchFamily="2" charset="-78"/>
              </a:rPr>
              <a:t>کمبود کلاس </a:t>
            </a:r>
            <a:r>
              <a:rPr lang="fa-IR" sz="3800" dirty="0" smtClean="0">
                <a:solidFill>
                  <a:schemeClr val="tx2"/>
                </a:solidFill>
                <a:cs typeface="2  Titr" pitchFamily="2" charset="-78"/>
              </a:rPr>
              <a:t>درس.</a:t>
            </a:r>
          </a:p>
          <a:p>
            <a:pPr marL="457200" indent="-457200" algn="ctr" rtl="1">
              <a:buFont typeface="Arial" pitchFamily="34" charset="0"/>
              <a:buChar char="•"/>
            </a:pPr>
            <a:r>
              <a:rPr lang="fa-IR" sz="3800" dirty="0" smtClean="0">
                <a:solidFill>
                  <a:srgbClr val="00B0F0"/>
                </a:solidFill>
                <a:cs typeface="2  Titr" pitchFamily="2" charset="-78"/>
              </a:rPr>
              <a:t> </a:t>
            </a:r>
            <a:r>
              <a:rPr lang="fa-IR" sz="3800" dirty="0">
                <a:solidFill>
                  <a:srgbClr val="7030A0"/>
                </a:solidFill>
                <a:cs typeface="2  Titr" pitchFamily="2" charset="-78"/>
              </a:rPr>
              <a:t>مهاجرت و جا به </a:t>
            </a:r>
            <a:r>
              <a:rPr lang="fa-IR" sz="3800" dirty="0" smtClean="0">
                <a:solidFill>
                  <a:srgbClr val="7030A0"/>
                </a:solidFill>
                <a:cs typeface="2  Titr" pitchFamily="2" charset="-78"/>
              </a:rPr>
              <a:t>جایی.</a:t>
            </a:r>
            <a:endParaRPr lang="fa-IR" sz="3800" dirty="0" smtClean="0">
              <a:solidFill>
                <a:srgbClr val="FFFF00"/>
              </a:solidFill>
              <a:cs typeface="2  Titr" pitchFamily="2" charset="-78"/>
            </a:endParaRPr>
          </a:p>
          <a:p>
            <a:pPr marL="457200" indent="-457200" algn="ctr" rtl="1">
              <a:buFont typeface="Arial" pitchFamily="34" charset="0"/>
              <a:buChar char="•"/>
            </a:pPr>
            <a:r>
              <a:rPr lang="fa-IR" sz="3800" dirty="0" smtClean="0">
                <a:cs typeface="2  Titr" pitchFamily="2" charset="-78"/>
              </a:rPr>
              <a:t>وضع </a:t>
            </a:r>
            <a:r>
              <a:rPr lang="fa-IR" sz="3800" dirty="0">
                <a:cs typeface="2  Titr" pitchFamily="2" charset="-78"/>
              </a:rPr>
              <a:t>نامساعد مردم از نظر اقتصادی و فرهنگی (نیاز به نیروی کار کودکان و ضروری ندانستن آموزش دخترانه</a:t>
            </a:r>
            <a:r>
              <a:rPr lang="fa-IR" sz="3800" dirty="0" smtClean="0">
                <a:cs typeface="2  Titr" pitchFamily="2" charset="-78"/>
              </a:rPr>
              <a:t>). </a:t>
            </a:r>
          </a:p>
          <a:p>
            <a:pPr algn="ctr" rtl="1"/>
            <a:r>
              <a:rPr lang="fa-IR" sz="3800" dirty="0" smtClean="0">
                <a:cs typeface="2  Titr" pitchFamily="2" charset="-78"/>
              </a:rPr>
              <a:t>(دفتر مدیریّت یونسکو،1998)</a:t>
            </a:r>
            <a:endParaRPr lang="en-US" sz="3800" dirty="0">
              <a:cs typeface="2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742950" indent="-742950">
              <a:buNone/>
            </a:pPr>
            <a:r>
              <a:rPr lang="fa-IR" sz="3600" b="1" dirty="0" smtClean="0">
                <a:solidFill>
                  <a:srgbClr val="FF0000"/>
                </a:solidFill>
                <a:cs typeface="B Titr" pitchFamily="2" charset="-78"/>
              </a:rPr>
              <a:t>ث)</a:t>
            </a:r>
            <a:r>
              <a:rPr lang="fa-IR" sz="3600" b="1" dirty="0" smtClean="0">
                <a:solidFill>
                  <a:schemeClr val="tx1"/>
                </a:solidFill>
                <a:cs typeface="B Nazanin" pitchFamily="2" charset="-78"/>
              </a:rPr>
              <a:t>در پایان یک داستان (واقعی یا خیالی) بنویسید که در آن از پیام های این درس ها استفاده شده باشد.</a:t>
            </a:r>
          </a:p>
          <a:p>
            <a:pPr marL="742950" indent="-742950">
              <a:buNone/>
            </a:pPr>
            <a:r>
              <a:rPr lang="fa-IR" sz="3600" b="1" dirty="0" smtClean="0">
                <a:solidFill>
                  <a:schemeClr val="tx1"/>
                </a:solidFill>
                <a:cs typeface="B Nazanin" pitchFamily="2" charset="-78"/>
              </a:rPr>
              <a:t>جدول ارزشیابی پیشنهادی</a:t>
            </a:r>
          </a:p>
          <a:p>
            <a:pPr marL="742950" indent="-742950">
              <a:buAutoNum type="arabicPeriod"/>
            </a:pPr>
            <a:endParaRPr lang="fa-IR" sz="3600" b="1" dirty="0" smtClean="0">
              <a:solidFill>
                <a:schemeClr val="tx1"/>
              </a:solidFill>
              <a:cs typeface="B Nazanin" pitchFamily="2" charset="-78"/>
            </a:endParaRPr>
          </a:p>
          <a:p>
            <a:pPr marL="742950" indent="-742950">
              <a:buFont typeface="+mj-lt"/>
              <a:buAutoNum type="arabicPeriod"/>
            </a:pPr>
            <a:endParaRPr lang="fa-IR" sz="3600" b="1" dirty="0" smtClean="0">
              <a:solidFill>
                <a:schemeClr val="tx1"/>
              </a:solidFill>
              <a:cs typeface="B Nazanin" pitchFamily="2" charset="-78"/>
            </a:endParaRPr>
          </a:p>
        </p:txBody>
      </p:sp>
      <p:sp>
        <p:nvSpPr>
          <p:cNvPr id="4" name="Title 1"/>
          <p:cNvSpPr txBox="1">
            <a:spLocks/>
          </p:cNvSpPr>
          <p:nvPr/>
        </p:nvSpPr>
        <p:spPr>
          <a:xfrm>
            <a:off x="304800" y="152400"/>
            <a:ext cx="8686800" cy="838200"/>
          </a:xfrm>
          <a:prstGeom prst="rect">
            <a:avLst/>
          </a:prstGeom>
        </p:spPr>
        <p:txBody>
          <a:bodyPr vert="horz"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6600" b="1" i="0" u="none" strike="noStrike" kern="1200" cap="all" spc="0" normalizeH="0" baseline="0" noProof="0" dirty="0" smtClean="0">
                <a:ln>
                  <a:noFill/>
                </a:ln>
                <a:effectLst>
                  <a:reflection blurRad="12700" stA="48000" endA="300" endPos="55000" dir="5400000" sy="-90000" algn="bl" rotWithShape="0"/>
                </a:effectLst>
                <a:uLnTx/>
                <a:uFillTx/>
                <a:latin typeface="+mj-lt"/>
                <a:ea typeface="+mj-ea"/>
                <a:cs typeface="B Titr" pitchFamily="2" charset="-78"/>
              </a:rPr>
              <a:t>روش های تلفیق </a:t>
            </a:r>
            <a:endParaRPr kumimoji="0" lang="en-US" sz="6600" b="0" i="0" u="none" strike="noStrike" kern="1200" cap="all" spc="0" normalizeH="0" baseline="0" noProof="0" dirty="0">
              <a:ln>
                <a:noFill/>
              </a:ln>
              <a:effectLst>
                <a:reflection blurRad="12700" stA="48000" endA="300" endPos="55000" dir="5400000" sy="-90000" algn="bl" rotWithShape="0"/>
              </a:effectLst>
              <a:uLnTx/>
              <a:uFillTx/>
              <a:latin typeface="+mj-lt"/>
              <a:ea typeface="+mj-ea"/>
              <a:cs typeface="B Titr" pitchFamily="2" charset="-78"/>
            </a:endParaRPr>
          </a:p>
        </p:txBody>
      </p:sp>
      <p:graphicFrame>
        <p:nvGraphicFramePr>
          <p:cNvPr id="5" name="Table 4"/>
          <p:cNvGraphicFramePr>
            <a:graphicFrameLocks noGrp="1"/>
          </p:cNvGraphicFramePr>
          <p:nvPr/>
        </p:nvGraphicFramePr>
        <p:xfrm>
          <a:off x="1600200" y="3733800"/>
          <a:ext cx="6096000" cy="2352040"/>
        </p:xfrm>
        <a:graphic>
          <a:graphicData uri="http://schemas.openxmlformats.org/drawingml/2006/table">
            <a:tbl>
              <a:tblPr rtl="1" firstRow="1" bandRow="1">
                <a:tableStyleId>{616DA210-FB5B-4158-B5E0-FEB733F419BA}</a:tableStyleId>
              </a:tblPr>
              <a:tblGrid>
                <a:gridCol w="5084380"/>
                <a:gridCol w="1011620"/>
              </a:tblGrid>
              <a:tr h="370840">
                <a:tc>
                  <a:txBody>
                    <a:bodyPr/>
                    <a:lstStyle/>
                    <a:p>
                      <a:pPr algn="ctr" rtl="1"/>
                      <a:r>
                        <a:rPr lang="fa-IR" sz="2000" b="1" dirty="0" smtClean="0">
                          <a:cs typeface="B Nazanin" pitchFamily="2" charset="-78"/>
                        </a:rPr>
                        <a:t>تشخیص به کار گیری پیام هر درس</a:t>
                      </a:r>
                      <a:endParaRPr lang="fa-IR" sz="2000" b="1" dirty="0">
                        <a:cs typeface="B Nazanin" pitchFamily="2" charset="-78"/>
                      </a:endParaRPr>
                    </a:p>
                  </a:txBody>
                  <a:tcPr>
                    <a:solidFill>
                      <a:schemeClr val="bg1"/>
                    </a:solidFill>
                  </a:tcPr>
                </a:tc>
                <a:tc>
                  <a:txBody>
                    <a:bodyPr/>
                    <a:lstStyle/>
                    <a:p>
                      <a:pPr algn="ctr" rtl="1"/>
                      <a:r>
                        <a:rPr lang="fa-IR" sz="2000" b="1" dirty="0" smtClean="0">
                          <a:cs typeface="B Nazanin" pitchFamily="2" charset="-78"/>
                        </a:rPr>
                        <a:t>3 امتیاز</a:t>
                      </a:r>
                      <a:endParaRPr lang="fa-IR" sz="2000" b="1" dirty="0">
                        <a:cs typeface="B Nazanin" pitchFamily="2" charset="-78"/>
                      </a:endParaRPr>
                    </a:p>
                  </a:txBody>
                  <a:tcPr>
                    <a:solidFill>
                      <a:schemeClr val="bg1"/>
                    </a:solidFill>
                  </a:tcPr>
                </a:tc>
              </a:tr>
              <a:tr h="370840">
                <a:tc>
                  <a:txBody>
                    <a:bodyPr/>
                    <a:lstStyle/>
                    <a:p>
                      <a:pPr algn="ctr" rtl="1"/>
                      <a:r>
                        <a:rPr lang="fa-IR" sz="2000" b="1" dirty="0" smtClean="0">
                          <a:cs typeface="B Nazanin" pitchFamily="2" charset="-78"/>
                        </a:rPr>
                        <a:t>به کار بردن کلمات و واژه های مناسب</a:t>
                      </a:r>
                      <a:endParaRPr lang="fa-IR" sz="2000" b="1" dirty="0">
                        <a:cs typeface="B Nazanin" pitchFamily="2" charset="-78"/>
                      </a:endParaRPr>
                    </a:p>
                  </a:txBody>
                  <a:tcPr>
                    <a:solidFill>
                      <a:schemeClr val="bg1"/>
                    </a:solidFill>
                  </a:tcPr>
                </a:tc>
                <a:tc>
                  <a:txBody>
                    <a:bodyPr/>
                    <a:lstStyle/>
                    <a:p>
                      <a:pPr algn="ctr" rtl="1"/>
                      <a:r>
                        <a:rPr lang="fa-IR" sz="2000" b="1" dirty="0" smtClean="0">
                          <a:cs typeface="B Nazanin" pitchFamily="2" charset="-78"/>
                        </a:rPr>
                        <a:t>2امتیاز</a:t>
                      </a:r>
                      <a:endParaRPr lang="fa-IR" sz="2000" b="1" dirty="0">
                        <a:cs typeface="B Nazanin" pitchFamily="2" charset="-78"/>
                      </a:endParaRPr>
                    </a:p>
                  </a:txBody>
                  <a:tcPr>
                    <a:solidFill>
                      <a:schemeClr val="bg1"/>
                    </a:solidFill>
                  </a:tcPr>
                </a:tc>
              </a:tr>
              <a:tr h="370840">
                <a:tc>
                  <a:txBody>
                    <a:bodyPr/>
                    <a:lstStyle/>
                    <a:p>
                      <a:pPr algn="ctr" rtl="1"/>
                      <a:r>
                        <a:rPr lang="fa-IR" sz="2000" b="1" dirty="0" smtClean="0">
                          <a:cs typeface="B Nazanin" pitchFamily="2" charset="-78"/>
                        </a:rPr>
                        <a:t>استفاده از نظرات راهنما ( خلیفه و یا ...)</a:t>
                      </a:r>
                      <a:endParaRPr lang="fa-IR" sz="2000" b="1" dirty="0">
                        <a:cs typeface="B Nazanin" pitchFamily="2" charset="-78"/>
                      </a:endParaRPr>
                    </a:p>
                  </a:txBody>
                  <a:tcPr>
                    <a:solidFill>
                      <a:schemeClr val="bg1"/>
                    </a:solidFill>
                  </a:tcPr>
                </a:tc>
                <a:tc>
                  <a:txBody>
                    <a:bodyPr/>
                    <a:lstStyle/>
                    <a:p>
                      <a:pPr algn="ctr" rtl="1"/>
                      <a:r>
                        <a:rPr lang="fa-IR" sz="2000" b="1" dirty="0" smtClean="0">
                          <a:cs typeface="B Nazanin" pitchFamily="2" charset="-78"/>
                        </a:rPr>
                        <a:t>1امتیاز</a:t>
                      </a:r>
                      <a:endParaRPr lang="fa-IR" sz="2000" b="1" dirty="0">
                        <a:cs typeface="B Nazanin" pitchFamily="2" charset="-78"/>
                      </a:endParaRPr>
                    </a:p>
                  </a:txBody>
                  <a:tcPr>
                    <a:solidFill>
                      <a:schemeClr val="bg1"/>
                    </a:solidFill>
                  </a:tcPr>
                </a:tc>
              </a:tr>
              <a:tr h="370840">
                <a:tc>
                  <a:txBody>
                    <a:bodyPr/>
                    <a:lstStyle/>
                    <a:p>
                      <a:pPr algn="ctr" rtl="1"/>
                      <a:r>
                        <a:rPr lang="fa-IR" sz="2000" b="1" dirty="0" smtClean="0">
                          <a:cs typeface="B Nazanin" pitchFamily="2" charset="-78"/>
                        </a:rPr>
                        <a:t>استدلال و استنتاج</a:t>
                      </a:r>
                      <a:r>
                        <a:rPr lang="fa-IR" sz="2000" b="1" baseline="0" dirty="0" smtClean="0">
                          <a:cs typeface="B Nazanin" pitchFamily="2" charset="-78"/>
                        </a:rPr>
                        <a:t> مطالب</a:t>
                      </a:r>
                      <a:endParaRPr lang="fa-IR" sz="2000" b="1" dirty="0">
                        <a:cs typeface="B Nazanin" pitchFamily="2" charset="-78"/>
                      </a:endParaRPr>
                    </a:p>
                  </a:txBody>
                  <a:tcPr>
                    <a:solidFill>
                      <a:schemeClr val="bg1"/>
                    </a:solidFill>
                  </a:tcPr>
                </a:tc>
                <a:tc>
                  <a:txBody>
                    <a:bodyPr/>
                    <a:lstStyle/>
                    <a:p>
                      <a:pPr algn="ctr" rtl="1"/>
                      <a:r>
                        <a:rPr lang="fa-IR" sz="2000" b="1" dirty="0" smtClean="0">
                          <a:cs typeface="B Nazanin" pitchFamily="2" charset="-78"/>
                        </a:rPr>
                        <a:t>2امتیاز</a:t>
                      </a:r>
                      <a:endParaRPr lang="fa-IR" sz="2000" b="1" dirty="0">
                        <a:cs typeface="B Nazanin" pitchFamily="2" charset="-78"/>
                      </a:endParaRPr>
                    </a:p>
                  </a:txBody>
                  <a:tcPr>
                    <a:solidFill>
                      <a:schemeClr val="bg1"/>
                    </a:solidFill>
                  </a:tcPr>
                </a:tc>
              </a:tr>
              <a:tr h="370840">
                <a:tc>
                  <a:txBody>
                    <a:bodyPr/>
                    <a:lstStyle/>
                    <a:p>
                      <a:pPr algn="ctr" rtl="1"/>
                      <a:r>
                        <a:rPr lang="fa-IR" sz="2000" b="1" dirty="0" smtClean="0">
                          <a:cs typeface="B Nazanin" pitchFamily="2" charset="-78"/>
                        </a:rPr>
                        <a:t>خلاقیت در نگارش داستان</a:t>
                      </a:r>
                      <a:endParaRPr lang="fa-IR" sz="2000" b="1" dirty="0">
                        <a:cs typeface="B Nazanin" pitchFamily="2" charset="-78"/>
                      </a:endParaRPr>
                    </a:p>
                  </a:txBody>
                  <a:tcPr>
                    <a:solidFill>
                      <a:schemeClr val="bg1"/>
                    </a:solidFill>
                  </a:tcPr>
                </a:tc>
                <a:tc>
                  <a:txBody>
                    <a:bodyPr/>
                    <a:lstStyle/>
                    <a:p>
                      <a:pPr algn="ctr" rtl="1"/>
                      <a:r>
                        <a:rPr lang="fa-IR" sz="2000" b="1" dirty="0" smtClean="0">
                          <a:cs typeface="B Nazanin" pitchFamily="2" charset="-78"/>
                        </a:rPr>
                        <a:t>1امتیاز</a:t>
                      </a:r>
                      <a:endParaRPr lang="fa-IR" sz="2000" b="1" dirty="0">
                        <a:cs typeface="B Nazanin" pitchFamily="2" charset="-78"/>
                      </a:endParaRPr>
                    </a:p>
                  </a:txBody>
                  <a:tcPr>
                    <a:solidFill>
                      <a:schemeClr val="bg1"/>
                    </a:solidFill>
                  </a:tcPr>
                </a:tc>
              </a:tr>
              <a:tr h="370840">
                <a:tc>
                  <a:txBody>
                    <a:bodyPr/>
                    <a:lstStyle/>
                    <a:p>
                      <a:pPr algn="ctr" rtl="1"/>
                      <a:r>
                        <a:rPr lang="fa-IR" b="1" dirty="0" smtClean="0">
                          <a:cs typeface="B Nazanin" pitchFamily="2" charset="-78"/>
                        </a:rPr>
                        <a:t>انجام</a:t>
                      </a:r>
                      <a:r>
                        <a:rPr lang="fa-IR" b="1" baseline="0" dirty="0" smtClean="0">
                          <a:cs typeface="B Nazanin" pitchFamily="2" charset="-78"/>
                        </a:rPr>
                        <a:t> کار گروهی ، نظم پذیری،مسئولیت پذیری و بیان افکار</a:t>
                      </a:r>
                      <a:endParaRPr lang="fa-IR" b="1" dirty="0">
                        <a:cs typeface="B Nazanin" pitchFamily="2" charset="-78"/>
                      </a:endParaRPr>
                    </a:p>
                  </a:txBody>
                  <a:tcPr>
                    <a:solidFill>
                      <a:schemeClr val="bg1"/>
                    </a:solidFill>
                  </a:tcPr>
                </a:tc>
                <a:tc>
                  <a:txBody>
                    <a:bodyPr/>
                    <a:lstStyle/>
                    <a:p>
                      <a:pPr algn="ctr" rtl="1"/>
                      <a:r>
                        <a:rPr lang="fa-IR" b="1" dirty="0" smtClean="0">
                          <a:cs typeface="B Nazanin" pitchFamily="2" charset="-78"/>
                        </a:rPr>
                        <a:t>1 امتیاز</a:t>
                      </a:r>
                      <a:endParaRPr lang="fa-IR" b="1" dirty="0">
                        <a:cs typeface="B Nazanin" pitchFamily="2" charset="-78"/>
                      </a:endParaRPr>
                    </a:p>
                  </a:txBody>
                  <a:tcPr>
                    <a:solidFill>
                      <a:schemeClr val="bg1"/>
                    </a:solid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0"/>
            <a:ext cx="8686800" cy="4525963"/>
          </a:xfrm>
        </p:spPr>
        <p:txBody>
          <a:bodyPr>
            <a:normAutofit lnSpcReduction="10000"/>
          </a:bodyPr>
          <a:lstStyle/>
          <a:p>
            <a:pPr marL="742950" indent="-742950">
              <a:buNone/>
            </a:pPr>
            <a:r>
              <a:rPr lang="fa-IR" sz="5000" b="1" dirty="0" smtClean="0">
                <a:solidFill>
                  <a:srgbClr val="FF0000"/>
                </a:solidFill>
                <a:cs typeface="B Titr" pitchFamily="2" charset="-78"/>
              </a:rPr>
              <a:t>سطح 2: موازی</a:t>
            </a:r>
          </a:p>
          <a:p>
            <a:pPr marL="742950" indent="-742950" algn="justLow">
              <a:buNone/>
            </a:pPr>
            <a:r>
              <a:rPr lang="fa-IR" sz="3600" b="1" dirty="0" smtClean="0">
                <a:solidFill>
                  <a:schemeClr val="tx1"/>
                </a:solidFill>
                <a:cs typeface="B Nazanin" pitchFamily="2" charset="-78"/>
              </a:rPr>
              <a:t>-</a:t>
            </a:r>
            <a:r>
              <a:rPr lang="fa-IR" sz="3600" b="1" dirty="0" smtClean="0">
                <a:solidFill>
                  <a:srgbClr val="FF0000"/>
                </a:solidFill>
                <a:cs typeface="B Nazanin" pitchFamily="2" charset="-78"/>
              </a:rPr>
              <a:t>سطح معلم : </a:t>
            </a:r>
            <a:r>
              <a:rPr lang="fa-IR" sz="3600" b="1" dirty="0" smtClean="0">
                <a:solidFill>
                  <a:schemeClr val="tx1"/>
                </a:solidFill>
                <a:cs typeface="B Nazanin" pitchFamily="2" charset="-78"/>
              </a:rPr>
              <a:t>ماهر</a:t>
            </a:r>
          </a:p>
          <a:p>
            <a:pPr marL="742950" indent="-742950" algn="justLow">
              <a:buNone/>
            </a:pPr>
            <a:r>
              <a:rPr lang="fa-IR" sz="3600" b="1" dirty="0" smtClean="0">
                <a:solidFill>
                  <a:schemeClr val="tx1"/>
                </a:solidFill>
                <a:cs typeface="B Nazanin" pitchFamily="2" charset="-78"/>
              </a:rPr>
              <a:t>- </a:t>
            </a:r>
            <a:r>
              <a:rPr lang="fa-IR" sz="3600" b="1" dirty="0" smtClean="0">
                <a:solidFill>
                  <a:srgbClr val="FF0000"/>
                </a:solidFill>
                <a:cs typeface="B Nazanin" pitchFamily="2" charset="-78"/>
              </a:rPr>
              <a:t>موارد استفاده : </a:t>
            </a:r>
            <a:r>
              <a:rPr lang="fa-IR" sz="3600" b="1" dirty="0" smtClean="0">
                <a:solidFill>
                  <a:schemeClr val="tx1"/>
                </a:solidFill>
                <a:cs typeface="B Nazanin" pitchFamily="2" charset="-78"/>
              </a:rPr>
              <a:t>آموزش 2 ماده ی درسی به صورت همزمان</a:t>
            </a:r>
          </a:p>
          <a:p>
            <a:pPr marL="742950" indent="-742950">
              <a:buNone/>
            </a:pPr>
            <a:r>
              <a:rPr lang="fa-IR" sz="3600" b="1" dirty="0" smtClean="0">
                <a:solidFill>
                  <a:schemeClr val="tx1"/>
                </a:solidFill>
                <a:cs typeface="B Nazanin" pitchFamily="2" charset="-78"/>
              </a:rPr>
              <a:t>- </a:t>
            </a:r>
            <a:r>
              <a:rPr lang="fa-IR" sz="3600" b="1" dirty="0" smtClean="0">
                <a:solidFill>
                  <a:srgbClr val="FF0000"/>
                </a:solidFill>
                <a:cs typeface="B Nazanin" pitchFamily="2" charset="-78"/>
              </a:rPr>
              <a:t>روش ارزشیابی پیشنهادی : </a:t>
            </a:r>
            <a:r>
              <a:rPr lang="fa-IR" sz="3600" b="1" dirty="0" smtClean="0">
                <a:solidFill>
                  <a:schemeClr val="tx1"/>
                </a:solidFill>
                <a:cs typeface="B Nazanin" pitchFamily="2" charset="-78"/>
              </a:rPr>
              <a:t>ثبت مشاهدات،آزمون عملکردی و ...</a:t>
            </a:r>
          </a:p>
          <a:p>
            <a:pPr marL="742950" indent="-742950">
              <a:buNone/>
            </a:pPr>
            <a:r>
              <a:rPr lang="fa-IR" sz="3600" b="1" dirty="0" smtClean="0">
                <a:solidFill>
                  <a:schemeClr val="tx1"/>
                </a:solidFill>
                <a:cs typeface="B Nazanin" pitchFamily="2" charset="-78"/>
              </a:rPr>
              <a:t>- </a:t>
            </a:r>
            <a:r>
              <a:rPr lang="fa-IR" sz="3600" b="1" dirty="0" smtClean="0">
                <a:solidFill>
                  <a:srgbClr val="FF0000"/>
                </a:solidFill>
                <a:cs typeface="B Nazanin" pitchFamily="2" charset="-78"/>
              </a:rPr>
              <a:t>زمان پیشنهادی: </a:t>
            </a:r>
            <a:r>
              <a:rPr lang="fa-IR" sz="3600" b="1" dirty="0" smtClean="0">
                <a:solidFill>
                  <a:schemeClr val="tx1"/>
                </a:solidFill>
                <a:cs typeface="B Nazanin" pitchFamily="2" charset="-78"/>
              </a:rPr>
              <a:t>20 دقیقه ( در آموزش محوری)</a:t>
            </a:r>
          </a:p>
          <a:p>
            <a:pPr marL="742950" indent="-742950">
              <a:buFontTx/>
              <a:buChar char="-"/>
            </a:pPr>
            <a:endParaRPr lang="fa-IR" sz="3600" b="1" dirty="0" smtClean="0">
              <a:solidFill>
                <a:schemeClr val="tx1"/>
              </a:solidFill>
              <a:cs typeface="B Nazanin" pitchFamily="2" charset="-78"/>
            </a:endParaRPr>
          </a:p>
          <a:p>
            <a:pPr marL="742950" indent="-742950">
              <a:buAutoNum type="arabicPeriod"/>
            </a:pPr>
            <a:endParaRPr lang="fa-IR" sz="3600" b="1" dirty="0" smtClean="0">
              <a:solidFill>
                <a:schemeClr val="tx1"/>
              </a:solidFill>
              <a:cs typeface="B Nazanin" pitchFamily="2" charset="-78"/>
            </a:endParaRPr>
          </a:p>
          <a:p>
            <a:pPr marL="742950" indent="-742950">
              <a:buFont typeface="+mj-lt"/>
              <a:buAutoNum type="arabicPeriod"/>
            </a:pPr>
            <a:endParaRPr lang="fa-IR" sz="3600" b="1" dirty="0" smtClean="0">
              <a:solidFill>
                <a:schemeClr val="tx1"/>
              </a:solidFill>
              <a:cs typeface="B Nazanin" pitchFamily="2" charset="-78"/>
            </a:endParaRPr>
          </a:p>
        </p:txBody>
      </p:sp>
      <p:sp>
        <p:nvSpPr>
          <p:cNvPr id="4" name="Title 1"/>
          <p:cNvSpPr txBox="1">
            <a:spLocks/>
          </p:cNvSpPr>
          <p:nvPr/>
        </p:nvSpPr>
        <p:spPr>
          <a:xfrm>
            <a:off x="304800" y="152400"/>
            <a:ext cx="8686800" cy="838200"/>
          </a:xfrm>
          <a:prstGeom prst="rect">
            <a:avLst/>
          </a:prstGeom>
        </p:spPr>
        <p:txBody>
          <a:bodyPr vert="horz"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6600" b="1" i="0" u="none" strike="noStrike" kern="1200" cap="all" spc="0" normalizeH="0" baseline="0" noProof="0" dirty="0" smtClean="0">
                <a:ln>
                  <a:noFill/>
                </a:ln>
                <a:effectLst>
                  <a:reflection blurRad="12700" stA="48000" endA="300" endPos="55000" dir="5400000" sy="-90000" algn="bl" rotWithShape="0"/>
                </a:effectLst>
                <a:uLnTx/>
                <a:uFillTx/>
                <a:latin typeface="+mj-lt"/>
                <a:ea typeface="+mj-ea"/>
                <a:cs typeface="B Titr" pitchFamily="2" charset="-78"/>
              </a:rPr>
              <a:t>روش های تلفیق </a:t>
            </a:r>
            <a:endParaRPr kumimoji="0" lang="en-US" sz="6600" b="0" i="0" u="none" strike="noStrike" kern="1200" cap="all" spc="0" normalizeH="0" baseline="0" noProof="0" dirty="0">
              <a:ln>
                <a:noFill/>
              </a:ln>
              <a:effectLst>
                <a:reflection blurRad="12700" stA="48000" endA="300" endPos="55000" dir="5400000" sy="-90000" algn="bl" rotWithShape="0"/>
              </a:effectLst>
              <a:uLnTx/>
              <a:uFillTx/>
              <a:latin typeface="+mj-lt"/>
              <a:ea typeface="+mj-ea"/>
              <a:cs typeface="B Titr" pitchFamily="2" charset="-78"/>
            </a:endParaRPr>
          </a:p>
        </p:txBody>
      </p:sp>
      <p:sp>
        <p:nvSpPr>
          <p:cNvPr id="6" name="Rounded Rectangle 5"/>
          <p:cNvSpPr/>
          <p:nvPr/>
        </p:nvSpPr>
        <p:spPr>
          <a:xfrm>
            <a:off x="3581400" y="1447800"/>
            <a:ext cx="1066800" cy="137160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fa-IR" sz="2400" b="1" dirty="0" smtClean="0">
                <a:solidFill>
                  <a:srgbClr val="FF0000"/>
                </a:solidFill>
                <a:cs typeface="B Titr" pitchFamily="2" charset="-78"/>
              </a:rPr>
              <a:t>تاریخ</a:t>
            </a:r>
            <a:endParaRPr lang="fa-IR" sz="2400" b="1" dirty="0">
              <a:solidFill>
                <a:srgbClr val="FF0000"/>
              </a:solidFill>
              <a:cs typeface="B Titr" pitchFamily="2" charset="-78"/>
            </a:endParaRPr>
          </a:p>
        </p:txBody>
      </p:sp>
      <p:sp>
        <p:nvSpPr>
          <p:cNvPr id="7" name="Rounded Rectangle 6"/>
          <p:cNvSpPr/>
          <p:nvPr/>
        </p:nvSpPr>
        <p:spPr>
          <a:xfrm>
            <a:off x="1524000" y="1447800"/>
            <a:ext cx="1066800" cy="1371600"/>
          </a:xfrm>
          <a:prstGeom prst="round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fa-IR" sz="2000" b="1" dirty="0" smtClean="0">
                <a:solidFill>
                  <a:srgbClr val="FF0000"/>
                </a:solidFill>
                <a:cs typeface="B Titr" pitchFamily="2" charset="-78"/>
              </a:rPr>
              <a:t>هدیه ها</a:t>
            </a:r>
            <a:endParaRPr lang="fa-IR" sz="2000" b="1" dirty="0">
              <a:solidFill>
                <a:srgbClr val="FF0000"/>
              </a:solidFill>
              <a:cs typeface="B Titr" pitchFamily="2" charset="-78"/>
            </a:endParaRPr>
          </a:p>
        </p:txBody>
      </p:sp>
      <p:cxnSp>
        <p:nvCxnSpPr>
          <p:cNvPr id="9" name="Straight Arrow Connector 8"/>
          <p:cNvCxnSpPr/>
          <p:nvPr/>
        </p:nvCxnSpPr>
        <p:spPr>
          <a:xfrm>
            <a:off x="2667000" y="1828800"/>
            <a:ext cx="838200" cy="1588"/>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667000" y="2438400"/>
            <a:ext cx="838200" cy="1588"/>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marL="742950" indent="-742950">
              <a:buNone/>
            </a:pPr>
            <a:r>
              <a:rPr lang="fa-IR" sz="5000" b="1" dirty="0" smtClean="0">
                <a:solidFill>
                  <a:srgbClr val="FF0000"/>
                </a:solidFill>
                <a:cs typeface="B Titr" pitchFamily="2" charset="-78"/>
              </a:rPr>
              <a:t>روش اجرا:</a:t>
            </a:r>
          </a:p>
          <a:p>
            <a:pPr marL="742950" indent="-742950" algn="justLow">
              <a:buNone/>
            </a:pPr>
            <a:r>
              <a:rPr lang="fa-IR" sz="3600" b="1" dirty="0" smtClean="0">
                <a:solidFill>
                  <a:schemeClr val="tx1"/>
                </a:solidFill>
                <a:cs typeface="B Nazanin" pitchFamily="2" charset="-78"/>
              </a:rPr>
              <a:t>1- معلم در ابتدا با استفاده از جدول چینش محتوای دروس اقدام به استخراج دروس هم پیام و ... می نماید.</a:t>
            </a:r>
          </a:p>
          <a:p>
            <a:pPr marL="742950" indent="-742950" algn="justLow">
              <a:buNone/>
            </a:pPr>
            <a:r>
              <a:rPr lang="fa-IR" sz="3600" b="1" dirty="0" smtClean="0">
                <a:solidFill>
                  <a:schemeClr val="tx1"/>
                </a:solidFill>
                <a:cs typeface="B Nazanin" pitchFamily="2" charset="-78"/>
              </a:rPr>
              <a:t>2- در این مرحله معلم روش اجرایی آموزش و تدریس خود را انتخاب می نماید( الگو ، ابزار مناسب و ...)</a:t>
            </a:r>
          </a:p>
          <a:p>
            <a:pPr marL="742950" indent="-742950" algn="justLow">
              <a:buNone/>
            </a:pPr>
            <a:r>
              <a:rPr lang="fa-IR" sz="3600" b="1" dirty="0" smtClean="0">
                <a:solidFill>
                  <a:schemeClr val="tx1"/>
                </a:solidFill>
                <a:cs typeface="B Nazanin" pitchFamily="2" charset="-78"/>
              </a:rPr>
              <a:t>3-معلم فعالیت های خود را جهت تدریس به صورت همزمان 2 ماده ی درسی برنامه ریزی می نماید.</a:t>
            </a:r>
          </a:p>
          <a:p>
            <a:pPr marL="742950" indent="-742950" algn="justLow">
              <a:buNone/>
            </a:pPr>
            <a:r>
              <a:rPr lang="fa-IR" sz="3600" b="1" dirty="0" smtClean="0">
                <a:solidFill>
                  <a:srgbClr val="FF0000"/>
                </a:solidFill>
                <a:cs typeface="B Titr" pitchFamily="2" charset="-78"/>
              </a:rPr>
              <a:t>تذکر: </a:t>
            </a:r>
            <a:r>
              <a:rPr lang="fa-IR" sz="3600" b="1" dirty="0" smtClean="0">
                <a:solidFill>
                  <a:schemeClr val="tx1"/>
                </a:solidFill>
                <a:cs typeface="B Nazanin" pitchFamily="2" charset="-78"/>
              </a:rPr>
              <a:t>معلم در صورت تمایل می تواند از این روش جهت تدریس 2 پایه نیز استفاده نماید.</a:t>
            </a:r>
          </a:p>
          <a:p>
            <a:endParaRPr lang="fa-IR" sz="3600" b="1" dirty="0" smtClean="0"/>
          </a:p>
          <a:p>
            <a:r>
              <a:rPr lang="fa-IR" sz="3600" b="1" dirty="0" smtClean="0"/>
              <a:t>                                   </a:t>
            </a:r>
          </a:p>
          <a:p>
            <a:r>
              <a:rPr lang="fa-IR" sz="3600" b="1" dirty="0" smtClean="0"/>
              <a:t>                      </a:t>
            </a:r>
            <a:r>
              <a:rPr lang="fa-IR" sz="1700" b="1" dirty="0" smtClean="0"/>
              <a:t>خود آموخت   خودآموخت  خودآموخت   خودآموخت  خودآموخت</a:t>
            </a:r>
            <a:endParaRPr lang="fa-IR" sz="3600" b="1" dirty="0" smtClean="0"/>
          </a:p>
          <a:p>
            <a:pPr marL="742950" indent="-742950" algn="justLow">
              <a:buNone/>
            </a:pPr>
            <a:endParaRPr lang="fa-IR" sz="3600" b="1" dirty="0" smtClean="0">
              <a:solidFill>
                <a:schemeClr val="tx1"/>
              </a:solidFill>
              <a:cs typeface="B Nazanin" pitchFamily="2" charset="-78"/>
            </a:endParaRPr>
          </a:p>
          <a:p>
            <a:pPr marL="742950" indent="-742950">
              <a:buFontTx/>
              <a:buChar char="-"/>
            </a:pPr>
            <a:endParaRPr lang="fa-IR" sz="3600" b="1" dirty="0" smtClean="0">
              <a:solidFill>
                <a:schemeClr val="tx1"/>
              </a:solidFill>
              <a:cs typeface="B Nazanin" pitchFamily="2" charset="-78"/>
            </a:endParaRPr>
          </a:p>
          <a:p>
            <a:pPr marL="742950" indent="-742950">
              <a:buAutoNum type="arabicPeriod"/>
            </a:pPr>
            <a:endParaRPr lang="fa-IR" sz="3600" b="1" dirty="0" smtClean="0">
              <a:solidFill>
                <a:schemeClr val="tx1"/>
              </a:solidFill>
              <a:cs typeface="B Nazanin" pitchFamily="2" charset="-78"/>
            </a:endParaRPr>
          </a:p>
          <a:p>
            <a:pPr marL="742950" indent="-742950">
              <a:buFont typeface="+mj-lt"/>
              <a:buAutoNum type="arabicPeriod"/>
            </a:pPr>
            <a:endParaRPr lang="fa-IR" sz="3600" b="1" dirty="0" smtClean="0">
              <a:solidFill>
                <a:schemeClr val="tx1"/>
              </a:solidFill>
              <a:cs typeface="B Nazanin" pitchFamily="2" charset="-78"/>
            </a:endParaRPr>
          </a:p>
        </p:txBody>
      </p:sp>
      <p:sp>
        <p:nvSpPr>
          <p:cNvPr id="4" name="Title 1"/>
          <p:cNvSpPr txBox="1">
            <a:spLocks/>
          </p:cNvSpPr>
          <p:nvPr/>
        </p:nvSpPr>
        <p:spPr>
          <a:xfrm>
            <a:off x="304800" y="152400"/>
            <a:ext cx="8686800" cy="838200"/>
          </a:xfrm>
          <a:prstGeom prst="rect">
            <a:avLst/>
          </a:prstGeom>
        </p:spPr>
        <p:txBody>
          <a:bodyPr vert="horz"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6600" b="1" i="0" u="none" strike="noStrike" kern="1200" cap="all" spc="0" normalizeH="0" baseline="0" noProof="0" dirty="0" smtClean="0">
                <a:ln>
                  <a:noFill/>
                </a:ln>
                <a:effectLst>
                  <a:reflection blurRad="12700" stA="48000" endA="300" endPos="55000" dir="5400000" sy="-90000" algn="bl" rotWithShape="0"/>
                </a:effectLst>
                <a:uLnTx/>
                <a:uFillTx/>
                <a:latin typeface="+mj-lt"/>
                <a:ea typeface="+mj-ea"/>
                <a:cs typeface="B Titr" pitchFamily="2" charset="-78"/>
              </a:rPr>
              <a:t>روش های تلفیق </a:t>
            </a:r>
            <a:endParaRPr kumimoji="0" lang="en-US" sz="6600" b="0" i="0" u="none" strike="noStrike" kern="1200" cap="all" spc="0" normalizeH="0" baseline="0" noProof="0" dirty="0">
              <a:ln>
                <a:noFill/>
              </a:ln>
              <a:effectLst>
                <a:reflection blurRad="12700" stA="48000" endA="300" endPos="55000" dir="5400000" sy="-90000" algn="bl" rotWithShape="0"/>
              </a:effectLst>
              <a:uLnTx/>
              <a:uFillTx/>
              <a:latin typeface="+mj-lt"/>
              <a:ea typeface="+mj-ea"/>
              <a:cs typeface="B Titr" pitchFamily="2" charset="-78"/>
            </a:endParaRPr>
          </a:p>
        </p:txBody>
      </p:sp>
      <p:cxnSp>
        <p:nvCxnSpPr>
          <p:cNvPr id="5" name="Straight Arrow Connector 4"/>
          <p:cNvCxnSpPr/>
          <p:nvPr/>
        </p:nvCxnSpPr>
        <p:spPr>
          <a:xfrm>
            <a:off x="1447800" y="6246812"/>
            <a:ext cx="6781800" cy="7778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8" name="Straight Connector 7"/>
          <p:cNvCxnSpPr/>
          <p:nvPr/>
        </p:nvCxnSpPr>
        <p:spPr>
          <a:xfrm rot="5400000">
            <a:off x="6172597" y="6171803"/>
            <a:ext cx="304006"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11" name="Straight Connector 10"/>
          <p:cNvCxnSpPr/>
          <p:nvPr/>
        </p:nvCxnSpPr>
        <p:spPr>
          <a:xfrm rot="5400000">
            <a:off x="5143103" y="6133703"/>
            <a:ext cx="380206"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14" name="Straight Connector 13"/>
          <p:cNvCxnSpPr/>
          <p:nvPr/>
        </p:nvCxnSpPr>
        <p:spPr>
          <a:xfrm rot="5400000">
            <a:off x="3963591" y="6171009"/>
            <a:ext cx="304006"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17" name="Straight Connector 16"/>
          <p:cNvCxnSpPr/>
          <p:nvPr/>
        </p:nvCxnSpPr>
        <p:spPr>
          <a:xfrm rot="5400000">
            <a:off x="3049191" y="6095603"/>
            <a:ext cx="304006" cy="1588"/>
          </a:xfrm>
          <a:prstGeom prst="line">
            <a:avLst/>
          </a:prstGeom>
        </p:spPr>
        <p:style>
          <a:lnRef idx="3">
            <a:schemeClr val="accent2"/>
          </a:lnRef>
          <a:fillRef idx="0">
            <a:schemeClr val="accent2"/>
          </a:fillRef>
          <a:effectRef idx="2">
            <a:schemeClr val="accent2"/>
          </a:effectRef>
          <a:fontRef idx="minor">
            <a:schemeClr val="tx1"/>
          </a:fontRef>
        </p:style>
      </p:cxnSp>
      <p:cxnSp>
        <p:nvCxnSpPr>
          <p:cNvPr id="18" name="Straight Connector 17"/>
          <p:cNvCxnSpPr/>
          <p:nvPr/>
        </p:nvCxnSpPr>
        <p:spPr>
          <a:xfrm rot="5400000">
            <a:off x="2058591" y="6094809"/>
            <a:ext cx="304006" cy="1588"/>
          </a:xfrm>
          <a:prstGeom prst="line">
            <a:avLst/>
          </a:prstGeom>
        </p:spPr>
        <p:style>
          <a:lnRef idx="3">
            <a:schemeClr val="accent2"/>
          </a:lnRef>
          <a:fillRef idx="0">
            <a:schemeClr val="accent2"/>
          </a:fillRef>
          <a:effectRef idx="2">
            <a:schemeClr val="accent2"/>
          </a:effectRef>
          <a:fontRef idx="minor">
            <a:schemeClr val="tx1"/>
          </a:fontRef>
        </p:style>
      </p:cxnSp>
      <p:sp>
        <p:nvSpPr>
          <p:cNvPr id="19" name="Oval 18"/>
          <p:cNvSpPr/>
          <p:nvPr/>
        </p:nvSpPr>
        <p:spPr>
          <a:xfrm>
            <a:off x="6858000" y="5791200"/>
            <a:ext cx="914400" cy="914400"/>
          </a:xfrm>
          <a:prstGeom prst="ellipse">
            <a:avLst/>
          </a:prstGeom>
        </p:spPr>
        <p:style>
          <a:lnRef idx="1">
            <a:schemeClr val="accent1"/>
          </a:lnRef>
          <a:fillRef idx="2">
            <a:schemeClr val="accent1"/>
          </a:fillRef>
          <a:effectRef idx="1">
            <a:schemeClr val="accent1"/>
          </a:effectRef>
          <a:fontRef idx="minor">
            <a:schemeClr val="dk1"/>
          </a:fontRef>
        </p:style>
        <p:txBody>
          <a:bodyPr rtlCol="1" anchor="ctr"/>
          <a:lstStyle/>
          <a:p>
            <a:pPr algn="ctr"/>
            <a:endParaRPr lang="fa-IR" b="1" dirty="0" smtClean="0">
              <a:cs typeface="B Nazanin" pitchFamily="2" charset="-78"/>
            </a:endParaRPr>
          </a:p>
          <a:p>
            <a:pPr algn="ctr"/>
            <a:endParaRPr lang="fa-IR" b="1" dirty="0" smtClean="0">
              <a:cs typeface="B Nazanin" pitchFamily="2" charset="-78"/>
            </a:endParaRPr>
          </a:p>
          <a:p>
            <a:pPr algn="ctr"/>
            <a:r>
              <a:rPr lang="fa-IR" b="1" dirty="0" smtClean="0">
                <a:cs typeface="B Nazanin" pitchFamily="2" charset="-78"/>
              </a:rPr>
              <a:t>پایه محور                </a:t>
            </a:r>
            <a:endParaRPr lang="fa-IR" b="1" dirty="0">
              <a:cs typeface="B Nazanin"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742950" indent="-742950">
              <a:buNone/>
            </a:pPr>
            <a:r>
              <a:rPr lang="fa-IR" sz="5000" b="1" dirty="0" smtClean="0">
                <a:solidFill>
                  <a:srgbClr val="FF0000"/>
                </a:solidFill>
                <a:cs typeface="B Titr" pitchFamily="2" charset="-78"/>
              </a:rPr>
              <a:t>اهداف:</a:t>
            </a:r>
          </a:p>
          <a:p>
            <a:pPr marL="742950" indent="-742950">
              <a:buNone/>
            </a:pPr>
            <a:r>
              <a:rPr lang="fa-IR" sz="3600" b="1" dirty="0" smtClean="0">
                <a:solidFill>
                  <a:schemeClr val="tx1"/>
                </a:solidFill>
                <a:cs typeface="B Nazanin" pitchFamily="2" charset="-78"/>
              </a:rPr>
              <a:t>- کاهش زمان تدریس در روش محوری جهت پایه محور</a:t>
            </a:r>
          </a:p>
          <a:p>
            <a:pPr marL="742950" indent="-742950">
              <a:buNone/>
            </a:pPr>
            <a:r>
              <a:rPr lang="fa-IR" sz="3600" b="1" dirty="0" smtClean="0">
                <a:solidFill>
                  <a:schemeClr val="tx1"/>
                </a:solidFill>
                <a:cs typeface="B Nazanin" pitchFamily="2" charset="-78"/>
              </a:rPr>
              <a:t>-تعمیق و کاربست دانسته ها</a:t>
            </a:r>
          </a:p>
          <a:p>
            <a:pPr marL="742950" indent="-742950">
              <a:buNone/>
            </a:pPr>
            <a:r>
              <a:rPr lang="fa-IR" sz="3600" b="1" dirty="0" smtClean="0">
                <a:solidFill>
                  <a:schemeClr val="tx1"/>
                </a:solidFill>
                <a:cs typeface="B Nazanin" pitchFamily="2" charset="-78"/>
              </a:rPr>
              <a:t>-کسب مهارت های اجتماعی</a:t>
            </a:r>
          </a:p>
          <a:p>
            <a:pPr marL="742950" indent="-742950">
              <a:buNone/>
            </a:pPr>
            <a:r>
              <a:rPr lang="fa-IR" sz="3600" b="1" dirty="0" smtClean="0">
                <a:solidFill>
                  <a:schemeClr val="tx1"/>
                </a:solidFill>
                <a:cs typeface="B Nazanin" pitchFamily="2" charset="-78"/>
              </a:rPr>
              <a:t>-تحقق سایر اهداف بر اساس محتوای دروس و الگوی انتخابی</a:t>
            </a:r>
          </a:p>
          <a:p>
            <a:pPr marL="742950" indent="-742950">
              <a:buNone/>
            </a:pPr>
            <a:endParaRPr lang="fa-IR" sz="3600" b="1" dirty="0" smtClean="0">
              <a:solidFill>
                <a:schemeClr val="tx1"/>
              </a:solidFill>
              <a:cs typeface="B Nazanin" pitchFamily="2" charset="-78"/>
            </a:endParaRPr>
          </a:p>
          <a:p>
            <a:pPr marL="742950" indent="-742950">
              <a:buFontTx/>
              <a:buChar char="-"/>
            </a:pPr>
            <a:endParaRPr lang="fa-IR" sz="3600" b="1" dirty="0" smtClean="0">
              <a:solidFill>
                <a:schemeClr val="tx1"/>
              </a:solidFill>
              <a:cs typeface="B Nazanin" pitchFamily="2" charset="-78"/>
            </a:endParaRPr>
          </a:p>
          <a:p>
            <a:pPr marL="742950" indent="-742950">
              <a:buAutoNum type="arabicPeriod"/>
            </a:pPr>
            <a:endParaRPr lang="fa-IR" sz="3600" b="1" dirty="0" smtClean="0">
              <a:solidFill>
                <a:schemeClr val="tx1"/>
              </a:solidFill>
              <a:cs typeface="B Nazanin" pitchFamily="2" charset="-78"/>
            </a:endParaRPr>
          </a:p>
          <a:p>
            <a:pPr marL="742950" indent="-742950">
              <a:buFont typeface="+mj-lt"/>
              <a:buAutoNum type="arabicPeriod"/>
            </a:pPr>
            <a:endParaRPr lang="fa-IR" sz="3600" b="1" dirty="0" smtClean="0">
              <a:solidFill>
                <a:schemeClr val="tx1"/>
              </a:solidFill>
              <a:cs typeface="B Nazanin" pitchFamily="2" charset="-78"/>
            </a:endParaRPr>
          </a:p>
        </p:txBody>
      </p:sp>
      <p:sp>
        <p:nvSpPr>
          <p:cNvPr id="4" name="Title 1"/>
          <p:cNvSpPr txBox="1">
            <a:spLocks/>
          </p:cNvSpPr>
          <p:nvPr/>
        </p:nvSpPr>
        <p:spPr>
          <a:xfrm>
            <a:off x="304800" y="152400"/>
            <a:ext cx="8686800" cy="838200"/>
          </a:xfrm>
          <a:prstGeom prst="rect">
            <a:avLst/>
          </a:prstGeom>
        </p:spPr>
        <p:txBody>
          <a:bodyPr vert="horz"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6600" b="1" i="0" u="none" strike="noStrike" kern="1200" cap="all" spc="0" normalizeH="0" baseline="0" noProof="0" dirty="0" smtClean="0">
                <a:ln>
                  <a:noFill/>
                </a:ln>
                <a:effectLst>
                  <a:reflection blurRad="12700" stA="48000" endA="300" endPos="55000" dir="5400000" sy="-90000" algn="bl" rotWithShape="0"/>
                </a:effectLst>
                <a:uLnTx/>
                <a:uFillTx/>
                <a:latin typeface="+mj-lt"/>
                <a:ea typeface="+mj-ea"/>
                <a:cs typeface="B Titr" pitchFamily="2" charset="-78"/>
              </a:rPr>
              <a:t>روش های تلفیق </a:t>
            </a:r>
            <a:endParaRPr kumimoji="0" lang="en-US" sz="6600" b="0" i="0" u="none" strike="noStrike" kern="1200" cap="all" spc="0" normalizeH="0" baseline="0" noProof="0" dirty="0">
              <a:ln>
                <a:noFill/>
              </a:ln>
              <a:effectLst>
                <a:reflection blurRad="12700" stA="48000" endA="300" endPos="55000" dir="5400000" sy="-90000" algn="bl" rotWithShape="0"/>
              </a:effectLst>
              <a:uLnTx/>
              <a:uFillTx/>
              <a:latin typeface="+mj-lt"/>
              <a:ea typeface="+mj-ea"/>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742950" indent="-742950">
              <a:buNone/>
            </a:pPr>
            <a:r>
              <a:rPr lang="fa-IR" sz="5000" b="1" dirty="0" smtClean="0">
                <a:solidFill>
                  <a:srgbClr val="FF0000"/>
                </a:solidFill>
                <a:cs typeface="B Titr" pitchFamily="2" charset="-78"/>
              </a:rPr>
              <a:t>سطح 3: چند پایه</a:t>
            </a:r>
          </a:p>
          <a:p>
            <a:pPr marL="742950" indent="-742950" algn="justLow">
              <a:buNone/>
            </a:pPr>
            <a:r>
              <a:rPr lang="fa-IR" sz="3600" b="1" dirty="0" smtClean="0">
                <a:solidFill>
                  <a:schemeClr val="tx1"/>
                </a:solidFill>
                <a:cs typeface="B Nazanin" pitchFamily="2" charset="-78"/>
              </a:rPr>
              <a:t>-</a:t>
            </a:r>
            <a:r>
              <a:rPr lang="fa-IR" sz="3600" b="1" dirty="0" smtClean="0">
                <a:solidFill>
                  <a:srgbClr val="FF0000"/>
                </a:solidFill>
                <a:cs typeface="B Nazanin" pitchFamily="2" charset="-78"/>
              </a:rPr>
              <a:t>سطح معلم : </a:t>
            </a:r>
            <a:r>
              <a:rPr lang="fa-IR" sz="3600" b="1" dirty="0" smtClean="0">
                <a:solidFill>
                  <a:schemeClr val="tx1"/>
                </a:solidFill>
                <a:cs typeface="B Nazanin" pitchFamily="2" charset="-78"/>
              </a:rPr>
              <a:t>ماهر متخصص</a:t>
            </a:r>
          </a:p>
          <a:p>
            <a:pPr marL="742950" indent="-742950" algn="justLow">
              <a:buNone/>
            </a:pPr>
            <a:r>
              <a:rPr lang="fa-IR" sz="3600" b="1" dirty="0" smtClean="0">
                <a:solidFill>
                  <a:schemeClr val="tx1"/>
                </a:solidFill>
                <a:cs typeface="B Nazanin" pitchFamily="2" charset="-78"/>
              </a:rPr>
              <a:t>-</a:t>
            </a:r>
            <a:r>
              <a:rPr lang="fa-IR" sz="3600" b="1" dirty="0" smtClean="0">
                <a:solidFill>
                  <a:srgbClr val="FF0000"/>
                </a:solidFill>
                <a:cs typeface="B Nazanin" pitchFamily="2" charset="-78"/>
              </a:rPr>
              <a:t>موارد استفاده : </a:t>
            </a:r>
            <a:r>
              <a:rPr lang="fa-IR" sz="3600" b="1" dirty="0" smtClean="0">
                <a:solidFill>
                  <a:schemeClr val="tx1"/>
                </a:solidFill>
                <a:cs typeface="B Nazanin" pitchFamily="2" charset="-78"/>
              </a:rPr>
              <a:t>آموزش چند ماده درسی ( تک پایه) و یا ( چند پایه)</a:t>
            </a:r>
          </a:p>
          <a:p>
            <a:pPr marL="742950" indent="-742950" algn="justLow">
              <a:buNone/>
            </a:pPr>
            <a:r>
              <a:rPr lang="fa-IR" sz="3600" b="1" dirty="0" smtClean="0">
                <a:solidFill>
                  <a:schemeClr val="tx1"/>
                </a:solidFill>
                <a:cs typeface="B Nazanin" pitchFamily="2" charset="-78"/>
              </a:rPr>
              <a:t>- </a:t>
            </a:r>
            <a:r>
              <a:rPr lang="fa-IR" sz="3600" b="1" dirty="0" smtClean="0">
                <a:solidFill>
                  <a:srgbClr val="FF0000"/>
                </a:solidFill>
                <a:cs typeface="B Nazanin" pitchFamily="2" charset="-78"/>
              </a:rPr>
              <a:t>روش ارزشیابی پیشنهادی : </a:t>
            </a:r>
            <a:r>
              <a:rPr lang="fa-IR" sz="3600" b="1" dirty="0" smtClean="0">
                <a:solidFill>
                  <a:schemeClr val="tx1"/>
                </a:solidFill>
                <a:cs typeface="B Nazanin" pitchFamily="2" charset="-78"/>
              </a:rPr>
              <a:t>آزمون های عملکردی (کتبی،شناسایی،شبیه سازی،نمونه کار)پروژه و یا ...</a:t>
            </a:r>
          </a:p>
          <a:p>
            <a:pPr marL="742950" indent="-742950">
              <a:buNone/>
            </a:pPr>
            <a:r>
              <a:rPr lang="fa-IR" sz="3600" b="1" dirty="0" smtClean="0">
                <a:solidFill>
                  <a:schemeClr val="tx1"/>
                </a:solidFill>
                <a:cs typeface="B Nazanin" pitchFamily="2" charset="-78"/>
              </a:rPr>
              <a:t>- </a:t>
            </a:r>
            <a:r>
              <a:rPr lang="fa-IR" sz="3600" b="1" dirty="0" smtClean="0">
                <a:solidFill>
                  <a:srgbClr val="FF0000"/>
                </a:solidFill>
                <a:cs typeface="B Nazanin" pitchFamily="2" charset="-78"/>
              </a:rPr>
              <a:t>زمان پیشنهادی: </a:t>
            </a:r>
            <a:r>
              <a:rPr lang="fa-IR" sz="3600" b="1" dirty="0" smtClean="0">
                <a:solidFill>
                  <a:schemeClr val="tx1"/>
                </a:solidFill>
                <a:cs typeface="B Nazanin" pitchFamily="2" charset="-78"/>
              </a:rPr>
              <a:t>کل ساعت اختصاص یافته به یک جلسه آموزشی</a:t>
            </a:r>
          </a:p>
          <a:p>
            <a:pPr marL="742950" indent="-742950">
              <a:buFontTx/>
              <a:buChar char="-"/>
            </a:pPr>
            <a:endParaRPr lang="fa-IR" sz="3600" b="1" dirty="0" smtClean="0">
              <a:solidFill>
                <a:schemeClr val="tx1"/>
              </a:solidFill>
              <a:cs typeface="B Nazanin" pitchFamily="2" charset="-78"/>
            </a:endParaRPr>
          </a:p>
          <a:p>
            <a:pPr marL="742950" indent="-742950">
              <a:buAutoNum type="arabicPeriod"/>
            </a:pPr>
            <a:endParaRPr lang="fa-IR" sz="3600" b="1" dirty="0" smtClean="0">
              <a:solidFill>
                <a:schemeClr val="tx1"/>
              </a:solidFill>
              <a:cs typeface="B Nazanin" pitchFamily="2" charset="-78"/>
            </a:endParaRPr>
          </a:p>
          <a:p>
            <a:pPr marL="742950" indent="-742950">
              <a:buFont typeface="+mj-lt"/>
              <a:buAutoNum type="arabicPeriod"/>
            </a:pPr>
            <a:endParaRPr lang="fa-IR" sz="3600" b="1" dirty="0" smtClean="0">
              <a:solidFill>
                <a:schemeClr val="tx1"/>
              </a:solidFill>
              <a:cs typeface="B Nazanin" pitchFamily="2" charset="-78"/>
            </a:endParaRPr>
          </a:p>
        </p:txBody>
      </p:sp>
      <p:sp>
        <p:nvSpPr>
          <p:cNvPr id="4" name="Title 1"/>
          <p:cNvSpPr txBox="1">
            <a:spLocks/>
          </p:cNvSpPr>
          <p:nvPr/>
        </p:nvSpPr>
        <p:spPr>
          <a:xfrm>
            <a:off x="304800" y="152400"/>
            <a:ext cx="8686800" cy="838200"/>
          </a:xfrm>
          <a:prstGeom prst="rect">
            <a:avLst/>
          </a:prstGeom>
        </p:spPr>
        <p:txBody>
          <a:bodyPr vert="horz"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6600" b="1" i="0" u="none" strike="noStrike" kern="1200" cap="all" spc="0" normalizeH="0" baseline="0" noProof="0" dirty="0" smtClean="0">
                <a:ln>
                  <a:noFill/>
                </a:ln>
                <a:effectLst>
                  <a:reflection blurRad="12700" stA="48000" endA="300" endPos="55000" dir="5400000" sy="-90000" algn="bl" rotWithShape="0"/>
                </a:effectLst>
                <a:uLnTx/>
                <a:uFillTx/>
                <a:latin typeface="+mj-lt"/>
                <a:ea typeface="+mj-ea"/>
                <a:cs typeface="B Titr" pitchFamily="2" charset="-78"/>
              </a:rPr>
              <a:t>روش های تلفیق </a:t>
            </a:r>
            <a:endParaRPr kumimoji="0" lang="en-US" sz="6600" b="0" i="0" u="none" strike="noStrike" kern="1200" cap="all" spc="0" normalizeH="0" baseline="0" noProof="0" dirty="0">
              <a:ln>
                <a:noFill/>
              </a:ln>
              <a:effectLst>
                <a:reflection blurRad="12700" stA="48000" endA="300" endPos="55000" dir="5400000" sy="-90000" algn="bl" rotWithShape="0"/>
              </a:effectLst>
              <a:uLnTx/>
              <a:uFillTx/>
              <a:latin typeface="+mj-lt"/>
              <a:ea typeface="+mj-ea"/>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742950" indent="-742950">
              <a:buNone/>
            </a:pPr>
            <a:r>
              <a:rPr lang="fa-IR" sz="5000" b="1" dirty="0" smtClean="0">
                <a:solidFill>
                  <a:srgbClr val="FF0000"/>
                </a:solidFill>
                <a:cs typeface="B Titr" pitchFamily="2" charset="-78"/>
              </a:rPr>
              <a:t>مثال انتخاب دروس:</a:t>
            </a:r>
          </a:p>
          <a:p>
            <a:pPr marL="742950" indent="-742950" algn="justLow">
              <a:buNone/>
            </a:pPr>
            <a:endParaRPr lang="fa-IR" sz="3600" b="1" dirty="0" smtClean="0">
              <a:solidFill>
                <a:schemeClr val="tx1"/>
              </a:solidFill>
              <a:cs typeface="B Nazanin" pitchFamily="2" charset="-78"/>
            </a:endParaRPr>
          </a:p>
          <a:p>
            <a:pPr marL="742950" indent="-742950">
              <a:buFontTx/>
              <a:buChar char="-"/>
            </a:pPr>
            <a:endParaRPr lang="fa-IR" sz="3600" b="1" dirty="0" smtClean="0">
              <a:solidFill>
                <a:schemeClr val="tx1"/>
              </a:solidFill>
              <a:cs typeface="B Nazanin" pitchFamily="2" charset="-78"/>
            </a:endParaRPr>
          </a:p>
          <a:p>
            <a:pPr marL="742950" indent="-742950">
              <a:buAutoNum type="arabicPeriod"/>
            </a:pPr>
            <a:endParaRPr lang="fa-IR" sz="3600" b="1" dirty="0" smtClean="0">
              <a:solidFill>
                <a:schemeClr val="tx1"/>
              </a:solidFill>
              <a:cs typeface="B Nazanin" pitchFamily="2" charset="-78"/>
            </a:endParaRPr>
          </a:p>
          <a:p>
            <a:pPr marL="742950" indent="-742950">
              <a:buFont typeface="+mj-lt"/>
              <a:buAutoNum type="arabicPeriod"/>
            </a:pPr>
            <a:endParaRPr lang="fa-IR" sz="3600" b="1" dirty="0" smtClean="0">
              <a:solidFill>
                <a:schemeClr val="tx1"/>
              </a:solidFill>
              <a:cs typeface="B Nazanin" pitchFamily="2" charset="-78"/>
            </a:endParaRPr>
          </a:p>
        </p:txBody>
      </p:sp>
      <p:sp>
        <p:nvSpPr>
          <p:cNvPr id="4" name="Title 1"/>
          <p:cNvSpPr txBox="1">
            <a:spLocks/>
          </p:cNvSpPr>
          <p:nvPr/>
        </p:nvSpPr>
        <p:spPr>
          <a:xfrm>
            <a:off x="304800" y="152400"/>
            <a:ext cx="8686800" cy="838200"/>
          </a:xfrm>
          <a:prstGeom prst="rect">
            <a:avLst/>
          </a:prstGeom>
        </p:spPr>
        <p:txBody>
          <a:bodyPr vert="horz"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6600" b="1" i="0" u="none" strike="noStrike" kern="1200" cap="all" spc="0" normalizeH="0" baseline="0" noProof="0" dirty="0" smtClean="0">
                <a:ln>
                  <a:noFill/>
                </a:ln>
                <a:effectLst>
                  <a:reflection blurRad="12700" stA="48000" endA="300" endPos="55000" dir="5400000" sy="-90000" algn="bl" rotWithShape="0"/>
                </a:effectLst>
                <a:uLnTx/>
                <a:uFillTx/>
                <a:latin typeface="+mj-lt"/>
                <a:ea typeface="+mj-ea"/>
                <a:cs typeface="B Titr" pitchFamily="2" charset="-78"/>
              </a:rPr>
              <a:t>روش های تلفیق </a:t>
            </a:r>
            <a:endParaRPr kumimoji="0" lang="en-US" sz="6600" b="0" i="0" u="none" strike="noStrike" kern="1200" cap="all" spc="0" normalizeH="0" baseline="0" noProof="0" dirty="0">
              <a:ln>
                <a:noFill/>
              </a:ln>
              <a:effectLst>
                <a:reflection blurRad="12700" stA="48000" endA="300" endPos="55000" dir="5400000" sy="-90000" algn="bl" rotWithShape="0"/>
              </a:effectLst>
              <a:uLnTx/>
              <a:uFillTx/>
              <a:latin typeface="+mj-lt"/>
              <a:ea typeface="+mj-ea"/>
              <a:cs typeface="B Titr" pitchFamily="2" charset="-78"/>
            </a:endParaRPr>
          </a:p>
        </p:txBody>
      </p:sp>
      <p:sp>
        <p:nvSpPr>
          <p:cNvPr id="6" name="Oval 5"/>
          <p:cNvSpPr/>
          <p:nvPr/>
        </p:nvSpPr>
        <p:spPr>
          <a:xfrm>
            <a:off x="3429000" y="3657599"/>
            <a:ext cx="1600200" cy="1447801"/>
          </a:xfrm>
          <a:prstGeom prst="ellipse">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fa-IR" sz="2800" dirty="0" smtClean="0">
                <a:cs typeface="B Titr" pitchFamily="2" charset="-78"/>
              </a:rPr>
              <a:t>فارسی</a:t>
            </a:r>
            <a:endParaRPr lang="fa-IR" dirty="0">
              <a:cs typeface="B Titr" pitchFamily="2" charset="-78"/>
            </a:endParaRPr>
          </a:p>
        </p:txBody>
      </p:sp>
      <p:sp>
        <p:nvSpPr>
          <p:cNvPr id="7" name="Oval 6"/>
          <p:cNvSpPr/>
          <p:nvPr/>
        </p:nvSpPr>
        <p:spPr>
          <a:xfrm>
            <a:off x="5373414" y="2924503"/>
            <a:ext cx="1560786" cy="1495097"/>
          </a:xfrm>
          <a:prstGeom prst="ellipse">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fa-IR" sz="2800" dirty="0" smtClean="0">
                <a:cs typeface="B Titr" pitchFamily="2" charset="-78"/>
              </a:rPr>
              <a:t>ریاضی</a:t>
            </a:r>
            <a:endParaRPr lang="fa-IR" sz="1400" dirty="0">
              <a:cs typeface="B Titr" pitchFamily="2" charset="-78"/>
            </a:endParaRPr>
          </a:p>
        </p:txBody>
      </p:sp>
      <p:sp>
        <p:nvSpPr>
          <p:cNvPr id="8" name="Oval 7"/>
          <p:cNvSpPr/>
          <p:nvPr/>
        </p:nvSpPr>
        <p:spPr>
          <a:xfrm>
            <a:off x="3468414" y="2209800"/>
            <a:ext cx="1484586" cy="1114097"/>
          </a:xfrm>
          <a:prstGeom prst="ellipse">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fa-IR" sz="2800" dirty="0" smtClean="0">
                <a:cs typeface="B Titr" pitchFamily="2" charset="-78"/>
              </a:rPr>
              <a:t>تربیت بدنی</a:t>
            </a:r>
            <a:endParaRPr lang="fa-IR" sz="2800" dirty="0">
              <a:cs typeface="B Titr" pitchFamily="2" charset="-78"/>
            </a:endParaRPr>
          </a:p>
        </p:txBody>
      </p:sp>
      <p:sp>
        <p:nvSpPr>
          <p:cNvPr id="9" name="Oval 8"/>
          <p:cNvSpPr/>
          <p:nvPr/>
        </p:nvSpPr>
        <p:spPr>
          <a:xfrm>
            <a:off x="1600200" y="3048000"/>
            <a:ext cx="1484586" cy="1295400"/>
          </a:xfrm>
          <a:prstGeom prst="ellipse">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fa-IR" sz="2800" dirty="0" smtClean="0">
                <a:cs typeface="B Titr" pitchFamily="2" charset="-78"/>
              </a:rPr>
              <a:t>هنر</a:t>
            </a:r>
            <a:endParaRPr lang="fa-IR" sz="2800" dirty="0">
              <a:cs typeface="B Titr" pitchFamily="2" charset="-78"/>
            </a:endParaRPr>
          </a:p>
        </p:txBody>
      </p:sp>
      <p:sp>
        <p:nvSpPr>
          <p:cNvPr id="10" name="Oval 9"/>
          <p:cNvSpPr/>
          <p:nvPr/>
        </p:nvSpPr>
        <p:spPr>
          <a:xfrm>
            <a:off x="2057400" y="4905703"/>
            <a:ext cx="1371600" cy="1114097"/>
          </a:xfrm>
          <a:prstGeom prst="ellipse">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fa-IR" sz="2800" dirty="0" smtClean="0">
                <a:cs typeface="B Titr" pitchFamily="2" charset="-78"/>
              </a:rPr>
              <a:t>هدیه ها</a:t>
            </a:r>
            <a:endParaRPr lang="fa-IR" sz="2800" dirty="0">
              <a:cs typeface="B Titr" pitchFamily="2" charset="-78"/>
            </a:endParaRPr>
          </a:p>
        </p:txBody>
      </p:sp>
      <p:sp>
        <p:nvSpPr>
          <p:cNvPr id="11" name="Oval 10"/>
          <p:cNvSpPr/>
          <p:nvPr/>
        </p:nvSpPr>
        <p:spPr>
          <a:xfrm>
            <a:off x="4992414" y="4800600"/>
            <a:ext cx="1332186" cy="1295400"/>
          </a:xfrm>
          <a:prstGeom prst="ellipse">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fa-IR" sz="2800" dirty="0" smtClean="0">
                <a:cs typeface="B Titr" pitchFamily="2" charset="-78"/>
              </a:rPr>
              <a:t>علوم</a:t>
            </a:r>
            <a:endParaRPr lang="fa-IR" sz="2800" dirty="0">
              <a:cs typeface="B Titr" pitchFamily="2" charset="-78"/>
            </a:endParaRPr>
          </a:p>
        </p:txBody>
      </p:sp>
      <p:cxnSp>
        <p:nvCxnSpPr>
          <p:cNvPr id="13" name="Straight Connector 12"/>
          <p:cNvCxnSpPr/>
          <p:nvPr/>
        </p:nvCxnSpPr>
        <p:spPr>
          <a:xfrm rot="16200000" flipV="1">
            <a:off x="4091152" y="3481551"/>
            <a:ext cx="333702" cy="18393"/>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V="1">
            <a:off x="4838700" y="4914900"/>
            <a:ext cx="304800" cy="2286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flipV="1">
            <a:off x="5029200" y="3962400"/>
            <a:ext cx="381000" cy="1524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10800000">
            <a:off x="2971800" y="3962400"/>
            <a:ext cx="533400" cy="2286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3352800" y="4876799"/>
            <a:ext cx="304801" cy="30480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742950" indent="-742950">
              <a:buNone/>
            </a:pPr>
            <a:r>
              <a:rPr lang="fa-IR" sz="5000" b="1" dirty="0" smtClean="0">
                <a:solidFill>
                  <a:srgbClr val="FF0000"/>
                </a:solidFill>
                <a:cs typeface="B Titr" pitchFamily="2" charset="-78"/>
              </a:rPr>
              <a:t>روش اجرا:</a:t>
            </a:r>
          </a:p>
          <a:p>
            <a:pPr marL="742950" indent="-742950" algn="justLow">
              <a:buNone/>
            </a:pPr>
            <a:r>
              <a:rPr lang="fa-IR" sz="3600" b="1" dirty="0" smtClean="0">
                <a:solidFill>
                  <a:schemeClr val="tx1"/>
                </a:solidFill>
                <a:cs typeface="B Nazanin" pitchFamily="2" charset="-78"/>
              </a:rPr>
              <a:t>1- ابتدا معلم اقدام به استخراج اهداف دروس مورد نظر خود می نماید( اهداف متوالی یا موازی)</a:t>
            </a:r>
          </a:p>
          <a:p>
            <a:pPr marL="742950" indent="-742950" algn="justLow">
              <a:buNone/>
            </a:pPr>
            <a:r>
              <a:rPr lang="fa-IR" sz="3600" b="1" dirty="0" smtClean="0">
                <a:solidFill>
                  <a:schemeClr val="tx1"/>
                </a:solidFill>
                <a:cs typeface="B Nazanin" pitchFamily="2" charset="-78"/>
              </a:rPr>
              <a:t>2-در این مرحله ، معلم اقدام به انتخاب الگو و ابزار ... می نماید.</a:t>
            </a:r>
          </a:p>
          <a:p>
            <a:pPr marL="742950" indent="-742950" algn="justLow">
              <a:buNone/>
            </a:pPr>
            <a:r>
              <a:rPr lang="fa-IR" sz="3600" b="1" dirty="0" smtClean="0">
                <a:solidFill>
                  <a:schemeClr val="tx1"/>
                </a:solidFill>
                <a:cs typeface="B Nazanin" pitchFamily="2" charset="-78"/>
              </a:rPr>
              <a:t>3-معلم فعالیت های تدریس خود را در قالب اجرای نمایش ، سخنرانی دانش آموزان و ... طراحی می نماید.</a:t>
            </a:r>
          </a:p>
          <a:p>
            <a:pPr marL="742950" indent="-742950" algn="justLow">
              <a:buNone/>
            </a:pPr>
            <a:r>
              <a:rPr lang="fa-IR" sz="3600" b="1" dirty="0" smtClean="0">
                <a:solidFill>
                  <a:schemeClr val="tx1"/>
                </a:solidFill>
                <a:cs typeface="B Nazanin" pitchFamily="2" charset="-78"/>
              </a:rPr>
              <a:t>تذکر:معلم باید توجه داشته باشد که حداکثر دروس انتخاب شده در این روش 6 ماده ی درسی می باشد.</a:t>
            </a:r>
          </a:p>
          <a:p>
            <a:pPr marL="742950" indent="-742950" algn="justLow">
              <a:buNone/>
            </a:pPr>
            <a:endParaRPr lang="fa-IR" sz="3600" b="1" dirty="0" smtClean="0">
              <a:solidFill>
                <a:schemeClr val="tx1"/>
              </a:solidFill>
              <a:cs typeface="B Nazanin" pitchFamily="2" charset="-78"/>
            </a:endParaRPr>
          </a:p>
          <a:p>
            <a:pPr marL="742950" indent="-742950">
              <a:buFontTx/>
              <a:buChar char="-"/>
            </a:pPr>
            <a:endParaRPr lang="fa-IR" sz="3600" b="1" dirty="0" smtClean="0">
              <a:solidFill>
                <a:schemeClr val="tx1"/>
              </a:solidFill>
              <a:cs typeface="B Nazanin" pitchFamily="2" charset="-78"/>
            </a:endParaRPr>
          </a:p>
          <a:p>
            <a:pPr marL="742950" indent="-742950">
              <a:buAutoNum type="arabicPeriod"/>
            </a:pPr>
            <a:endParaRPr lang="fa-IR" sz="3600" b="1" dirty="0" smtClean="0">
              <a:solidFill>
                <a:schemeClr val="tx1"/>
              </a:solidFill>
              <a:cs typeface="B Nazanin" pitchFamily="2" charset="-78"/>
            </a:endParaRPr>
          </a:p>
          <a:p>
            <a:pPr marL="742950" indent="-742950">
              <a:buFont typeface="+mj-lt"/>
              <a:buAutoNum type="arabicPeriod"/>
            </a:pPr>
            <a:endParaRPr lang="fa-IR" sz="3600" b="1" dirty="0" smtClean="0">
              <a:solidFill>
                <a:schemeClr val="tx1"/>
              </a:solidFill>
              <a:cs typeface="B Nazanin" pitchFamily="2" charset="-78"/>
            </a:endParaRPr>
          </a:p>
        </p:txBody>
      </p:sp>
      <p:sp>
        <p:nvSpPr>
          <p:cNvPr id="4" name="Title 1"/>
          <p:cNvSpPr txBox="1">
            <a:spLocks/>
          </p:cNvSpPr>
          <p:nvPr/>
        </p:nvSpPr>
        <p:spPr>
          <a:xfrm>
            <a:off x="304800" y="152400"/>
            <a:ext cx="8686800" cy="838200"/>
          </a:xfrm>
          <a:prstGeom prst="rect">
            <a:avLst/>
          </a:prstGeom>
        </p:spPr>
        <p:txBody>
          <a:bodyPr vert="horz"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6600" b="1" i="0" u="none" strike="noStrike" kern="1200" cap="all" spc="0" normalizeH="0" baseline="0" noProof="0" dirty="0" smtClean="0">
                <a:ln>
                  <a:noFill/>
                </a:ln>
                <a:effectLst>
                  <a:reflection blurRad="12700" stA="48000" endA="300" endPos="55000" dir="5400000" sy="-90000" algn="bl" rotWithShape="0"/>
                </a:effectLst>
                <a:uLnTx/>
                <a:uFillTx/>
                <a:latin typeface="+mj-lt"/>
                <a:ea typeface="+mj-ea"/>
                <a:cs typeface="B Titr" pitchFamily="2" charset="-78"/>
              </a:rPr>
              <a:t>روش های تلفیق </a:t>
            </a:r>
            <a:endParaRPr kumimoji="0" lang="en-US" sz="6600" b="0" i="0" u="none" strike="noStrike" kern="1200" cap="all" spc="0" normalizeH="0" baseline="0" noProof="0" dirty="0">
              <a:ln>
                <a:noFill/>
              </a:ln>
              <a:effectLst>
                <a:reflection blurRad="12700" stA="48000" endA="300" endPos="55000" dir="5400000" sy="-90000" algn="bl" rotWithShape="0"/>
              </a:effectLst>
              <a:uLnTx/>
              <a:uFillTx/>
              <a:latin typeface="+mj-lt"/>
              <a:ea typeface="+mj-ea"/>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marL="742950" indent="-742950">
              <a:buNone/>
            </a:pPr>
            <a:r>
              <a:rPr lang="fa-IR" sz="5000" b="1" dirty="0" smtClean="0">
                <a:solidFill>
                  <a:srgbClr val="FF0000"/>
                </a:solidFill>
                <a:cs typeface="B Titr" pitchFamily="2" charset="-78"/>
              </a:rPr>
              <a:t>اهداف:</a:t>
            </a:r>
          </a:p>
          <a:p>
            <a:pPr marL="742950" indent="-742950">
              <a:buNone/>
            </a:pPr>
            <a:r>
              <a:rPr lang="fa-IR" sz="3600" b="1" dirty="0" smtClean="0">
                <a:solidFill>
                  <a:schemeClr val="tx1"/>
                </a:solidFill>
                <a:cs typeface="B Nazanin" pitchFamily="2" charset="-78"/>
              </a:rPr>
              <a:t>- کاهش چشمگیر زمان تدریس از چند جلسه آموزشی به یک جلسه آموزشی</a:t>
            </a:r>
          </a:p>
          <a:p>
            <a:pPr marL="742950" indent="-742950">
              <a:buNone/>
            </a:pPr>
            <a:r>
              <a:rPr lang="fa-IR" sz="3600" b="1" dirty="0" smtClean="0">
                <a:solidFill>
                  <a:schemeClr val="tx1"/>
                </a:solidFill>
                <a:cs typeface="B Nazanin" pitchFamily="2" charset="-78"/>
              </a:rPr>
              <a:t>-کسب مهارت های اجتماعی</a:t>
            </a:r>
          </a:p>
          <a:p>
            <a:pPr marL="742950" indent="-742950">
              <a:buNone/>
            </a:pPr>
            <a:r>
              <a:rPr lang="fa-IR" sz="3600" b="1" dirty="0" smtClean="0">
                <a:solidFill>
                  <a:schemeClr val="tx1"/>
                </a:solidFill>
                <a:cs typeface="B Nazanin" pitchFamily="2" charset="-78"/>
              </a:rPr>
              <a:t>-افزایش قدرت تعامل ، پرورش تفکر خلاق،کسب مهارت های مرتبط با امر یاددهی –یادگیری(چرخه)</a:t>
            </a:r>
          </a:p>
          <a:p>
            <a:pPr marL="742950" indent="-742950">
              <a:buNone/>
            </a:pPr>
            <a:r>
              <a:rPr lang="fa-IR" sz="3600" b="1" dirty="0" smtClean="0">
                <a:solidFill>
                  <a:schemeClr val="tx1"/>
                </a:solidFill>
                <a:cs typeface="B Nazanin" pitchFamily="2" charset="-78"/>
              </a:rPr>
              <a:t>-تحقق اهداف بر اساس الگوهای انتخابی</a:t>
            </a:r>
          </a:p>
          <a:p>
            <a:pPr marL="742950" indent="-742950">
              <a:buNone/>
            </a:pPr>
            <a:r>
              <a:rPr lang="fa-IR" sz="3600" b="1" dirty="0" smtClean="0">
                <a:solidFill>
                  <a:schemeClr val="tx1"/>
                </a:solidFill>
                <a:cs typeface="B Nazanin" pitchFamily="2" charset="-78"/>
              </a:rPr>
              <a:t>-افزایش قدرت استدلال و استنتاج در فراگیران</a:t>
            </a:r>
          </a:p>
          <a:p>
            <a:pPr marL="742950" indent="-742950">
              <a:buNone/>
            </a:pPr>
            <a:r>
              <a:rPr lang="fa-IR" sz="3600" b="1" dirty="0" smtClean="0">
                <a:solidFill>
                  <a:schemeClr val="tx1"/>
                </a:solidFill>
                <a:cs typeface="B Nazanin" pitchFamily="2" charset="-78"/>
              </a:rPr>
              <a:t>-خود نظم جویی و توانمندی در امور گروهی و مشارکتی</a:t>
            </a:r>
          </a:p>
          <a:p>
            <a:pPr marL="742950" indent="-742950">
              <a:buNone/>
            </a:pPr>
            <a:endParaRPr lang="fa-IR" sz="3600" b="1" dirty="0" smtClean="0">
              <a:solidFill>
                <a:schemeClr val="tx1"/>
              </a:solidFill>
              <a:cs typeface="B Nazanin" pitchFamily="2" charset="-78"/>
            </a:endParaRPr>
          </a:p>
          <a:p>
            <a:pPr marL="742950" indent="-742950">
              <a:buFontTx/>
              <a:buChar char="-"/>
            </a:pPr>
            <a:endParaRPr lang="fa-IR" sz="3600" b="1" dirty="0" smtClean="0">
              <a:solidFill>
                <a:schemeClr val="tx1"/>
              </a:solidFill>
              <a:cs typeface="B Nazanin" pitchFamily="2" charset="-78"/>
            </a:endParaRPr>
          </a:p>
          <a:p>
            <a:pPr marL="742950" indent="-742950">
              <a:buAutoNum type="arabicPeriod"/>
            </a:pPr>
            <a:endParaRPr lang="fa-IR" sz="3600" b="1" dirty="0" smtClean="0">
              <a:solidFill>
                <a:schemeClr val="tx1"/>
              </a:solidFill>
              <a:cs typeface="B Nazanin" pitchFamily="2" charset="-78"/>
            </a:endParaRPr>
          </a:p>
          <a:p>
            <a:pPr marL="742950" indent="-742950">
              <a:buFont typeface="+mj-lt"/>
              <a:buAutoNum type="arabicPeriod"/>
            </a:pPr>
            <a:endParaRPr lang="fa-IR" sz="3600" b="1" dirty="0" smtClean="0">
              <a:solidFill>
                <a:schemeClr val="tx1"/>
              </a:solidFill>
              <a:cs typeface="B Nazanin" pitchFamily="2" charset="-78"/>
            </a:endParaRPr>
          </a:p>
        </p:txBody>
      </p:sp>
      <p:sp>
        <p:nvSpPr>
          <p:cNvPr id="4" name="Title 1"/>
          <p:cNvSpPr txBox="1">
            <a:spLocks/>
          </p:cNvSpPr>
          <p:nvPr/>
        </p:nvSpPr>
        <p:spPr>
          <a:xfrm>
            <a:off x="304800" y="152400"/>
            <a:ext cx="8686800" cy="838200"/>
          </a:xfrm>
          <a:prstGeom prst="rect">
            <a:avLst/>
          </a:prstGeom>
        </p:spPr>
        <p:txBody>
          <a:bodyPr vert="horz"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fa-IR" sz="6600" b="1" i="0" u="none" strike="noStrike" kern="1200" cap="all" spc="0" normalizeH="0" baseline="0" noProof="0" dirty="0" smtClean="0">
                <a:ln>
                  <a:noFill/>
                </a:ln>
                <a:effectLst>
                  <a:reflection blurRad="12700" stA="48000" endA="300" endPos="55000" dir="5400000" sy="-90000" algn="bl" rotWithShape="0"/>
                </a:effectLst>
                <a:uLnTx/>
                <a:uFillTx/>
                <a:latin typeface="+mj-lt"/>
                <a:ea typeface="+mj-ea"/>
                <a:cs typeface="B Titr" pitchFamily="2" charset="-78"/>
              </a:rPr>
              <a:t>روش های تلفیق </a:t>
            </a:r>
            <a:endParaRPr kumimoji="0" lang="en-US" sz="6600" b="0" i="0" u="none" strike="noStrike" kern="1200" cap="all" spc="0" normalizeH="0" baseline="0" noProof="0" dirty="0">
              <a:ln>
                <a:noFill/>
              </a:ln>
              <a:effectLst>
                <a:reflection blurRad="12700" stA="48000" endA="300" endPos="55000" dir="5400000" sy="-90000" algn="bl" rotWithShape="0"/>
              </a:effectLst>
              <a:uLnTx/>
              <a:uFillTx/>
              <a:latin typeface="+mj-lt"/>
              <a:ea typeface="+mj-ea"/>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742950" indent="-742950">
              <a:buNone/>
            </a:pPr>
            <a:endParaRPr lang="fa-IR" sz="3600" b="1" dirty="0" smtClean="0">
              <a:solidFill>
                <a:schemeClr val="tx1"/>
              </a:solidFill>
              <a:cs typeface="B Nazanin" pitchFamily="2" charset="-78"/>
            </a:endParaRPr>
          </a:p>
          <a:p>
            <a:pPr marL="742950" indent="-742950">
              <a:buFontTx/>
              <a:buChar char="-"/>
            </a:pPr>
            <a:endParaRPr lang="fa-IR" sz="3600" b="1" dirty="0" smtClean="0">
              <a:solidFill>
                <a:schemeClr val="tx1"/>
              </a:solidFill>
              <a:cs typeface="B Nazanin" pitchFamily="2" charset="-78"/>
            </a:endParaRPr>
          </a:p>
          <a:p>
            <a:pPr marL="742950" indent="-742950">
              <a:buAutoNum type="arabicPeriod"/>
            </a:pPr>
            <a:endParaRPr lang="fa-IR" sz="3600" b="1" dirty="0" smtClean="0">
              <a:solidFill>
                <a:schemeClr val="tx1"/>
              </a:solidFill>
              <a:cs typeface="B Nazanin" pitchFamily="2" charset="-78"/>
            </a:endParaRPr>
          </a:p>
          <a:p>
            <a:pPr marL="742950" indent="-742950">
              <a:buFont typeface="+mj-lt"/>
              <a:buAutoNum type="arabicPeriod"/>
            </a:pPr>
            <a:endParaRPr lang="fa-IR" sz="3600" b="1" dirty="0" smtClean="0">
              <a:solidFill>
                <a:schemeClr val="tx1"/>
              </a:solidFill>
              <a:cs typeface="B Nazanin" pitchFamily="2" charset="-78"/>
            </a:endParaRPr>
          </a:p>
          <a:p>
            <a:pPr marL="742950" indent="-742950" algn="l">
              <a:buNone/>
            </a:pPr>
            <a:endParaRPr lang="fa-IR" sz="3600" b="1" dirty="0" smtClean="0">
              <a:solidFill>
                <a:schemeClr val="tx1"/>
              </a:solidFill>
              <a:cs typeface="B Nazanin" pitchFamily="2" charset="-78"/>
            </a:endParaRPr>
          </a:p>
          <a:p>
            <a:pPr marL="742950" indent="-742950">
              <a:buNone/>
            </a:pPr>
            <a:endParaRPr lang="fa-IR" sz="2000" b="1" dirty="0" smtClean="0">
              <a:solidFill>
                <a:schemeClr val="tx1"/>
              </a:solidFill>
              <a:cs typeface="B Nazanin" pitchFamily="2" charset="-78"/>
            </a:endParaRPr>
          </a:p>
          <a:p>
            <a:pPr marL="742950" indent="-742950">
              <a:buNone/>
            </a:pPr>
            <a:endParaRPr lang="fa-IR" sz="2000" b="1" dirty="0" smtClean="0">
              <a:solidFill>
                <a:schemeClr val="tx1"/>
              </a:solidFill>
              <a:cs typeface="B Nazanin" pitchFamily="2" charset="-78"/>
            </a:endParaRPr>
          </a:p>
          <a:p>
            <a:pPr marL="742950" indent="-742950">
              <a:buNone/>
            </a:pPr>
            <a:r>
              <a:rPr lang="fa-IR" sz="2000" b="1" dirty="0" smtClean="0">
                <a:solidFill>
                  <a:schemeClr val="tx1"/>
                </a:solidFill>
                <a:cs typeface="B Nazanin" pitchFamily="2" charset="-78"/>
              </a:rPr>
              <a:t>آیا طبقه بندی صحیح بود؟                                                    </a:t>
            </a:r>
            <a:r>
              <a:rPr lang="fa-IR" sz="1800" b="1" dirty="0" smtClean="0">
                <a:solidFill>
                  <a:schemeClr val="tx1"/>
                </a:solidFill>
                <a:cs typeface="B Nazanin" pitchFamily="2" charset="-78"/>
              </a:rPr>
              <a:t>اگر جواب خیر بود مراحل بالا را دوباره تکرار </a:t>
            </a:r>
            <a:br>
              <a:rPr lang="fa-IR" sz="1800" b="1" dirty="0" smtClean="0">
                <a:solidFill>
                  <a:schemeClr val="tx1"/>
                </a:solidFill>
                <a:cs typeface="B Nazanin" pitchFamily="2" charset="-78"/>
              </a:rPr>
            </a:br>
            <a:r>
              <a:rPr lang="fa-IR" sz="1800" b="1" dirty="0" smtClean="0">
                <a:solidFill>
                  <a:schemeClr val="tx1"/>
                </a:solidFill>
                <a:cs typeface="B Nazanin" pitchFamily="2" charset="-78"/>
              </a:rPr>
              <a:t>                                                                                                                    می کنیم</a:t>
            </a:r>
          </a:p>
          <a:p>
            <a:pPr marL="742950" indent="-742950">
              <a:buNone/>
            </a:pPr>
            <a:r>
              <a:rPr lang="fa-IR" sz="3600" b="1" dirty="0" smtClean="0">
                <a:solidFill>
                  <a:schemeClr val="tx1"/>
                </a:solidFill>
                <a:cs typeface="B Nazanin" pitchFamily="2" charset="-78"/>
              </a:rPr>
              <a:t> </a:t>
            </a:r>
            <a:r>
              <a:rPr lang="fa-IR" sz="1900" b="1" dirty="0" smtClean="0">
                <a:solidFill>
                  <a:schemeClr val="tx1"/>
                </a:solidFill>
                <a:cs typeface="B Nazanin" pitchFamily="2" charset="-78"/>
              </a:rPr>
              <a:t>اگر جواب بله بود به اجرای روش می پردازیم.</a:t>
            </a:r>
            <a:endParaRPr lang="fa-IR" sz="3600" b="1" dirty="0" smtClean="0">
              <a:solidFill>
                <a:schemeClr val="tx1"/>
              </a:solidFill>
              <a:cs typeface="B Nazanin" pitchFamily="2" charset="-78"/>
            </a:endParaRPr>
          </a:p>
        </p:txBody>
      </p:sp>
      <p:sp>
        <p:nvSpPr>
          <p:cNvPr id="4" name="Title 1"/>
          <p:cNvSpPr txBox="1">
            <a:spLocks/>
          </p:cNvSpPr>
          <p:nvPr/>
        </p:nvSpPr>
        <p:spPr>
          <a:xfrm>
            <a:off x="304800" y="152400"/>
            <a:ext cx="8686800" cy="838200"/>
          </a:xfrm>
          <a:prstGeom prst="rect">
            <a:avLst/>
          </a:prstGeom>
        </p:spPr>
        <p:txBody>
          <a:bodyPr vert="horz"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fa-IR" sz="6600" b="1" cap="all" dirty="0" smtClean="0">
                <a:effectLst>
                  <a:reflection blurRad="12700" stA="48000" endA="300" endPos="55000" dir="5400000" sy="-90000" algn="bl" rotWithShape="0"/>
                </a:effectLst>
                <a:latin typeface="+mj-lt"/>
                <a:ea typeface="+mj-ea"/>
                <a:cs typeface="B Titr" pitchFamily="2" charset="-78"/>
              </a:rPr>
              <a:t>چگونگی اجرا</a:t>
            </a:r>
            <a:endParaRPr kumimoji="0" lang="en-US" sz="6600" b="0" i="0" u="none" strike="noStrike" kern="1200" cap="all" spc="0" normalizeH="0" baseline="0" noProof="0" dirty="0">
              <a:ln>
                <a:noFill/>
              </a:ln>
              <a:effectLst>
                <a:reflection blurRad="12700" stA="48000" endA="300" endPos="55000" dir="5400000" sy="-90000" algn="bl" rotWithShape="0"/>
              </a:effectLst>
              <a:uLnTx/>
              <a:uFillTx/>
              <a:latin typeface="+mj-lt"/>
              <a:ea typeface="+mj-ea"/>
              <a:cs typeface="B Titr" pitchFamily="2" charset="-78"/>
            </a:endParaRPr>
          </a:p>
        </p:txBody>
      </p:sp>
      <p:sp>
        <p:nvSpPr>
          <p:cNvPr id="5" name="Oval 4"/>
          <p:cNvSpPr/>
          <p:nvPr/>
        </p:nvSpPr>
        <p:spPr>
          <a:xfrm>
            <a:off x="3962400" y="1143000"/>
            <a:ext cx="1066800" cy="1066800"/>
          </a:xfrm>
          <a:prstGeom prst="ellipse">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fa-IR" dirty="0" smtClean="0">
                <a:solidFill>
                  <a:schemeClr val="tx1"/>
                </a:solidFill>
                <a:cs typeface="B Titr" pitchFamily="2" charset="-78"/>
              </a:rPr>
              <a:t>شروع کار</a:t>
            </a:r>
            <a:endParaRPr lang="fa-IR" dirty="0">
              <a:solidFill>
                <a:schemeClr val="tx1"/>
              </a:solidFill>
              <a:cs typeface="B Titr" pitchFamily="2" charset="-78"/>
            </a:endParaRPr>
          </a:p>
        </p:txBody>
      </p:sp>
      <p:sp>
        <p:nvSpPr>
          <p:cNvPr id="6" name="Rectangle 5"/>
          <p:cNvSpPr/>
          <p:nvPr/>
        </p:nvSpPr>
        <p:spPr>
          <a:xfrm>
            <a:off x="2971800" y="2286000"/>
            <a:ext cx="2971800" cy="762000"/>
          </a:xfrm>
          <a:prstGeom prst="rect">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fa-IR" dirty="0" smtClean="0">
                <a:solidFill>
                  <a:schemeClr val="tx1"/>
                </a:solidFill>
                <a:cs typeface="B Titr" pitchFamily="2" charset="-78"/>
              </a:rPr>
              <a:t>انتخاب کتاب مورد نظر</a:t>
            </a:r>
            <a:endParaRPr lang="fa-IR" dirty="0">
              <a:solidFill>
                <a:schemeClr val="tx1"/>
              </a:solidFill>
              <a:cs typeface="B Titr" pitchFamily="2" charset="-78"/>
            </a:endParaRPr>
          </a:p>
        </p:txBody>
      </p:sp>
      <p:sp>
        <p:nvSpPr>
          <p:cNvPr id="7" name="Rectangle 6"/>
          <p:cNvSpPr/>
          <p:nvPr/>
        </p:nvSpPr>
        <p:spPr>
          <a:xfrm>
            <a:off x="2971800" y="3124200"/>
            <a:ext cx="2971800" cy="762000"/>
          </a:xfrm>
          <a:prstGeom prst="rect">
            <a:avLst/>
          </a:prstGeom>
        </p:spPr>
        <p:style>
          <a:lnRef idx="2">
            <a:schemeClr val="accent2"/>
          </a:lnRef>
          <a:fillRef idx="1">
            <a:schemeClr val="lt1"/>
          </a:fillRef>
          <a:effectRef idx="0">
            <a:schemeClr val="accent2"/>
          </a:effectRef>
          <a:fontRef idx="minor">
            <a:schemeClr val="dk1"/>
          </a:fontRef>
        </p:style>
        <p:txBody>
          <a:bodyPr rtlCol="1" anchor="ctr"/>
          <a:lstStyle/>
          <a:p>
            <a:pPr algn="ctr"/>
            <a:r>
              <a:rPr lang="fa-IR" dirty="0" smtClean="0">
                <a:solidFill>
                  <a:schemeClr val="tx1"/>
                </a:solidFill>
                <a:cs typeface="B Titr" pitchFamily="2" charset="-78"/>
              </a:rPr>
              <a:t>کتاب را مطالعه کردم از نقطه نظر فهرست ، پیام و ...</a:t>
            </a:r>
            <a:endParaRPr lang="fa-IR" dirty="0">
              <a:solidFill>
                <a:schemeClr val="tx1"/>
              </a:solidFill>
              <a:cs typeface="B Titr" pitchFamily="2" charset="-78"/>
            </a:endParaRPr>
          </a:p>
        </p:txBody>
      </p:sp>
      <p:sp>
        <p:nvSpPr>
          <p:cNvPr id="8" name="Rectangle 7"/>
          <p:cNvSpPr/>
          <p:nvPr/>
        </p:nvSpPr>
        <p:spPr>
          <a:xfrm>
            <a:off x="2971800" y="3962400"/>
            <a:ext cx="2971800" cy="762000"/>
          </a:xfrm>
          <a:prstGeom prst="rect">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fa-IR" dirty="0" smtClean="0">
                <a:solidFill>
                  <a:schemeClr val="tx1"/>
                </a:solidFill>
                <a:cs typeface="B Titr" pitchFamily="2" charset="-78"/>
              </a:rPr>
              <a:t>طبقه بندی کردم</a:t>
            </a:r>
            <a:endParaRPr lang="fa-IR" dirty="0">
              <a:solidFill>
                <a:schemeClr val="tx1"/>
              </a:solidFill>
              <a:cs typeface="B Titr" pitchFamily="2" charset="-78"/>
            </a:endParaRPr>
          </a:p>
        </p:txBody>
      </p:sp>
      <p:sp>
        <p:nvSpPr>
          <p:cNvPr id="10" name="Isosceles Triangle 9"/>
          <p:cNvSpPr/>
          <p:nvPr/>
        </p:nvSpPr>
        <p:spPr>
          <a:xfrm>
            <a:off x="4038600" y="4800601"/>
            <a:ext cx="914400" cy="914400"/>
          </a:xfrm>
          <a:prstGeom prst="triangle">
            <a:avLst/>
          </a:prstGeom>
          <a:ln/>
        </p:spPr>
        <p:style>
          <a:lnRef idx="2">
            <a:schemeClr val="dk1"/>
          </a:lnRef>
          <a:fillRef idx="1">
            <a:schemeClr val="lt1"/>
          </a:fillRef>
          <a:effectRef idx="0">
            <a:schemeClr val="dk1"/>
          </a:effectRef>
          <a:fontRef idx="minor">
            <a:schemeClr val="dk1"/>
          </a:fontRef>
        </p:style>
        <p:txBody>
          <a:bodyPr rtlCol="1" anchor="ctr"/>
          <a:lstStyle/>
          <a:p>
            <a:pPr algn="ctr"/>
            <a:endParaRPr lang="fa-IR" dirty="0"/>
          </a:p>
        </p:txBody>
      </p:sp>
      <p:sp>
        <p:nvSpPr>
          <p:cNvPr id="11" name="Isosceles Triangle 10"/>
          <p:cNvSpPr/>
          <p:nvPr/>
        </p:nvSpPr>
        <p:spPr>
          <a:xfrm rot="10800000">
            <a:off x="4038601" y="5715000"/>
            <a:ext cx="914399" cy="914399"/>
          </a:xfrm>
          <a:prstGeom prst="triangle">
            <a:avLst/>
          </a:prstGeom>
          <a:ln/>
        </p:spPr>
        <p:style>
          <a:lnRef idx="2">
            <a:schemeClr val="dk1"/>
          </a:lnRef>
          <a:fillRef idx="1">
            <a:schemeClr val="lt1"/>
          </a:fillRef>
          <a:effectRef idx="0">
            <a:schemeClr val="dk1"/>
          </a:effectRef>
          <a:fontRef idx="minor">
            <a:schemeClr val="dk1"/>
          </a:fontRef>
        </p:style>
        <p:txBody>
          <a:bodyPr rtlCol="1" anchor="ctr"/>
          <a:lstStyle/>
          <a:p>
            <a:pPr algn="ctr"/>
            <a:endParaRPr lang="fa-IR"/>
          </a:p>
        </p:txBody>
      </p:sp>
      <p:sp>
        <p:nvSpPr>
          <p:cNvPr id="31" name="Bent Arrow 30"/>
          <p:cNvSpPr/>
          <p:nvPr/>
        </p:nvSpPr>
        <p:spPr>
          <a:xfrm>
            <a:off x="2286000" y="4267200"/>
            <a:ext cx="457200" cy="609600"/>
          </a:xfrm>
          <a:prstGeom prst="bentArrow">
            <a:avLst>
              <a:gd name="adj1" fmla="val 25000"/>
              <a:gd name="adj2" fmla="val 25000"/>
              <a:gd name="adj3" fmla="val 28448"/>
              <a:gd name="adj4" fmla="val 43750"/>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
        <p:nvSpPr>
          <p:cNvPr id="32" name="Bent Arrow 31"/>
          <p:cNvSpPr/>
          <p:nvPr/>
        </p:nvSpPr>
        <p:spPr>
          <a:xfrm>
            <a:off x="2286000" y="3505200"/>
            <a:ext cx="457200" cy="609600"/>
          </a:xfrm>
          <a:prstGeom prst="bentArrow">
            <a:avLst>
              <a:gd name="adj1" fmla="val 25000"/>
              <a:gd name="adj2" fmla="val 25000"/>
              <a:gd name="adj3" fmla="val 28448"/>
              <a:gd name="adj4" fmla="val 43750"/>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
        <p:nvSpPr>
          <p:cNvPr id="35" name="Bent Arrow 34"/>
          <p:cNvSpPr/>
          <p:nvPr/>
        </p:nvSpPr>
        <p:spPr>
          <a:xfrm>
            <a:off x="2286000" y="2667000"/>
            <a:ext cx="457200" cy="609600"/>
          </a:xfrm>
          <a:prstGeom prst="bentArrow">
            <a:avLst>
              <a:gd name="adj1" fmla="val 25000"/>
              <a:gd name="adj2" fmla="val 25000"/>
              <a:gd name="adj3" fmla="val 28448"/>
              <a:gd name="adj4" fmla="val 43750"/>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solidFill>
                <a:schemeClr val="tx1"/>
              </a:solidFill>
            </a:endParaRPr>
          </a:p>
        </p:txBody>
      </p:sp>
      <p:sp>
        <p:nvSpPr>
          <p:cNvPr id="36" name="Left Arrow 35"/>
          <p:cNvSpPr/>
          <p:nvPr/>
        </p:nvSpPr>
        <p:spPr>
          <a:xfrm rot="19042095">
            <a:off x="6229368" y="6061847"/>
            <a:ext cx="654932" cy="685800"/>
          </a:xfrm>
          <a:prstGeom prst="left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742950" indent="-742950">
              <a:buNone/>
            </a:pPr>
            <a:endParaRPr lang="fa-IR" sz="3600" b="1" dirty="0" smtClean="0">
              <a:solidFill>
                <a:schemeClr val="tx1"/>
              </a:solidFill>
              <a:cs typeface="B Nazanin" pitchFamily="2" charset="-78"/>
            </a:endParaRPr>
          </a:p>
          <a:p>
            <a:pPr marL="742950" indent="-742950">
              <a:buFontTx/>
              <a:buChar char="-"/>
            </a:pPr>
            <a:endParaRPr lang="fa-IR" sz="3600" b="1" dirty="0" smtClean="0">
              <a:solidFill>
                <a:schemeClr val="tx1"/>
              </a:solidFill>
              <a:cs typeface="B Nazanin" pitchFamily="2" charset="-78"/>
            </a:endParaRPr>
          </a:p>
          <a:p>
            <a:pPr marL="742950" indent="-742950">
              <a:buAutoNum type="arabicPeriod"/>
            </a:pPr>
            <a:endParaRPr lang="fa-IR" sz="3600" b="1" dirty="0" smtClean="0">
              <a:solidFill>
                <a:schemeClr val="tx1"/>
              </a:solidFill>
              <a:cs typeface="B Nazanin" pitchFamily="2" charset="-78"/>
            </a:endParaRPr>
          </a:p>
          <a:p>
            <a:pPr marL="742950" indent="-742950">
              <a:buFont typeface="+mj-lt"/>
              <a:buAutoNum type="arabicPeriod"/>
            </a:pPr>
            <a:endParaRPr lang="fa-IR" sz="3600" b="1" dirty="0" smtClean="0">
              <a:solidFill>
                <a:schemeClr val="tx1"/>
              </a:solidFill>
              <a:cs typeface="B Nazanin" pitchFamily="2" charset="-78"/>
            </a:endParaRPr>
          </a:p>
          <a:p>
            <a:pPr marL="742950" indent="-742950" algn="l">
              <a:buNone/>
            </a:pPr>
            <a:endParaRPr lang="fa-IR" sz="3600" b="1" dirty="0" smtClean="0">
              <a:solidFill>
                <a:schemeClr val="tx1"/>
              </a:solidFill>
              <a:cs typeface="B Nazanin" pitchFamily="2" charset="-78"/>
            </a:endParaRPr>
          </a:p>
          <a:p>
            <a:pPr marL="742950" indent="-742950">
              <a:buNone/>
            </a:pPr>
            <a:endParaRPr lang="fa-IR" sz="2000" b="1" dirty="0" smtClean="0">
              <a:solidFill>
                <a:schemeClr val="tx1"/>
              </a:solidFill>
              <a:cs typeface="B Nazanin" pitchFamily="2" charset="-78"/>
            </a:endParaRPr>
          </a:p>
          <a:p>
            <a:pPr marL="742950" indent="-742950">
              <a:buNone/>
            </a:pPr>
            <a:endParaRPr lang="fa-IR" sz="2000" b="1" dirty="0" smtClean="0">
              <a:solidFill>
                <a:schemeClr val="tx1"/>
              </a:solidFill>
              <a:cs typeface="B Nazanin" pitchFamily="2" charset="-78"/>
            </a:endParaRPr>
          </a:p>
        </p:txBody>
      </p:sp>
      <p:sp>
        <p:nvSpPr>
          <p:cNvPr id="4" name="Title 1"/>
          <p:cNvSpPr txBox="1">
            <a:spLocks/>
          </p:cNvSpPr>
          <p:nvPr/>
        </p:nvSpPr>
        <p:spPr>
          <a:xfrm>
            <a:off x="304800" y="152400"/>
            <a:ext cx="8686800" cy="838200"/>
          </a:xfrm>
          <a:prstGeom prst="rect">
            <a:avLst/>
          </a:prstGeom>
        </p:spPr>
        <p:txBody>
          <a:bodyPr vert="horz"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fa-IR" sz="6600" b="1" cap="all" dirty="0" smtClean="0">
                <a:effectLst>
                  <a:reflection blurRad="12700" stA="48000" endA="300" endPos="55000" dir="5400000" sy="-90000" algn="bl" rotWithShape="0"/>
                </a:effectLst>
                <a:latin typeface="+mj-lt"/>
                <a:ea typeface="+mj-ea"/>
                <a:cs typeface="B Titr" pitchFamily="2" charset="-78"/>
              </a:rPr>
              <a:t>چگونگی اجرا</a:t>
            </a:r>
            <a:endParaRPr kumimoji="0" lang="en-US" sz="6600" b="0" i="0" u="none" strike="noStrike" kern="1200" cap="all" spc="0" normalizeH="0" baseline="0" noProof="0" dirty="0">
              <a:ln>
                <a:noFill/>
              </a:ln>
              <a:effectLst>
                <a:reflection blurRad="12700" stA="48000" endA="300" endPos="55000" dir="5400000" sy="-90000" algn="bl" rotWithShape="0"/>
              </a:effectLst>
              <a:uLnTx/>
              <a:uFillTx/>
              <a:latin typeface="+mj-lt"/>
              <a:ea typeface="+mj-ea"/>
              <a:cs typeface="B Titr" pitchFamily="2" charset="-78"/>
            </a:endParaRPr>
          </a:p>
        </p:txBody>
      </p:sp>
      <p:sp>
        <p:nvSpPr>
          <p:cNvPr id="13" name="Rectangle 12"/>
          <p:cNvSpPr/>
          <p:nvPr/>
        </p:nvSpPr>
        <p:spPr>
          <a:xfrm>
            <a:off x="5105400" y="1371600"/>
            <a:ext cx="2895600" cy="685800"/>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fa-IR" dirty="0" smtClean="0">
                <a:cs typeface="B Titr" pitchFamily="2" charset="-78"/>
              </a:rPr>
              <a:t>روش اجرای ( حل مسأله)</a:t>
            </a:r>
            <a:endParaRPr lang="fa-IR" dirty="0">
              <a:cs typeface="B Titr" pitchFamily="2" charset="-78"/>
            </a:endParaRPr>
          </a:p>
        </p:txBody>
      </p:sp>
      <p:sp>
        <p:nvSpPr>
          <p:cNvPr id="14" name="TextBox 13"/>
          <p:cNvSpPr txBox="1"/>
          <p:nvPr/>
        </p:nvSpPr>
        <p:spPr>
          <a:xfrm>
            <a:off x="1524000" y="1295400"/>
            <a:ext cx="3200400" cy="3416320"/>
          </a:xfrm>
          <a:prstGeom prst="rect">
            <a:avLst/>
          </a:prstGeom>
          <a:ln>
            <a:solidFill>
              <a:schemeClr val="tx1"/>
            </a:solidFill>
          </a:ln>
        </p:spPr>
        <p:style>
          <a:lnRef idx="1">
            <a:schemeClr val="accent4"/>
          </a:lnRef>
          <a:fillRef idx="2">
            <a:schemeClr val="accent4"/>
          </a:fillRef>
          <a:effectRef idx="1">
            <a:schemeClr val="accent4"/>
          </a:effectRef>
          <a:fontRef idx="minor">
            <a:schemeClr val="dk1"/>
          </a:fontRef>
        </p:style>
        <p:txBody>
          <a:bodyPr wrap="square" rtlCol="1">
            <a:spAutoFit/>
          </a:bodyPr>
          <a:lstStyle/>
          <a:p>
            <a:pPr algn="r"/>
            <a:r>
              <a:rPr lang="fa-IR" sz="2400" b="1" dirty="0" smtClean="0">
                <a:solidFill>
                  <a:schemeClr val="tx1"/>
                </a:solidFill>
                <a:cs typeface="B Nazanin" pitchFamily="2" charset="-78"/>
              </a:rPr>
              <a:t>1- ارزشیابی ورودی</a:t>
            </a:r>
          </a:p>
          <a:p>
            <a:pPr algn="r"/>
            <a:r>
              <a:rPr lang="fa-IR" sz="2400" b="1" dirty="0" smtClean="0">
                <a:solidFill>
                  <a:schemeClr val="tx1"/>
                </a:solidFill>
                <a:cs typeface="B Nazanin" pitchFamily="2" charset="-78"/>
              </a:rPr>
              <a:t>2- تدریس</a:t>
            </a:r>
          </a:p>
          <a:p>
            <a:pPr algn="r"/>
            <a:r>
              <a:rPr lang="fa-IR" sz="2400" b="1" dirty="0" smtClean="0">
                <a:solidFill>
                  <a:schemeClr val="tx1"/>
                </a:solidFill>
                <a:cs typeface="B Nazanin" pitchFamily="2" charset="-78"/>
              </a:rPr>
              <a:t>3- ارزشیابی حین کار</a:t>
            </a:r>
          </a:p>
          <a:p>
            <a:pPr algn="r"/>
            <a:r>
              <a:rPr lang="en-US" sz="2400" b="1" dirty="0" smtClean="0">
                <a:solidFill>
                  <a:schemeClr val="tx1"/>
                </a:solidFill>
                <a:cs typeface="B Nazanin" pitchFamily="2" charset="-78"/>
              </a:rPr>
              <a:t> </a:t>
            </a:r>
            <a:r>
              <a:rPr lang="fa-IR" sz="2400" b="1" dirty="0" smtClean="0">
                <a:solidFill>
                  <a:schemeClr val="tx1"/>
                </a:solidFill>
                <a:cs typeface="B Nazanin" pitchFamily="2" charset="-78"/>
              </a:rPr>
              <a:t>4-</a:t>
            </a:r>
          </a:p>
          <a:p>
            <a:pPr algn="r"/>
            <a:r>
              <a:rPr lang="fa-IR" sz="2400" b="1" dirty="0" smtClean="0">
                <a:solidFill>
                  <a:schemeClr val="tx1"/>
                </a:solidFill>
                <a:cs typeface="B Nazanin" pitchFamily="2" charset="-78"/>
              </a:rPr>
              <a:t>5-</a:t>
            </a:r>
          </a:p>
          <a:p>
            <a:pPr algn="r"/>
            <a:r>
              <a:rPr lang="fa-IR" sz="2400" b="1" dirty="0" smtClean="0">
                <a:solidFill>
                  <a:schemeClr val="tx1"/>
                </a:solidFill>
                <a:cs typeface="B Nazanin" pitchFamily="2" charset="-78"/>
              </a:rPr>
              <a:t>6-</a:t>
            </a:r>
          </a:p>
          <a:p>
            <a:pPr algn="r"/>
            <a:r>
              <a:rPr lang="fa-IR" sz="2400" b="1" dirty="0" smtClean="0">
                <a:solidFill>
                  <a:schemeClr val="tx1"/>
                </a:solidFill>
                <a:cs typeface="B Nazanin" pitchFamily="2" charset="-78"/>
              </a:rPr>
              <a:t>7- نتیجه گیری </a:t>
            </a:r>
          </a:p>
          <a:p>
            <a:pPr algn="r"/>
            <a:r>
              <a:rPr lang="fa-IR" sz="2400" b="1" dirty="0" smtClean="0">
                <a:solidFill>
                  <a:schemeClr val="tx1"/>
                </a:solidFill>
                <a:cs typeface="B Nazanin" pitchFamily="2" charset="-78"/>
              </a:rPr>
              <a:t>8- خلاصه </a:t>
            </a:r>
          </a:p>
          <a:p>
            <a:pPr algn="r"/>
            <a:r>
              <a:rPr lang="fa-IR" sz="2400" b="1" dirty="0" smtClean="0">
                <a:solidFill>
                  <a:schemeClr val="tx1"/>
                </a:solidFill>
                <a:cs typeface="B Nazanin" pitchFamily="2" charset="-78"/>
              </a:rPr>
              <a:t>9- گزارش</a:t>
            </a:r>
            <a:endParaRPr lang="fa-IR" sz="2400" b="1" dirty="0">
              <a:solidFill>
                <a:schemeClr val="tx1"/>
              </a:solidFill>
              <a:cs typeface="B Nazanin" pitchFamily="2" charset="-78"/>
            </a:endParaRPr>
          </a:p>
        </p:txBody>
      </p:sp>
      <p:sp>
        <p:nvSpPr>
          <p:cNvPr id="15" name="Left Arrow 14"/>
          <p:cNvSpPr/>
          <p:nvPr/>
        </p:nvSpPr>
        <p:spPr>
          <a:xfrm>
            <a:off x="4724400" y="1600200"/>
            <a:ext cx="457200" cy="304800"/>
          </a:xfrm>
          <a:prstGeom prst="left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dirty="0">
              <a:solidFill>
                <a:schemeClr val="tx1"/>
              </a:solidFill>
            </a:endParaRPr>
          </a:p>
        </p:txBody>
      </p:sp>
      <p:sp>
        <p:nvSpPr>
          <p:cNvPr id="16" name="Down Arrow 15"/>
          <p:cNvSpPr/>
          <p:nvPr/>
        </p:nvSpPr>
        <p:spPr>
          <a:xfrm>
            <a:off x="6400800" y="2057400"/>
            <a:ext cx="381000" cy="838200"/>
          </a:xfrm>
          <a:prstGeom prst="down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7" name="Rectangle 16"/>
          <p:cNvSpPr/>
          <p:nvPr/>
        </p:nvSpPr>
        <p:spPr>
          <a:xfrm>
            <a:off x="5638800" y="2971800"/>
            <a:ext cx="2057400" cy="838200"/>
          </a:xfrm>
          <a:prstGeom prst="rect">
            <a:avLst/>
          </a:prstGeom>
          <a:ln w="38100">
            <a:solidFill>
              <a:srgbClr val="002060"/>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fa-IR" dirty="0" smtClean="0">
                <a:solidFill>
                  <a:srgbClr val="FF0000"/>
                </a:solidFill>
                <a:cs typeface="B Titr" pitchFamily="2" charset="-78"/>
              </a:rPr>
              <a:t>آسیب شناسی تحلیل داده ها</a:t>
            </a:r>
            <a:endParaRPr lang="fa-IR" dirty="0">
              <a:solidFill>
                <a:srgbClr val="FF0000"/>
              </a:solidFill>
              <a:cs typeface="B Titr" pitchFamily="2" charset="-78"/>
            </a:endParaRPr>
          </a:p>
        </p:txBody>
      </p:sp>
      <p:sp>
        <p:nvSpPr>
          <p:cNvPr id="18" name="Down Arrow 17"/>
          <p:cNvSpPr/>
          <p:nvPr/>
        </p:nvSpPr>
        <p:spPr>
          <a:xfrm>
            <a:off x="6477000" y="3810000"/>
            <a:ext cx="304800" cy="457200"/>
          </a:xfrm>
          <a:prstGeom prst="down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9" name="Isosceles Triangle 18"/>
          <p:cNvSpPr/>
          <p:nvPr/>
        </p:nvSpPr>
        <p:spPr>
          <a:xfrm>
            <a:off x="6400800" y="4267200"/>
            <a:ext cx="457200" cy="685800"/>
          </a:xfrm>
          <a:prstGeom prst="triangle">
            <a:avLst/>
          </a:prstGeom>
          <a:ln/>
        </p:spPr>
        <p:style>
          <a:lnRef idx="2">
            <a:schemeClr val="dk1"/>
          </a:lnRef>
          <a:fillRef idx="1">
            <a:schemeClr val="lt1"/>
          </a:fillRef>
          <a:effectRef idx="0">
            <a:schemeClr val="dk1"/>
          </a:effectRef>
          <a:fontRef idx="minor">
            <a:schemeClr val="dk1"/>
          </a:fontRef>
        </p:style>
        <p:txBody>
          <a:bodyPr rtlCol="1" anchor="ctr"/>
          <a:lstStyle/>
          <a:p>
            <a:pPr algn="ctr"/>
            <a:endParaRPr lang="fa-IR"/>
          </a:p>
        </p:txBody>
      </p:sp>
      <p:sp>
        <p:nvSpPr>
          <p:cNvPr id="20" name="Isosceles Triangle 19"/>
          <p:cNvSpPr/>
          <p:nvPr/>
        </p:nvSpPr>
        <p:spPr>
          <a:xfrm rot="10800000">
            <a:off x="6396566" y="4953000"/>
            <a:ext cx="457200" cy="685800"/>
          </a:xfrm>
          <a:prstGeom prst="triangle">
            <a:avLst>
              <a:gd name="adj" fmla="val 49104"/>
            </a:avLst>
          </a:prstGeom>
          <a:ln/>
        </p:spPr>
        <p:style>
          <a:lnRef idx="2">
            <a:schemeClr val="dk1"/>
          </a:lnRef>
          <a:fillRef idx="1">
            <a:schemeClr val="lt1"/>
          </a:fillRef>
          <a:effectRef idx="0">
            <a:schemeClr val="dk1"/>
          </a:effectRef>
          <a:fontRef idx="minor">
            <a:schemeClr val="dk1"/>
          </a:fontRef>
        </p:style>
        <p:txBody>
          <a:bodyPr rtlCol="1" anchor="ctr"/>
          <a:lstStyle/>
          <a:p>
            <a:pPr algn="ctr"/>
            <a:endParaRPr lang="fa-IR"/>
          </a:p>
        </p:txBody>
      </p:sp>
      <p:sp>
        <p:nvSpPr>
          <p:cNvPr id="21" name="TextBox 20"/>
          <p:cNvSpPr txBox="1"/>
          <p:nvPr/>
        </p:nvSpPr>
        <p:spPr>
          <a:xfrm>
            <a:off x="5181600" y="4572000"/>
            <a:ext cx="3044423" cy="369332"/>
          </a:xfrm>
          <a:prstGeom prst="rect">
            <a:avLst/>
          </a:prstGeom>
          <a:noFill/>
        </p:spPr>
        <p:txBody>
          <a:bodyPr wrap="none" rtlCol="1">
            <a:spAutoFit/>
          </a:bodyPr>
          <a:lstStyle/>
          <a:p>
            <a:r>
              <a:rPr lang="fa-IR" dirty="0" smtClean="0">
                <a:cs typeface="B Titr" pitchFamily="2" charset="-78"/>
              </a:rPr>
              <a:t>آیا پیشرفت راضی کننده بوده است؟</a:t>
            </a:r>
            <a:endParaRPr lang="fa-IR" dirty="0">
              <a:cs typeface="B Titr" pitchFamily="2" charset="-78"/>
            </a:endParaRPr>
          </a:p>
        </p:txBody>
      </p:sp>
      <p:sp>
        <p:nvSpPr>
          <p:cNvPr id="22" name="TextBox 21"/>
          <p:cNvSpPr txBox="1"/>
          <p:nvPr/>
        </p:nvSpPr>
        <p:spPr>
          <a:xfrm>
            <a:off x="7391400" y="5029200"/>
            <a:ext cx="1539203" cy="369332"/>
          </a:xfrm>
          <a:prstGeom prst="rect">
            <a:avLst/>
          </a:prstGeom>
        </p:spPr>
        <p:style>
          <a:lnRef idx="2">
            <a:schemeClr val="dk1"/>
          </a:lnRef>
          <a:fillRef idx="1">
            <a:schemeClr val="lt1"/>
          </a:fillRef>
          <a:effectRef idx="0">
            <a:schemeClr val="dk1"/>
          </a:effectRef>
          <a:fontRef idx="minor">
            <a:schemeClr val="dk1"/>
          </a:fontRef>
        </p:style>
        <p:txBody>
          <a:bodyPr wrap="none" rtlCol="1">
            <a:spAutoFit/>
          </a:bodyPr>
          <a:lstStyle/>
          <a:p>
            <a:r>
              <a:rPr lang="fa-IR" b="1" dirty="0" smtClean="0">
                <a:cs typeface="B Nazanin" pitchFamily="2" charset="-78"/>
              </a:rPr>
              <a:t>اگر جواب بله بود </a:t>
            </a:r>
            <a:endParaRPr lang="fa-IR" b="1" dirty="0">
              <a:cs typeface="B Nazanin" pitchFamily="2" charset="-78"/>
            </a:endParaRPr>
          </a:p>
        </p:txBody>
      </p:sp>
      <p:sp>
        <p:nvSpPr>
          <p:cNvPr id="23" name="TextBox 22"/>
          <p:cNvSpPr txBox="1"/>
          <p:nvPr/>
        </p:nvSpPr>
        <p:spPr>
          <a:xfrm>
            <a:off x="3733800" y="4953000"/>
            <a:ext cx="2561920" cy="646331"/>
          </a:xfrm>
          <a:prstGeom prst="rect">
            <a:avLst/>
          </a:prstGeom>
        </p:spPr>
        <p:style>
          <a:lnRef idx="2">
            <a:schemeClr val="accent1"/>
          </a:lnRef>
          <a:fillRef idx="1">
            <a:schemeClr val="lt1"/>
          </a:fillRef>
          <a:effectRef idx="0">
            <a:schemeClr val="accent1"/>
          </a:effectRef>
          <a:fontRef idx="minor">
            <a:schemeClr val="dk1"/>
          </a:fontRef>
        </p:style>
        <p:txBody>
          <a:bodyPr wrap="none" rtlCol="1">
            <a:spAutoFit/>
          </a:bodyPr>
          <a:lstStyle/>
          <a:p>
            <a:pPr algn="ctr"/>
            <a:r>
              <a:rPr lang="fa-IR" b="1" dirty="0" smtClean="0">
                <a:solidFill>
                  <a:srgbClr val="FF0000"/>
                </a:solidFill>
                <a:cs typeface="B Nazanin" pitchFamily="2" charset="-78"/>
              </a:rPr>
              <a:t>اگر جواب خیر بود: باید برگردد</a:t>
            </a:r>
          </a:p>
          <a:p>
            <a:pPr algn="ctr"/>
            <a:r>
              <a:rPr lang="fa-IR" b="1" dirty="0" smtClean="0">
                <a:solidFill>
                  <a:srgbClr val="FF0000"/>
                </a:solidFill>
                <a:cs typeface="B Nazanin" pitchFamily="2" charset="-78"/>
              </a:rPr>
              <a:t>و روش را عوض کند</a:t>
            </a:r>
            <a:endParaRPr lang="fa-IR" b="1" dirty="0">
              <a:solidFill>
                <a:srgbClr val="FF0000"/>
              </a:solidFill>
              <a:cs typeface="B Nazanin" pitchFamily="2" charset="-78"/>
            </a:endParaRPr>
          </a:p>
        </p:txBody>
      </p:sp>
      <p:sp>
        <p:nvSpPr>
          <p:cNvPr id="24" name="Up Arrow 23"/>
          <p:cNvSpPr/>
          <p:nvPr/>
        </p:nvSpPr>
        <p:spPr>
          <a:xfrm>
            <a:off x="4800600" y="2667000"/>
            <a:ext cx="304800" cy="2286000"/>
          </a:xfrm>
          <a:prstGeom prst="up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5" name="Down Arrow 24"/>
          <p:cNvSpPr/>
          <p:nvPr/>
        </p:nvSpPr>
        <p:spPr>
          <a:xfrm rot="2223521">
            <a:off x="7391400" y="5410200"/>
            <a:ext cx="457200" cy="533400"/>
          </a:xfrm>
          <a:prstGeom prst="down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6" name="Rectangle 25"/>
          <p:cNvSpPr/>
          <p:nvPr/>
        </p:nvSpPr>
        <p:spPr>
          <a:xfrm>
            <a:off x="5867400" y="5867400"/>
            <a:ext cx="1600200" cy="685800"/>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fa-IR" dirty="0" smtClean="0">
                <a:cs typeface="B Titr" pitchFamily="2" charset="-78"/>
              </a:rPr>
              <a:t>تهیه گزارش</a:t>
            </a:r>
            <a:endParaRPr lang="fa-IR" dirty="0">
              <a:cs typeface="B Titr" pitchFamily="2" charset="-78"/>
            </a:endParaRPr>
          </a:p>
        </p:txBody>
      </p:sp>
      <p:sp>
        <p:nvSpPr>
          <p:cNvPr id="27" name="Left Arrow 26"/>
          <p:cNvSpPr/>
          <p:nvPr/>
        </p:nvSpPr>
        <p:spPr>
          <a:xfrm>
            <a:off x="5181600" y="6096000"/>
            <a:ext cx="685800" cy="228600"/>
          </a:xfrm>
          <a:prstGeom prst="left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8" name="Oval 27"/>
          <p:cNvSpPr/>
          <p:nvPr/>
        </p:nvSpPr>
        <p:spPr>
          <a:xfrm>
            <a:off x="4191000" y="5791200"/>
            <a:ext cx="914400" cy="762000"/>
          </a:xfrm>
          <a:prstGeom prst="ellipse">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fa-IR" dirty="0" smtClean="0">
                <a:cs typeface="B Titr" pitchFamily="2" charset="-78"/>
              </a:rPr>
              <a:t>پایان</a:t>
            </a:r>
            <a:endParaRPr lang="fa-IR" dirty="0">
              <a:cs typeface="B Titr" pitchFamily="2" charset="-78"/>
            </a:endParaRPr>
          </a:p>
        </p:txBody>
      </p:sp>
      <p:sp>
        <p:nvSpPr>
          <p:cNvPr id="29" name="Flowchart: Multidocument 28"/>
          <p:cNvSpPr/>
          <p:nvPr/>
        </p:nvSpPr>
        <p:spPr>
          <a:xfrm>
            <a:off x="1600200" y="5791200"/>
            <a:ext cx="1600200" cy="914400"/>
          </a:xfrm>
          <a:prstGeom prst="flowChartMultidocument">
            <a:avLst/>
          </a:prstGeom>
        </p:spPr>
        <p:style>
          <a:lnRef idx="2">
            <a:schemeClr val="accent6"/>
          </a:lnRef>
          <a:fillRef idx="1">
            <a:schemeClr val="lt1"/>
          </a:fillRef>
          <a:effectRef idx="0">
            <a:schemeClr val="accent6"/>
          </a:effectRef>
          <a:fontRef idx="minor">
            <a:schemeClr val="dk1"/>
          </a:fontRef>
        </p:style>
        <p:txBody>
          <a:bodyPr rtlCol="1" anchor="ctr"/>
          <a:lstStyle/>
          <a:p>
            <a:pPr algn="ctr"/>
            <a:r>
              <a:rPr lang="fa-IR" dirty="0" smtClean="0">
                <a:cs typeface="B Titr" pitchFamily="2" charset="-78"/>
              </a:rPr>
              <a:t>مستند سازی</a:t>
            </a:r>
            <a:endParaRPr lang="fa-IR" dirty="0">
              <a:cs typeface="B Titr" pitchFamily="2" charset="-78"/>
            </a:endParaRPr>
          </a:p>
        </p:txBody>
      </p:sp>
      <p:sp>
        <p:nvSpPr>
          <p:cNvPr id="30" name="Left Arrow 29"/>
          <p:cNvSpPr/>
          <p:nvPr/>
        </p:nvSpPr>
        <p:spPr>
          <a:xfrm>
            <a:off x="3352800" y="6096000"/>
            <a:ext cx="762000" cy="304800"/>
          </a:xfrm>
          <a:prstGeom prst="left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0" y="-67717"/>
            <a:ext cx="9144000" cy="7001917"/>
          </a:xfrm>
          <a:prstGeom prst="rect">
            <a:avLst/>
          </a:prstGeom>
          <a:solidFill>
            <a:schemeClr val="bg2">
              <a:lumMod val="90000"/>
            </a:schemeClr>
          </a:solidFill>
        </p:spPr>
        <p:txBody>
          <a:bodyPr wrap="square">
            <a:spAutoFit/>
          </a:bodyPr>
          <a:lstStyle/>
          <a:p>
            <a:pPr algn="ctr" rtl="1"/>
            <a:r>
              <a:rPr lang="fa-IR" sz="4800" b="1" dirty="0">
                <a:cs typeface="2  Titr" pitchFamily="2" charset="-78"/>
              </a:rPr>
              <a:t>ویتنام </a:t>
            </a:r>
            <a:endParaRPr lang="fa-IR" sz="4800" b="1" dirty="0" smtClean="0">
              <a:cs typeface="2  Titr" pitchFamily="2" charset="-78"/>
            </a:endParaRPr>
          </a:p>
          <a:p>
            <a:pPr algn="ctr" rtl="1"/>
            <a:endParaRPr lang="fa-IR" sz="900" b="1" dirty="0">
              <a:cs typeface="2  Titr" pitchFamily="2" charset="-78"/>
            </a:endParaRPr>
          </a:p>
          <a:p>
            <a:pPr algn="ctr" rtl="1"/>
            <a:r>
              <a:rPr lang="fa-IR" sz="2800" b="1" dirty="0" smtClean="0">
                <a:cs typeface="2  Titr" pitchFamily="2" charset="-78"/>
              </a:rPr>
              <a:t>از </a:t>
            </a:r>
            <a:r>
              <a:rPr lang="fa-IR" sz="2800" b="1" dirty="0">
                <a:cs typeface="2  Titr" pitchFamily="2" charset="-78"/>
              </a:rPr>
              <a:t>جمله کشورهایی است که منابع قابل توجهی را برای گسترش آموزش در کلاس‌های چند پایه اختصاص داده </a:t>
            </a:r>
            <a:r>
              <a:rPr lang="fa-IR" sz="2800" b="1" dirty="0" smtClean="0">
                <a:cs typeface="2  Titr" pitchFamily="2" charset="-78"/>
              </a:rPr>
              <a:t>.</a:t>
            </a:r>
          </a:p>
          <a:p>
            <a:pPr algn="ctr" rtl="1"/>
            <a:r>
              <a:rPr lang="fa-IR" sz="2800" b="1" dirty="0" smtClean="0">
                <a:cs typeface="2  Titr" pitchFamily="2" charset="-78"/>
              </a:rPr>
              <a:t> </a:t>
            </a:r>
            <a:r>
              <a:rPr lang="fa-IR" sz="2800" b="1" dirty="0">
                <a:cs typeface="2  Titr" pitchFamily="2" charset="-78"/>
              </a:rPr>
              <a:t>این نوع آموزش را به عنوان روشی آموزشی به رسمیّت شناخته و نیز خواستار ارتقای گسترده آن شده است. </a:t>
            </a:r>
            <a:endParaRPr lang="fa-IR" sz="2800" b="1" dirty="0" smtClean="0">
              <a:cs typeface="2  Titr" pitchFamily="2" charset="-78"/>
            </a:endParaRPr>
          </a:p>
          <a:p>
            <a:pPr algn="ctr" rtl="1"/>
            <a:r>
              <a:rPr lang="fa-IR" sz="2800" b="1" dirty="0" smtClean="0">
                <a:cs typeface="2  Titr" pitchFamily="2" charset="-78"/>
              </a:rPr>
              <a:t>عوامل </a:t>
            </a:r>
            <a:r>
              <a:rPr lang="fa-IR" sz="2800" b="1" dirty="0">
                <a:cs typeface="2  Titr" pitchFamily="2" charset="-78"/>
              </a:rPr>
              <a:t>متعددی سبب به وجود آمدن چنین پدیده‌ای در ویتنام شده‌اند، از جمله: </a:t>
            </a:r>
          </a:p>
          <a:p>
            <a:pPr marL="342900" indent="-342900" algn="r" rtl="1">
              <a:buFont typeface="Arial" pitchFamily="34" charset="0"/>
              <a:buChar char="•"/>
            </a:pPr>
            <a:r>
              <a:rPr lang="fa-IR" sz="2800" b="1" dirty="0" smtClean="0">
                <a:cs typeface="2  Titr" pitchFamily="2" charset="-78"/>
              </a:rPr>
              <a:t> شرایط </a:t>
            </a:r>
            <a:r>
              <a:rPr lang="fa-IR" sz="2800" b="1" dirty="0">
                <a:cs typeface="2  Titr" pitchFamily="2" charset="-78"/>
              </a:rPr>
              <a:t>سخت اقلیمی و منطقه‌ای این کشور که رفت و آمد را با مشکل مواجه کرده </a:t>
            </a:r>
            <a:r>
              <a:rPr lang="fa-IR" sz="2800" b="1" dirty="0" smtClean="0">
                <a:cs typeface="2  Titr" pitchFamily="2" charset="-78"/>
              </a:rPr>
              <a:t>است.</a:t>
            </a:r>
          </a:p>
          <a:p>
            <a:pPr marL="342900" indent="-342900" algn="r" rtl="1">
              <a:buFont typeface="Arial" pitchFamily="34" charset="0"/>
              <a:buChar char="•"/>
            </a:pPr>
            <a:r>
              <a:rPr lang="fa-IR" sz="2800" b="1" dirty="0" smtClean="0">
                <a:cs typeface="2  Titr" pitchFamily="2" charset="-78"/>
              </a:rPr>
              <a:t>جمعیّت </a:t>
            </a:r>
            <a:r>
              <a:rPr lang="fa-IR" sz="2800" b="1" dirty="0">
                <a:cs typeface="2  Titr" pitchFamily="2" charset="-78"/>
              </a:rPr>
              <a:t>بسیار پراکنده ساکن در مکان‌هایی که دسترسی به آن‌ها بسیار مشکل </a:t>
            </a:r>
            <a:r>
              <a:rPr lang="fa-IR" sz="2800" b="1" dirty="0" smtClean="0">
                <a:cs typeface="2  Titr" pitchFamily="2" charset="-78"/>
              </a:rPr>
              <a:t>است.</a:t>
            </a:r>
          </a:p>
          <a:p>
            <a:pPr marL="342900" indent="-342900" algn="r" rtl="1">
              <a:buFont typeface="Arial" pitchFamily="34" charset="0"/>
              <a:buChar char="•"/>
            </a:pPr>
            <a:r>
              <a:rPr lang="fa-IR" sz="2800" b="1" dirty="0" smtClean="0">
                <a:cs typeface="2  Titr" pitchFamily="2" charset="-78"/>
              </a:rPr>
              <a:t> </a:t>
            </a:r>
            <a:r>
              <a:rPr lang="fa-IR" sz="2800" b="1" dirty="0">
                <a:cs typeface="2  Titr" pitchFamily="2" charset="-78"/>
              </a:rPr>
              <a:t>رشد کم اقتصادی، به حدی است که هنوز تعدادی زیادی از مردم بی خانمان </a:t>
            </a:r>
            <a:r>
              <a:rPr lang="fa-IR" sz="2800" b="1" dirty="0" smtClean="0">
                <a:cs typeface="2  Titr" pitchFamily="2" charset="-78"/>
              </a:rPr>
              <a:t>هستند.</a:t>
            </a:r>
          </a:p>
          <a:p>
            <a:pPr marL="342900" indent="-342900" algn="r" rtl="1">
              <a:buFont typeface="Arial" pitchFamily="34" charset="0"/>
              <a:buChar char="•"/>
            </a:pPr>
            <a:r>
              <a:rPr lang="fa-IR" sz="2800" b="1" dirty="0" smtClean="0">
                <a:cs typeface="2  Titr" pitchFamily="2" charset="-78"/>
              </a:rPr>
              <a:t>نقش </a:t>
            </a:r>
            <a:r>
              <a:rPr lang="fa-IR" sz="2800" b="1" dirty="0">
                <a:cs typeface="2  Titr" pitchFamily="2" charset="-78"/>
              </a:rPr>
              <a:t>خانواده به عنوان یک واحد اقتصادی کاملاً خودکفا و مستقل و استفاده از کار کودکان به عنوان منبع مهمّ نیروی کار. </a:t>
            </a:r>
            <a:endParaRPr lang="fa-IR" sz="2800" b="1" dirty="0" smtClean="0">
              <a:cs typeface="2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0" name="Table 19"/>
          <p:cNvGraphicFramePr>
            <a:graphicFrameLocks noGrp="1"/>
          </p:cNvGraphicFramePr>
          <p:nvPr/>
        </p:nvGraphicFramePr>
        <p:xfrm>
          <a:off x="2438400" y="2286001"/>
          <a:ext cx="4761232" cy="972693"/>
        </p:xfrm>
        <a:graphic>
          <a:graphicData uri="http://schemas.openxmlformats.org/drawingml/2006/table">
            <a:tbl>
              <a:tblPr rtl="1"/>
              <a:tblGrid>
                <a:gridCol w="1190308"/>
                <a:gridCol w="1190308"/>
                <a:gridCol w="1190308"/>
                <a:gridCol w="1190308"/>
              </a:tblGrid>
              <a:tr h="972693">
                <a:tc>
                  <a:txBody>
                    <a:bodyPr/>
                    <a:lstStyle/>
                    <a:p>
                      <a:pPr algn="ctr" rtl="1">
                        <a:lnSpc>
                          <a:spcPct val="115000"/>
                        </a:lnSpc>
                        <a:spcAft>
                          <a:spcPts val="0"/>
                        </a:spcAft>
                        <a:tabLst>
                          <a:tab pos="3388360" algn="l"/>
                        </a:tabLst>
                      </a:pPr>
                      <a:r>
                        <a:rPr lang="fa-IR" sz="2800" b="1" dirty="0" smtClean="0">
                          <a:latin typeface="Calibri"/>
                          <a:ea typeface="Calibri"/>
                          <a:cs typeface="B Nazanin" pitchFamily="2" charset="-78"/>
                        </a:rPr>
                        <a:t>کاربرد</a:t>
                      </a:r>
                      <a:endParaRPr lang="en-US" sz="2800" b="1" dirty="0">
                        <a:latin typeface="Calibri"/>
                        <a:ea typeface="Calibri"/>
                        <a:cs typeface="B Nazanin"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rtl="1">
                        <a:lnSpc>
                          <a:spcPct val="115000"/>
                        </a:lnSpc>
                        <a:spcAft>
                          <a:spcPts val="0"/>
                        </a:spcAft>
                        <a:tabLst>
                          <a:tab pos="3388360" algn="l"/>
                        </a:tabLst>
                      </a:pPr>
                      <a:r>
                        <a:rPr lang="fa-IR" sz="2800" b="1" dirty="0">
                          <a:latin typeface="Calibri"/>
                          <a:ea typeface="Calibri"/>
                          <a:cs typeface="B Nazanin" pitchFamily="2" charset="-78"/>
                        </a:rPr>
                        <a:t>نگهداری </a:t>
                      </a:r>
                      <a:endParaRPr lang="en-US" sz="2800" b="1" dirty="0">
                        <a:latin typeface="Calibri"/>
                        <a:ea typeface="Calibri"/>
                        <a:cs typeface="B Nazanin"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rtl="1">
                        <a:lnSpc>
                          <a:spcPct val="115000"/>
                        </a:lnSpc>
                        <a:spcAft>
                          <a:spcPts val="0"/>
                        </a:spcAft>
                        <a:tabLst>
                          <a:tab pos="3388360" algn="l"/>
                        </a:tabLst>
                      </a:pPr>
                      <a:r>
                        <a:rPr lang="fa-IR" sz="2800" b="1">
                          <a:latin typeface="Calibri"/>
                          <a:ea typeface="Calibri"/>
                          <a:cs typeface="B Nazanin" pitchFamily="2" charset="-78"/>
                        </a:rPr>
                        <a:t>بهسازی</a:t>
                      </a:r>
                      <a:endParaRPr lang="en-US" sz="2800" b="1" dirty="0">
                        <a:latin typeface="Calibri"/>
                        <a:ea typeface="Calibri"/>
                        <a:cs typeface="B Nazanin"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rtl="1">
                        <a:lnSpc>
                          <a:spcPct val="115000"/>
                        </a:lnSpc>
                        <a:spcAft>
                          <a:spcPts val="0"/>
                        </a:spcAft>
                        <a:tabLst>
                          <a:tab pos="3388360" algn="l"/>
                        </a:tabLst>
                      </a:pPr>
                      <a:r>
                        <a:rPr lang="fa-IR" sz="2800" b="1" dirty="0" smtClean="0">
                          <a:latin typeface="Calibri"/>
                          <a:ea typeface="Calibri"/>
                          <a:cs typeface="B Nazanin" pitchFamily="2" charset="-78"/>
                        </a:rPr>
                        <a:t>جذ ب</a:t>
                      </a:r>
                      <a:endParaRPr lang="en-US" sz="2800" b="1" dirty="0">
                        <a:latin typeface="Calibri"/>
                        <a:ea typeface="Calibri"/>
                        <a:cs typeface="B Nazanin"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51217" name="Oval 17"/>
          <p:cNvSpPr>
            <a:spLocks noChangeArrowheads="1"/>
          </p:cNvSpPr>
          <p:nvPr/>
        </p:nvSpPr>
        <p:spPr bwMode="auto">
          <a:xfrm>
            <a:off x="1295402" y="1905000"/>
            <a:ext cx="885825" cy="809625"/>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a-IR"/>
          </a:p>
        </p:txBody>
      </p:sp>
      <p:sp>
        <p:nvSpPr>
          <p:cNvPr id="51218" name="Oval 18"/>
          <p:cNvSpPr>
            <a:spLocks noChangeArrowheads="1"/>
          </p:cNvSpPr>
          <p:nvPr/>
        </p:nvSpPr>
        <p:spPr bwMode="auto">
          <a:xfrm>
            <a:off x="1295400" y="2762250"/>
            <a:ext cx="666751" cy="74295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a-IR"/>
          </a:p>
        </p:txBody>
      </p:sp>
      <p:sp>
        <p:nvSpPr>
          <p:cNvPr id="51219" name="Oval 19"/>
          <p:cNvSpPr>
            <a:spLocks noChangeArrowheads="1"/>
          </p:cNvSpPr>
          <p:nvPr/>
        </p:nvSpPr>
        <p:spPr bwMode="auto">
          <a:xfrm>
            <a:off x="1066800" y="2362200"/>
            <a:ext cx="666751" cy="74295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a-IR"/>
          </a:p>
        </p:txBody>
      </p:sp>
      <p:sp>
        <p:nvSpPr>
          <p:cNvPr id="51220" name="Oval 20"/>
          <p:cNvSpPr>
            <a:spLocks noChangeArrowheads="1"/>
          </p:cNvSpPr>
          <p:nvPr/>
        </p:nvSpPr>
        <p:spPr bwMode="auto">
          <a:xfrm>
            <a:off x="1676400" y="2362200"/>
            <a:ext cx="666751" cy="742950"/>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a-IR"/>
          </a:p>
        </p:txBody>
      </p:sp>
      <p:cxnSp>
        <p:nvCxnSpPr>
          <p:cNvPr id="51221" name="AutoShape 21"/>
          <p:cNvCxnSpPr>
            <a:cxnSpLocks noChangeShapeType="1"/>
          </p:cNvCxnSpPr>
          <p:nvPr/>
        </p:nvCxnSpPr>
        <p:spPr bwMode="auto">
          <a:xfrm flipH="1" flipV="1">
            <a:off x="1905000" y="3429000"/>
            <a:ext cx="9525" cy="628650"/>
          </a:xfrm>
          <a:prstGeom prst="straightConnector1">
            <a:avLst/>
          </a:prstGeom>
          <a:noFill/>
          <a:ln w="9525">
            <a:solidFill>
              <a:srgbClr val="000000"/>
            </a:solidFill>
            <a:round/>
            <a:headEnd/>
            <a:tailEnd type="triangle" w="med" len="med"/>
          </a:ln>
        </p:spPr>
      </p:cxnSp>
      <p:cxnSp>
        <p:nvCxnSpPr>
          <p:cNvPr id="51222" name="AutoShape 22"/>
          <p:cNvCxnSpPr>
            <a:cxnSpLocks noChangeShapeType="1"/>
          </p:cNvCxnSpPr>
          <p:nvPr/>
        </p:nvCxnSpPr>
        <p:spPr bwMode="auto">
          <a:xfrm flipH="1">
            <a:off x="2133600" y="4038600"/>
            <a:ext cx="1638300" cy="0"/>
          </a:xfrm>
          <a:prstGeom prst="straightConnector1">
            <a:avLst/>
          </a:prstGeom>
          <a:noFill/>
          <a:ln w="9525">
            <a:solidFill>
              <a:srgbClr val="000000"/>
            </a:solidFill>
            <a:round/>
            <a:headEnd/>
            <a:tailEnd type="triangle" w="med" len="med"/>
          </a:ln>
        </p:spPr>
      </p:cxnSp>
      <p:sp>
        <p:nvSpPr>
          <p:cNvPr id="27" name="Rectangle 26"/>
          <p:cNvSpPr/>
          <p:nvPr/>
        </p:nvSpPr>
        <p:spPr>
          <a:xfrm>
            <a:off x="4281629" y="3733800"/>
            <a:ext cx="1271502" cy="584775"/>
          </a:xfrm>
          <a:prstGeom prst="rect">
            <a:avLst/>
          </a:prstGeom>
        </p:spPr>
        <p:txBody>
          <a:bodyPr wrap="none">
            <a:spAutoFit/>
          </a:bodyPr>
          <a:lstStyle/>
          <a:p>
            <a:r>
              <a:rPr lang="fa-IR" sz="3200" b="1" dirty="0">
                <a:cs typeface="B Nazanin" pitchFamily="2" charset="-78"/>
              </a:rPr>
              <a:t>بازخورد</a:t>
            </a:r>
          </a:p>
        </p:txBody>
      </p:sp>
      <p:cxnSp>
        <p:nvCxnSpPr>
          <p:cNvPr id="51223" name="AutoShape 23"/>
          <p:cNvCxnSpPr>
            <a:cxnSpLocks noChangeShapeType="1"/>
          </p:cNvCxnSpPr>
          <p:nvPr/>
        </p:nvCxnSpPr>
        <p:spPr bwMode="auto">
          <a:xfrm rot="10800000">
            <a:off x="5486400" y="4038600"/>
            <a:ext cx="2057399" cy="1588"/>
          </a:xfrm>
          <a:prstGeom prst="straightConnector1">
            <a:avLst/>
          </a:prstGeom>
          <a:noFill/>
          <a:ln w="9525">
            <a:solidFill>
              <a:srgbClr val="000000"/>
            </a:solidFill>
            <a:round/>
            <a:headEnd/>
            <a:tailEnd type="triangle" w="med" len="med"/>
          </a:ln>
        </p:spPr>
      </p:cxnSp>
      <p:cxnSp>
        <p:nvCxnSpPr>
          <p:cNvPr id="51224" name="AutoShape 24"/>
          <p:cNvCxnSpPr>
            <a:cxnSpLocks noChangeShapeType="1"/>
          </p:cNvCxnSpPr>
          <p:nvPr/>
        </p:nvCxnSpPr>
        <p:spPr bwMode="auto">
          <a:xfrm>
            <a:off x="7543800" y="3048000"/>
            <a:ext cx="0" cy="914400"/>
          </a:xfrm>
          <a:prstGeom prst="straightConnector1">
            <a:avLst/>
          </a:prstGeom>
          <a:noFill/>
          <a:ln w="9525">
            <a:solidFill>
              <a:srgbClr val="000000"/>
            </a:solidFill>
            <a:round/>
            <a:headEnd/>
            <a:tailEnd/>
          </a:ln>
        </p:spPr>
      </p:cxnSp>
      <p:sp>
        <p:nvSpPr>
          <p:cNvPr id="33" name="Oval 25"/>
          <p:cNvSpPr>
            <a:spLocks noChangeArrowheads="1"/>
          </p:cNvSpPr>
          <p:nvPr/>
        </p:nvSpPr>
        <p:spPr bwMode="auto">
          <a:xfrm>
            <a:off x="8001000" y="2286000"/>
            <a:ext cx="885825" cy="809625"/>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a-IR"/>
          </a:p>
        </p:txBody>
      </p:sp>
      <p:sp>
        <p:nvSpPr>
          <p:cNvPr id="35" name="Rounded Rectangle 34"/>
          <p:cNvSpPr/>
          <p:nvPr/>
        </p:nvSpPr>
        <p:spPr>
          <a:xfrm>
            <a:off x="1905000" y="228600"/>
            <a:ext cx="5257800" cy="685800"/>
          </a:xfrm>
          <a:prstGeom prst="roundRect">
            <a:avLst/>
          </a:prstGeom>
        </p:spPr>
        <p:style>
          <a:lnRef idx="1">
            <a:schemeClr val="accent2"/>
          </a:lnRef>
          <a:fillRef idx="2">
            <a:schemeClr val="accent2"/>
          </a:fillRef>
          <a:effectRef idx="1">
            <a:schemeClr val="accent2"/>
          </a:effectRef>
          <a:fontRef idx="minor">
            <a:schemeClr val="dk1"/>
          </a:fontRef>
        </p:style>
        <p:txBody>
          <a:bodyPr rtlCol="1" anchor="ctr"/>
          <a:lstStyle/>
          <a:p>
            <a:pPr algn="ctr"/>
            <a:r>
              <a:rPr lang="fa-IR" sz="3200" b="1" dirty="0" smtClean="0">
                <a:cs typeface="B Nazanin" pitchFamily="2" charset="-78"/>
              </a:rPr>
              <a:t>سامانه مدیریت منابع انسانی</a:t>
            </a:r>
            <a:endParaRPr lang="fa-IR" sz="3200" b="1" dirty="0">
              <a:cs typeface="B Nazanin" pitchFamily="2" charset="-78"/>
            </a:endParaRPr>
          </a:p>
        </p:txBody>
      </p:sp>
      <p:sp>
        <p:nvSpPr>
          <p:cNvPr id="17" name="Rounded Rectangle 16"/>
          <p:cNvSpPr/>
          <p:nvPr/>
        </p:nvSpPr>
        <p:spPr>
          <a:xfrm>
            <a:off x="7620000" y="1219200"/>
            <a:ext cx="914400" cy="457200"/>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fa-IR" b="1" dirty="0" smtClean="0">
                <a:cs typeface="B Nazanin" pitchFamily="2" charset="-78"/>
              </a:rPr>
              <a:t>خروجی</a:t>
            </a:r>
            <a:endParaRPr lang="fa-IR" b="1" dirty="0">
              <a:cs typeface="B Nazanin" pitchFamily="2" charset="-78"/>
            </a:endParaRPr>
          </a:p>
        </p:txBody>
      </p:sp>
      <p:sp>
        <p:nvSpPr>
          <p:cNvPr id="18" name="Rounded Rectangle 17"/>
          <p:cNvSpPr/>
          <p:nvPr/>
        </p:nvSpPr>
        <p:spPr>
          <a:xfrm>
            <a:off x="990600" y="1295400"/>
            <a:ext cx="1295400" cy="457200"/>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fa-IR" b="1" dirty="0" smtClean="0">
                <a:cs typeface="B Nazanin" pitchFamily="2" charset="-78"/>
              </a:rPr>
              <a:t>ورودی</a:t>
            </a:r>
            <a:endParaRPr lang="fa-IR" b="1" dirty="0">
              <a:cs typeface="B Nazanin" pitchFamily="2" charset="-78"/>
            </a:endParaRPr>
          </a:p>
        </p:txBody>
      </p:sp>
      <p:sp>
        <p:nvSpPr>
          <p:cNvPr id="51225" name="Oval 25"/>
          <p:cNvSpPr>
            <a:spLocks noChangeArrowheads="1"/>
          </p:cNvSpPr>
          <p:nvPr/>
        </p:nvSpPr>
        <p:spPr bwMode="auto">
          <a:xfrm>
            <a:off x="7391400" y="2209802"/>
            <a:ext cx="885825" cy="809625"/>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a-IR"/>
          </a:p>
        </p:txBody>
      </p:sp>
      <p:sp>
        <p:nvSpPr>
          <p:cNvPr id="32" name="Oval 25"/>
          <p:cNvSpPr>
            <a:spLocks noChangeArrowheads="1"/>
          </p:cNvSpPr>
          <p:nvPr/>
        </p:nvSpPr>
        <p:spPr bwMode="auto">
          <a:xfrm>
            <a:off x="7848600" y="1828800"/>
            <a:ext cx="885825" cy="809625"/>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fa-I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1981200" y="152400"/>
            <a:ext cx="5181600" cy="685800"/>
          </a:xfrm>
          <a:prstGeom prst="round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fa-IR" sz="2800" b="1" dirty="0" smtClean="0">
                <a:solidFill>
                  <a:schemeClr val="tx1"/>
                </a:solidFill>
                <a:cs typeface="B Nazanin" pitchFamily="2" charset="-78"/>
              </a:rPr>
              <a:t>معلم کلا س های چند پایه</a:t>
            </a:r>
            <a:endParaRPr lang="fa-IR" sz="2800" b="1" dirty="0">
              <a:solidFill>
                <a:schemeClr val="tx1"/>
              </a:solidFill>
              <a:cs typeface="B Nazanin" pitchFamily="2" charset="-78"/>
            </a:endParaRPr>
          </a:p>
        </p:txBody>
      </p:sp>
      <p:sp>
        <p:nvSpPr>
          <p:cNvPr id="3" name="Rounded Rectangle 2"/>
          <p:cNvSpPr/>
          <p:nvPr/>
        </p:nvSpPr>
        <p:spPr>
          <a:xfrm>
            <a:off x="533400" y="990600"/>
            <a:ext cx="8382000" cy="5334000"/>
          </a:xfrm>
          <a:prstGeom prst="roundRect">
            <a:avLst/>
          </a:prstGeom>
        </p:spPr>
        <p:style>
          <a:lnRef idx="2">
            <a:schemeClr val="dk1"/>
          </a:lnRef>
          <a:fillRef idx="1">
            <a:schemeClr val="lt1"/>
          </a:fillRef>
          <a:effectRef idx="0">
            <a:schemeClr val="dk1"/>
          </a:effectRef>
          <a:fontRef idx="minor">
            <a:schemeClr val="dk1"/>
          </a:fontRef>
        </p:style>
        <p:txBody>
          <a:bodyPr rtlCol="1" anchor="ctr"/>
          <a:lstStyle/>
          <a:p>
            <a:pPr algn="just" rtl="1"/>
            <a:r>
              <a:rPr lang="fa-IR" b="1" dirty="0">
                <a:solidFill>
                  <a:schemeClr val="tx1"/>
                </a:solidFill>
                <a:cs typeface="B Nazanin" pitchFamily="2" charset="-78"/>
              </a:rPr>
              <a:t>معلم یاد دهنده نیست بلکه هماهنگ کننده وهدایت کننده است و یادگیرنده دانش آموز است .همانطور که اصطلاح یاد دهی –یادگیری به عبارت یادگیری مبدل شده است</a:t>
            </a:r>
            <a:endParaRPr lang="en-US" dirty="0">
              <a:solidFill>
                <a:schemeClr val="tx1"/>
              </a:solidFill>
              <a:cs typeface="B Nazanin" pitchFamily="2" charset="-78"/>
            </a:endParaRPr>
          </a:p>
          <a:p>
            <a:pPr algn="just" rtl="1"/>
            <a:r>
              <a:rPr lang="fa-IR" b="1" dirty="0">
                <a:solidFill>
                  <a:schemeClr val="tx1"/>
                </a:solidFill>
                <a:cs typeface="B Nazanin" pitchFamily="2" charset="-78"/>
              </a:rPr>
              <a:t>معلم باید باور کند که او راهنما و هدایت گر و تسهیل کننده است این نقش علاوه بر کلاس های چند پایه در کلاس های تک پایه هم هست اما در چند پایه مهم تر است.</a:t>
            </a:r>
            <a:endParaRPr lang="en-US" dirty="0">
              <a:solidFill>
                <a:schemeClr val="tx1"/>
              </a:solidFill>
              <a:cs typeface="B Nazanin" pitchFamily="2" charset="-78"/>
            </a:endParaRPr>
          </a:p>
          <a:p>
            <a:pPr algn="just" rtl="1"/>
            <a:r>
              <a:rPr lang="fa-IR" b="1" dirty="0">
                <a:solidFill>
                  <a:schemeClr val="tx1"/>
                </a:solidFill>
                <a:cs typeface="B Nazanin" pitchFamily="2" charset="-78"/>
              </a:rPr>
              <a:t>آنچه در کلاس چند پایه هست وجود چند  پایه است وقتی معلم با یک پایه کار می کند سایر پایه ها باید چکار کنند؟</a:t>
            </a:r>
            <a:endParaRPr lang="en-US" dirty="0">
              <a:solidFill>
                <a:schemeClr val="tx1"/>
              </a:solidFill>
              <a:cs typeface="B Nazanin" pitchFamily="2" charset="-78"/>
            </a:endParaRPr>
          </a:p>
          <a:p>
            <a:pPr algn="just" rtl="1"/>
            <a:r>
              <a:rPr lang="fa-IR" b="1" dirty="0">
                <a:solidFill>
                  <a:schemeClr val="tx1"/>
                </a:solidFill>
                <a:cs typeface="B Nazanin" pitchFamily="2" charset="-78"/>
              </a:rPr>
              <a:t>در کانون کمک آموزشی که در واقع ایستگاه یادگیری هستند و فضای یادگیری را فراهم تا گروههایی که در بیرون کار می کنند همانند حضور در کتاب خانه یا وجود فضای باز و فضاهایی که می توان کیفیت را بالا برد. محور مهم در کلاس های چند پایه انعطاف پذیر است</a:t>
            </a:r>
            <a:endParaRPr lang="en-US" dirty="0">
              <a:solidFill>
                <a:schemeClr val="tx1"/>
              </a:solidFill>
              <a:cs typeface="B Nazanin" pitchFamily="2" charset="-78"/>
            </a:endParaRPr>
          </a:p>
          <a:p>
            <a:pPr algn="just" rtl="1"/>
            <a:r>
              <a:rPr lang="fa-IR" b="1" dirty="0">
                <a:solidFill>
                  <a:schemeClr val="tx1"/>
                </a:solidFill>
                <a:cs typeface="B Nazanin" pitchFamily="2" charset="-78"/>
              </a:rPr>
              <a:t>یعنی معلم در آن کلاس محورش کتاب نیست .بلکه معلم محورش دانش آموز است .و از درس با کیفیت همراه باشد.</a:t>
            </a:r>
            <a:endParaRPr lang="en-US" dirty="0">
              <a:solidFill>
                <a:schemeClr val="tx1"/>
              </a:solidFill>
              <a:cs typeface="B Nazanin" pitchFamily="2" charset="-78"/>
            </a:endParaRPr>
          </a:p>
          <a:p>
            <a:pPr algn="just" rtl="1"/>
            <a:r>
              <a:rPr lang="fa-IR" b="1" dirty="0">
                <a:solidFill>
                  <a:schemeClr val="tx1"/>
                </a:solidFill>
                <a:cs typeface="B Nazanin" pitchFamily="2" charset="-78"/>
              </a:rPr>
              <a:t>لزوم استفاده از آموزش و پرورش با کیفیت است که هیچ کودکی در هیچ جای ایران نباید از آموزش محروم باشد و از آموزش با کیفیت همراه باشد</a:t>
            </a:r>
            <a:endParaRPr lang="en-US" dirty="0">
              <a:solidFill>
                <a:schemeClr val="tx1"/>
              </a:solidFill>
              <a:cs typeface="B Nazanin" pitchFamily="2" charset="-78"/>
            </a:endParaRPr>
          </a:p>
          <a:p>
            <a:pPr algn="just" rtl="1"/>
            <a:r>
              <a:rPr lang="fa-IR" b="1" dirty="0">
                <a:solidFill>
                  <a:schemeClr val="tx1"/>
                </a:solidFill>
                <a:cs typeface="B Nazanin" pitchFamily="2" charset="-78"/>
              </a:rPr>
              <a:t>اگر چه در کلاس های چند پایه مشکلاتی هم وجود دارد اما باید همیشه نوع نگاه ما توجه به</a:t>
            </a:r>
            <a:endParaRPr lang="en-US" dirty="0">
              <a:solidFill>
                <a:schemeClr val="tx1"/>
              </a:solidFill>
              <a:cs typeface="B Nazanin" pitchFamily="2" charset="-78"/>
            </a:endParaRPr>
          </a:p>
          <a:p>
            <a:pPr algn="just" rtl="1"/>
            <a:r>
              <a:rPr lang="fa-IR" sz="2400" b="1" dirty="0" smtClean="0">
                <a:solidFill>
                  <a:srgbClr val="FF0000"/>
                </a:solidFill>
                <a:cs typeface="B Nazanin" pitchFamily="2" charset="-78"/>
              </a:rPr>
              <a:t>75 </a:t>
            </a:r>
            <a:r>
              <a:rPr lang="fa-IR" sz="2400" b="1" dirty="0">
                <a:solidFill>
                  <a:srgbClr val="FF0000"/>
                </a:solidFill>
                <a:cs typeface="B Nazanin" pitchFamily="2" charset="-78"/>
              </a:rPr>
              <a:t>درصد محاسن  </a:t>
            </a:r>
            <a:r>
              <a:rPr lang="fa-IR" sz="2400" b="1" dirty="0" smtClean="0">
                <a:solidFill>
                  <a:srgbClr val="FF0000"/>
                </a:solidFill>
                <a:cs typeface="B Nazanin" pitchFamily="2" charset="-78"/>
              </a:rPr>
              <a:t>       </a:t>
            </a:r>
            <a:r>
              <a:rPr lang="fa-IR" sz="2400" b="1" dirty="0">
                <a:solidFill>
                  <a:srgbClr val="FF0000"/>
                </a:solidFill>
                <a:cs typeface="B Nazanin" pitchFamily="2" charset="-78"/>
              </a:rPr>
              <a:t>20 در صد نوآوری     </a:t>
            </a:r>
            <a:r>
              <a:rPr lang="fa-IR" sz="2400" b="1" dirty="0" smtClean="0">
                <a:solidFill>
                  <a:srgbClr val="FF0000"/>
                </a:solidFill>
                <a:cs typeface="B Nazanin" pitchFamily="2" charset="-78"/>
              </a:rPr>
              <a:t>    </a:t>
            </a:r>
            <a:r>
              <a:rPr lang="fa-IR" sz="2400" b="1" dirty="0">
                <a:solidFill>
                  <a:srgbClr val="FF0000"/>
                </a:solidFill>
                <a:cs typeface="B Nazanin" pitchFamily="2" charset="-78"/>
              </a:rPr>
              <a:t>5درصد مشکلات و دشواری</a:t>
            </a:r>
            <a:endParaRPr lang="fa-IR" sz="2400" dirty="0">
              <a:solidFill>
                <a:srgbClr val="FF0000"/>
              </a:solidFill>
              <a:cs typeface="B Nazanin"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6" descr="D:\My Documents1\flash\کاریکاتورها نهایی\moallem hamsafar copy.jpg"/>
          <p:cNvPicPr>
            <a:picLocks noChangeAspect="1" noChangeArrowheads="1"/>
          </p:cNvPicPr>
          <p:nvPr/>
        </p:nvPicPr>
        <p:blipFill>
          <a:blip r:embed="rId2" cstate="print"/>
          <a:srcRect/>
          <a:stretch>
            <a:fillRect/>
          </a:stretch>
        </p:blipFill>
        <p:spPr bwMode="auto">
          <a:xfrm>
            <a:off x="0" y="-228600"/>
            <a:ext cx="9144000" cy="7086600"/>
          </a:xfrm>
          <a:prstGeom prst="rect">
            <a:avLst/>
          </a:prstGeom>
          <a:ln w="88900" cap="sq" cmpd="thickThin">
            <a:solidFill>
              <a:srgbClr val="000000"/>
            </a:solidFill>
            <a:prstDash val="solid"/>
            <a:miter lim="800000"/>
          </a:ln>
          <a:effectLst>
            <a:innerShdw blurRad="76200">
              <a:srgbClr val="000000"/>
            </a:innerShdw>
          </a:effectLst>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1981200" y="381000"/>
            <a:ext cx="4953000" cy="685800"/>
          </a:xfrm>
          <a:prstGeom prst="roundRect">
            <a:avLst/>
          </a:prstGeom>
        </p:spPr>
        <p:style>
          <a:lnRef idx="1">
            <a:schemeClr val="accent1"/>
          </a:lnRef>
          <a:fillRef idx="2">
            <a:schemeClr val="accent1"/>
          </a:fillRef>
          <a:effectRef idx="1">
            <a:schemeClr val="accent1"/>
          </a:effectRef>
          <a:fontRef idx="minor">
            <a:schemeClr val="dk1"/>
          </a:fontRef>
        </p:style>
        <p:txBody>
          <a:bodyPr rtlCol="1" anchor="ctr"/>
          <a:lstStyle/>
          <a:p>
            <a:pPr algn="ctr"/>
            <a:r>
              <a:rPr lang="fa-IR" sz="3600" b="1" dirty="0" smtClean="0">
                <a:cs typeface="B Nazanin" pitchFamily="2" charset="-78"/>
              </a:rPr>
              <a:t>دانش آموز کلاس چندپایه</a:t>
            </a:r>
            <a:endParaRPr lang="fa-IR" sz="3600" b="1" dirty="0">
              <a:cs typeface="B Nazanin" pitchFamily="2" charset="-78"/>
            </a:endParaRPr>
          </a:p>
        </p:txBody>
      </p:sp>
      <p:sp>
        <p:nvSpPr>
          <p:cNvPr id="3" name="Rounded Rectangle 2"/>
          <p:cNvSpPr/>
          <p:nvPr/>
        </p:nvSpPr>
        <p:spPr>
          <a:xfrm>
            <a:off x="457200" y="1371600"/>
            <a:ext cx="8305800" cy="4648200"/>
          </a:xfrm>
          <a:prstGeom prst="roundRect">
            <a:avLst/>
          </a:prstGeom>
        </p:spPr>
        <p:style>
          <a:lnRef idx="2">
            <a:schemeClr val="accent1"/>
          </a:lnRef>
          <a:fillRef idx="1">
            <a:schemeClr val="lt1"/>
          </a:fillRef>
          <a:effectRef idx="0">
            <a:schemeClr val="accent1"/>
          </a:effectRef>
          <a:fontRef idx="minor">
            <a:schemeClr val="dk1"/>
          </a:fontRef>
        </p:style>
        <p:txBody>
          <a:bodyPr rtlCol="1" anchor="ctr"/>
          <a:lstStyle/>
          <a:p>
            <a:pPr algn="just" rtl="1"/>
            <a:r>
              <a:rPr lang="fa-IR" sz="2800" b="1" dirty="0">
                <a:cs typeface="B Nazanin" pitchFamily="2" charset="-78"/>
              </a:rPr>
              <a:t>دانش آموز چند پایه نه تنها یاد </a:t>
            </a:r>
            <a:r>
              <a:rPr lang="fa-IR" sz="2800" b="1" dirty="0" smtClean="0">
                <a:cs typeface="B Nazanin" pitchFamily="2" charset="-78"/>
              </a:rPr>
              <a:t>گیرنده است بلکه </a:t>
            </a:r>
            <a:r>
              <a:rPr lang="fa-IR" sz="2800" b="1" dirty="0">
                <a:cs typeface="B Nazanin" pitchFamily="2" charset="-78"/>
              </a:rPr>
              <a:t>فرصت </a:t>
            </a:r>
            <a:r>
              <a:rPr lang="fa-IR" sz="2800" b="1" dirty="0" smtClean="0">
                <a:cs typeface="B Nazanin" pitchFamily="2" charset="-78"/>
              </a:rPr>
              <a:t/>
            </a:r>
            <a:br>
              <a:rPr lang="fa-IR" sz="2800" b="1" dirty="0" smtClean="0">
                <a:cs typeface="B Nazanin" pitchFamily="2" charset="-78"/>
              </a:rPr>
            </a:br>
            <a:r>
              <a:rPr lang="fa-IR" sz="2800" b="1" dirty="0" smtClean="0">
                <a:cs typeface="B Nazanin" pitchFamily="2" charset="-78"/>
              </a:rPr>
              <a:t>می </a:t>
            </a:r>
            <a:r>
              <a:rPr lang="fa-IR" sz="2800" b="1" dirty="0">
                <a:cs typeface="B Nazanin" pitchFamily="2" charset="-78"/>
              </a:rPr>
              <a:t>دهد که بچه ها یادبگیرند چگونه یادبگیرند</a:t>
            </a:r>
            <a:r>
              <a:rPr lang="fa-IR" sz="2800" b="1" dirty="0" smtClean="0">
                <a:cs typeface="B Nazanin" pitchFamily="2" charset="-78"/>
              </a:rPr>
              <a:t>.</a:t>
            </a:r>
          </a:p>
          <a:p>
            <a:pPr algn="just" rtl="1"/>
            <a:endParaRPr lang="en-US" sz="2800" dirty="0">
              <a:cs typeface="B Nazanin" pitchFamily="2" charset="-78"/>
            </a:endParaRPr>
          </a:p>
          <a:p>
            <a:pPr algn="just" rtl="1"/>
            <a:r>
              <a:rPr lang="fa-IR" sz="2800" b="1" dirty="0">
                <a:cs typeface="B Nazanin" pitchFamily="2" charset="-78"/>
              </a:rPr>
              <a:t>خیلی فرق می کند و رسمی تر است </a:t>
            </a:r>
            <a:r>
              <a:rPr lang="fa-IR" sz="2800" b="1" dirty="0" smtClean="0">
                <a:cs typeface="B Nazanin" pitchFamily="2" charset="-78"/>
              </a:rPr>
              <a:t>و از </a:t>
            </a:r>
            <a:r>
              <a:rPr lang="fa-IR" sz="2800" b="1" dirty="0">
                <a:cs typeface="B Nazanin" pitchFamily="2" charset="-78"/>
              </a:rPr>
              <a:t>سطح اهداف حیطه ها خیلی بالا می رود</a:t>
            </a:r>
            <a:endParaRPr lang="en-US" sz="2800" dirty="0">
              <a:cs typeface="B Nazanin" pitchFamily="2" charset="-78"/>
            </a:endParaRPr>
          </a:p>
          <a:p>
            <a:pPr algn="just" rtl="1"/>
            <a:endParaRPr lang="fa-IR" sz="2800" b="1" dirty="0" smtClean="0">
              <a:cs typeface="B Nazanin" pitchFamily="2" charset="-78"/>
            </a:endParaRPr>
          </a:p>
          <a:p>
            <a:pPr algn="just" rtl="1"/>
            <a:r>
              <a:rPr lang="fa-IR" sz="2800" b="1" dirty="0" smtClean="0">
                <a:cs typeface="B Nazanin" pitchFamily="2" charset="-78"/>
              </a:rPr>
              <a:t>دوم </a:t>
            </a:r>
            <a:r>
              <a:rPr lang="fa-IR" sz="2800" b="1" dirty="0">
                <a:cs typeface="B Nazanin" pitchFamily="2" charset="-78"/>
              </a:rPr>
              <a:t>هم خودش را </a:t>
            </a:r>
            <a:r>
              <a:rPr lang="fa-IR" sz="2800" b="1" dirty="0" smtClean="0">
                <a:cs typeface="B Nazanin" pitchFamily="2" charset="-78"/>
              </a:rPr>
              <a:t>مدیریت </a:t>
            </a:r>
            <a:r>
              <a:rPr lang="fa-IR" sz="2800" b="1" dirty="0">
                <a:cs typeface="B Nazanin" pitchFamily="2" charset="-78"/>
              </a:rPr>
              <a:t>کند و هم پایه های دیگر </a:t>
            </a:r>
            <a:r>
              <a:rPr lang="fa-IR" sz="2800" b="1" dirty="0" smtClean="0">
                <a:cs typeface="B Nazanin" pitchFamily="2" charset="-78"/>
              </a:rPr>
              <a:t>را </a:t>
            </a:r>
            <a:r>
              <a:rPr lang="fa-IR" sz="2800" b="1" dirty="0">
                <a:cs typeface="B Nazanin" pitchFamily="2" charset="-78"/>
              </a:rPr>
              <a:t>یاد </a:t>
            </a:r>
            <a:r>
              <a:rPr lang="fa-IR" sz="2800" b="1" dirty="0" smtClean="0">
                <a:cs typeface="B Nazanin" pitchFamily="2" charset="-78"/>
              </a:rPr>
              <a:t/>
            </a:r>
            <a:br>
              <a:rPr lang="fa-IR" sz="2800" b="1" dirty="0" smtClean="0">
                <a:cs typeface="B Nazanin" pitchFamily="2" charset="-78"/>
              </a:rPr>
            </a:br>
            <a:r>
              <a:rPr lang="fa-IR" sz="2800" b="1" dirty="0" smtClean="0">
                <a:cs typeface="B Nazanin" pitchFamily="2" charset="-78"/>
              </a:rPr>
              <a:t>می </a:t>
            </a:r>
            <a:r>
              <a:rPr lang="fa-IR" sz="2800" b="1" dirty="0">
                <a:cs typeface="B Nazanin" pitchFamily="2" charset="-78"/>
              </a:rPr>
              <a:t>دهد انتقال یادگیری اتفاق می افتد</a:t>
            </a:r>
            <a:endParaRPr lang="fa-IR" sz="2800" dirty="0">
              <a:cs typeface="B Nazanin"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3429000"/>
          </a:xfrm>
        </p:spPr>
        <p:txBody>
          <a:bodyPr>
            <a:noAutofit/>
          </a:bodyPr>
          <a:lstStyle/>
          <a:p>
            <a:pPr marL="514350" indent="-514350" algn="justLow" rtl="1">
              <a:buFont typeface="+mj-lt"/>
              <a:buAutoNum type="arabicPeriod"/>
            </a:pPr>
            <a:r>
              <a:rPr lang="fa-IR" sz="4000" b="1" dirty="0" smtClean="0">
                <a:cs typeface="B Lotus" pitchFamily="2" charset="-78"/>
              </a:rPr>
              <a:t>انتخاب شیوه ی مناسب اداره ی کلاس</a:t>
            </a:r>
          </a:p>
          <a:p>
            <a:pPr marL="514350" indent="-514350" algn="justLow" rtl="1">
              <a:buFont typeface="+mj-lt"/>
              <a:buAutoNum type="arabicPeriod"/>
            </a:pPr>
            <a:r>
              <a:rPr lang="fa-IR" sz="4000" b="1" dirty="0" smtClean="0">
                <a:cs typeface="B Lotus" pitchFamily="2" charset="-78"/>
              </a:rPr>
              <a:t>آماده سازی فضا و امکانات آموزشی کلاس</a:t>
            </a:r>
          </a:p>
          <a:p>
            <a:pPr marL="514350" indent="-514350" algn="justLow" rtl="1">
              <a:buFont typeface="+mj-lt"/>
              <a:buAutoNum type="arabicPeriod"/>
            </a:pPr>
            <a:r>
              <a:rPr lang="fa-IR" sz="4000" b="1" dirty="0" smtClean="0">
                <a:cs typeface="B Lotus" pitchFamily="2" charset="-78"/>
              </a:rPr>
              <a:t>سازماندهی منطقی محتوا</a:t>
            </a:r>
          </a:p>
          <a:p>
            <a:pPr marL="514350" indent="-514350" algn="justLow" rtl="1">
              <a:buFont typeface="+mj-lt"/>
              <a:buAutoNum type="arabicPeriod"/>
            </a:pPr>
            <a:r>
              <a:rPr lang="fa-IR" sz="4000" b="1" dirty="0" smtClean="0">
                <a:cs typeface="B Lotus" pitchFamily="2" charset="-78"/>
              </a:rPr>
              <a:t>انتخاب روش مناسب تدریس</a:t>
            </a:r>
          </a:p>
          <a:p>
            <a:pPr marL="514350" indent="-514350" algn="justLow" rtl="1">
              <a:buFont typeface="+mj-lt"/>
              <a:buAutoNum type="arabicPeriod"/>
            </a:pPr>
            <a:r>
              <a:rPr lang="fa-IR" sz="4000" b="1" dirty="0" smtClean="0">
                <a:cs typeface="B Lotus" pitchFamily="2" charset="-78"/>
              </a:rPr>
              <a:t>به کارگیری شیوه های مطلوب ارزشیابی</a:t>
            </a:r>
            <a:endParaRPr lang="fa-IR" sz="4000" b="1" dirty="0">
              <a:cs typeface="B Lotus" pitchFamily="2" charset="-78"/>
            </a:endParaRPr>
          </a:p>
        </p:txBody>
      </p:sp>
      <p:sp>
        <p:nvSpPr>
          <p:cNvPr id="2" name="Title 1"/>
          <p:cNvSpPr>
            <a:spLocks noGrp="1"/>
          </p:cNvSpPr>
          <p:nvPr>
            <p:ph type="title"/>
          </p:nvPr>
        </p:nvSpPr>
        <p:spPr>
          <a:xfrm>
            <a:off x="457200" y="427038"/>
            <a:ext cx="8229600" cy="1096962"/>
          </a:xfrm>
        </p:spPr>
        <p:txBody>
          <a:bodyPr>
            <a:noAutofit/>
          </a:bodyPr>
          <a:lstStyle/>
          <a:p>
            <a:pPr algn="ctr"/>
            <a:r>
              <a:rPr lang="fa-IR" sz="3600" b="1" dirty="0" smtClean="0">
                <a:solidFill>
                  <a:schemeClr val="tx1"/>
                </a:solidFill>
                <a:cs typeface="B Titr" pitchFamily="2" charset="-78"/>
              </a:rPr>
              <a:t>برای این که بتوان کلاس های چند پایه را به فرصت تبدیل کرد توجه به موارد زیر به معلمان چند پایه  توصیه می شود</a:t>
            </a:r>
            <a:endParaRPr lang="fa-IR" sz="3600" b="1" dirty="0">
              <a:solidFill>
                <a:schemeClr val="tx1"/>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Low" rtl="1">
              <a:buNone/>
            </a:pPr>
            <a:r>
              <a:rPr lang="fa-IR" b="1" dirty="0" smtClean="0">
                <a:solidFill>
                  <a:srgbClr val="FF0000"/>
                </a:solidFill>
                <a:cs typeface="B Lotus" pitchFamily="2" charset="-78"/>
              </a:rPr>
              <a:t>یکی از واقعیت های موجود برنامه ریزی آموزشی و درسی در کشور ما تمرکز است. </a:t>
            </a:r>
            <a:r>
              <a:rPr lang="fa-IR" b="1" dirty="0" smtClean="0">
                <a:cs typeface="B Lotus" pitchFamily="2" charset="-78"/>
              </a:rPr>
              <a:t>یک معلم حرفه ای در کلاس های چند پایه باید توانمندی استخراج اهداف برنامه های درسی و تلفیق آن با یکدیگر به گونه ای که به اصل اهداف لطمه وارد نشود و با مشکل کمبود زمان و حجم سنگین محتوا نیز مقابله کند و از طرفی زمان آموزش هیچ درسی را به نفع درس دیگر حذف یا کم نکند .پیشنهاد ما به شما بهره گیری از موارد زیر است:</a:t>
            </a:r>
          </a:p>
        </p:txBody>
      </p:sp>
      <p:sp>
        <p:nvSpPr>
          <p:cNvPr id="2" name="Title 1"/>
          <p:cNvSpPr>
            <a:spLocks noGrp="1"/>
          </p:cNvSpPr>
          <p:nvPr>
            <p:ph type="title"/>
          </p:nvPr>
        </p:nvSpPr>
        <p:spPr>
          <a:xfrm>
            <a:off x="457200" y="274638"/>
            <a:ext cx="8229600" cy="715962"/>
          </a:xfrm>
        </p:spPr>
        <p:txBody>
          <a:bodyPr>
            <a:noAutofit/>
          </a:bodyPr>
          <a:lstStyle/>
          <a:p>
            <a:pPr algn="ctr"/>
            <a:r>
              <a:rPr lang="fa-IR" sz="4800" b="1" dirty="0" smtClean="0">
                <a:solidFill>
                  <a:srgbClr val="C00000"/>
                </a:solidFill>
                <a:cs typeface="B Titr" pitchFamily="2" charset="-78"/>
              </a:rPr>
              <a:t/>
            </a:r>
            <a:br>
              <a:rPr lang="fa-IR" sz="4800" b="1" dirty="0" smtClean="0">
                <a:solidFill>
                  <a:srgbClr val="C00000"/>
                </a:solidFill>
                <a:cs typeface="B Titr" pitchFamily="2" charset="-78"/>
              </a:rPr>
            </a:br>
            <a:r>
              <a:rPr lang="fa-IR" sz="4800" b="1" dirty="0" smtClean="0">
                <a:solidFill>
                  <a:srgbClr val="C00000"/>
                </a:solidFill>
                <a:cs typeface="B Titr" pitchFamily="2" charset="-78"/>
              </a:rPr>
              <a:t>سازماندهی منطقی محتوا</a:t>
            </a:r>
            <a:br>
              <a:rPr lang="fa-IR" sz="4800" b="1" dirty="0" smtClean="0">
                <a:solidFill>
                  <a:srgbClr val="C00000"/>
                </a:solidFill>
                <a:cs typeface="B Titr" pitchFamily="2" charset="-78"/>
              </a:rPr>
            </a:br>
            <a:endParaRPr lang="fa-IR" sz="4800" b="1" dirty="0">
              <a:solidFill>
                <a:srgbClr val="C00000"/>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35075"/>
            <a:ext cx="8686800" cy="4784725"/>
          </a:xfrm>
        </p:spPr>
        <p:txBody>
          <a:bodyPr>
            <a:noAutofit/>
          </a:bodyPr>
          <a:lstStyle/>
          <a:p>
            <a:pPr algn="justLow">
              <a:buNone/>
            </a:pPr>
            <a:r>
              <a:rPr lang="fa-IR" sz="3600" b="1" dirty="0" smtClean="0">
                <a:solidFill>
                  <a:srgbClr val="002060"/>
                </a:solidFill>
                <a:cs typeface="B Lotus" pitchFamily="2" charset="-78"/>
              </a:rPr>
              <a:t>« الف»  روش خود یادگیرنده« خودگردان»</a:t>
            </a:r>
            <a:endParaRPr lang="en-US" sz="3600" b="1" dirty="0" smtClean="0">
              <a:solidFill>
                <a:srgbClr val="002060"/>
              </a:solidFill>
              <a:cs typeface="B Lotus" pitchFamily="2" charset="-78"/>
            </a:endParaRPr>
          </a:p>
          <a:p>
            <a:pPr algn="justLow">
              <a:buNone/>
            </a:pPr>
            <a:r>
              <a:rPr lang="fa-IR" sz="3600" b="1" dirty="0" smtClean="0">
                <a:cs typeface="B Lotus" pitchFamily="2" charset="-78"/>
              </a:rPr>
              <a:t>دانش آموزان در یک کلاس چند پایه باید یاد بگیرند که گاهی مستقل کار کنند. با واگذار کردن کارهایی که برخی از دانش آموزان می توانند به طور مستقل انجام دهند، آموزگار فرصت آن را می یابد که به دانش آموزان دیگر رسیدگی کند. این امر همچنین به دانش آموز کمک می کند تا مهارت های تازه ای را در زمینه «یاد گرفتن» به دست آورد. </a:t>
            </a:r>
            <a:endParaRPr lang="en-US" sz="3600" b="1" dirty="0" smtClean="0">
              <a:cs typeface="B Lotus" pitchFamily="2" charset="-78"/>
            </a:endParaRPr>
          </a:p>
          <a:p>
            <a:pPr algn="justLow">
              <a:buNone/>
            </a:pPr>
            <a:endParaRPr lang="fa-IR" sz="3600" b="1" dirty="0">
              <a:cs typeface="B Lotus" pitchFamily="2" charset="-78"/>
            </a:endParaRPr>
          </a:p>
        </p:txBody>
      </p:sp>
      <p:sp>
        <p:nvSpPr>
          <p:cNvPr id="2" name="Title 1"/>
          <p:cNvSpPr>
            <a:spLocks noGrp="1"/>
          </p:cNvSpPr>
          <p:nvPr>
            <p:ph type="title"/>
          </p:nvPr>
        </p:nvSpPr>
        <p:spPr>
          <a:xfrm>
            <a:off x="304800" y="152400"/>
            <a:ext cx="8686800" cy="838200"/>
          </a:xfrm>
        </p:spPr>
        <p:txBody>
          <a:bodyPr>
            <a:normAutofit/>
          </a:bodyPr>
          <a:lstStyle/>
          <a:p>
            <a:pPr algn="ctr"/>
            <a:r>
              <a:rPr lang="fa-IR" sz="4000" b="1" dirty="0" smtClean="0">
                <a:solidFill>
                  <a:srgbClr val="002060"/>
                </a:solidFill>
                <a:cs typeface="B Titr" pitchFamily="2" charset="-78"/>
              </a:rPr>
              <a:t>01شیوه مناسب اداره کلاس درس</a:t>
            </a:r>
            <a:endParaRPr lang="en-US" sz="4000" b="1" dirty="0">
              <a:solidFill>
                <a:srgbClr val="002060"/>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Low">
              <a:buNone/>
            </a:pPr>
            <a:r>
              <a:rPr lang="fa-IR" b="1" dirty="0" smtClean="0">
                <a:cs typeface="B Lotus" pitchFamily="2" charset="-78"/>
              </a:rPr>
              <a:t>مهارت هایی که در سراسر زندگی به دردش خواهد خورد. برای اینکه بازخورد فعالیت مستقل دانش آموز خوب و مناسب باشد باید مواد و ابزار لازم در دسترس او قرار گیرد. ازجمله راهنماهای خود آموز، تمرین هایی که آموزگار تهیه کرده، کتاب خانه های کوچک و وسایل ساده برای انجام آزمایش های کتاب و مانند این ها. باید به دانش آموزان این امکان را بدهیم که باکند و کاو  و مراجعه به منابع، پاسخ های مورد نظر خودرا بیابد و تمرین های داده شده را خود و بدون نیاز به راهنمایی های مداوم معلم اصلاح نماید.</a:t>
            </a:r>
            <a:endParaRPr lang="fa-IR" dirty="0"/>
          </a:p>
        </p:txBody>
      </p:sp>
      <p:sp>
        <p:nvSpPr>
          <p:cNvPr id="5" name="Title 1"/>
          <p:cNvSpPr>
            <a:spLocks noGrp="1"/>
          </p:cNvSpPr>
          <p:nvPr>
            <p:ph type="title"/>
          </p:nvPr>
        </p:nvSpPr>
        <p:spPr>
          <a:xfrm>
            <a:off x="304800" y="152400"/>
            <a:ext cx="8686800" cy="838200"/>
          </a:xfrm>
        </p:spPr>
        <p:txBody>
          <a:bodyPr>
            <a:normAutofit/>
          </a:bodyPr>
          <a:lstStyle/>
          <a:p>
            <a:pPr algn="ctr"/>
            <a:r>
              <a:rPr lang="fa-IR" sz="4000" b="1" dirty="0" smtClean="0">
                <a:solidFill>
                  <a:srgbClr val="002060"/>
                </a:solidFill>
                <a:cs typeface="B Titr" pitchFamily="2" charset="-78"/>
              </a:rPr>
              <a:t>01شیوه مناسب اداره کلاس درس</a:t>
            </a:r>
            <a:endParaRPr lang="en-US" sz="4000" b="1" dirty="0">
              <a:solidFill>
                <a:srgbClr val="002060"/>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Low">
              <a:buNone/>
            </a:pPr>
            <a:r>
              <a:rPr lang="fa-IR" b="1" dirty="0" smtClean="0">
                <a:solidFill>
                  <a:srgbClr val="002060"/>
                </a:solidFill>
                <a:cs typeface="B Lotus" pitchFamily="2" charset="-78"/>
              </a:rPr>
              <a:t>« ب » آموزش توسط گروه همسالان</a:t>
            </a:r>
            <a:endParaRPr lang="en-US" b="1" dirty="0" smtClean="0">
              <a:solidFill>
                <a:srgbClr val="002060"/>
              </a:solidFill>
              <a:cs typeface="B Lotus" pitchFamily="2" charset="-78"/>
            </a:endParaRPr>
          </a:p>
          <a:p>
            <a:pPr algn="justLow">
              <a:buNone/>
            </a:pPr>
            <a:r>
              <a:rPr lang="fa-IR" b="1" dirty="0" smtClean="0">
                <a:cs typeface="B Lotus" pitchFamily="2" charset="-78"/>
              </a:rPr>
              <a:t>آموزش توسط همسالان« هم آموزی » روش سودمند دیگری در یادگیری چند پایه ای محسوب می شود. به کار گیری دانش آموزان به عنوان معلم چه در پایه خود و چه در پایه های پایین تر را هم آموزی می گویند. استفاده از این مدل می تواند تصادفی و غیر رسمی و یا به صورتی باشد که معلم قبلا برای آن برنامه ریزی کرده باشد.</a:t>
            </a:r>
            <a:endParaRPr lang="en-US" b="1" dirty="0" smtClean="0">
              <a:cs typeface="B Lotus" pitchFamily="2" charset="-78"/>
            </a:endParaRPr>
          </a:p>
          <a:p>
            <a:pPr algn="justLow">
              <a:buNone/>
            </a:pPr>
            <a:endParaRPr lang="fa-IR" b="1" dirty="0">
              <a:cs typeface="B Lotus" pitchFamily="2" charset="-78"/>
            </a:endParaRPr>
          </a:p>
        </p:txBody>
      </p:sp>
      <p:sp>
        <p:nvSpPr>
          <p:cNvPr id="5" name="Title 1"/>
          <p:cNvSpPr>
            <a:spLocks noGrp="1"/>
          </p:cNvSpPr>
          <p:nvPr>
            <p:ph type="title"/>
          </p:nvPr>
        </p:nvSpPr>
        <p:spPr>
          <a:xfrm>
            <a:off x="304800" y="152400"/>
            <a:ext cx="8686800" cy="838200"/>
          </a:xfrm>
        </p:spPr>
        <p:txBody>
          <a:bodyPr>
            <a:normAutofit/>
          </a:bodyPr>
          <a:lstStyle/>
          <a:p>
            <a:pPr algn="ctr"/>
            <a:r>
              <a:rPr lang="fa-IR" sz="4000" b="1" dirty="0" smtClean="0">
                <a:solidFill>
                  <a:srgbClr val="002060"/>
                </a:solidFill>
                <a:cs typeface="B Titr" pitchFamily="2" charset="-78"/>
              </a:rPr>
              <a:t>01شیوه مناسب اداره کلاس درس</a:t>
            </a:r>
            <a:endParaRPr lang="en-US" sz="4000" b="1" dirty="0">
              <a:solidFill>
                <a:srgbClr val="002060"/>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Low">
              <a:buNone/>
            </a:pPr>
            <a:r>
              <a:rPr lang="fa-IR" b="1" dirty="0" smtClean="0">
                <a:cs typeface="B Lotus" pitchFamily="2" charset="-78"/>
              </a:rPr>
              <a:t>این نوع آموزش هم به فراگیر و هم به فراده کمک می کند تا بهتر یاد بگیرند. همچنین وسیله ای برای نفوذ آموزگار در بین گروه هاست و یادگیری عمیق را تقویت می کند. به خصوص اگر به صورت سازمان یافته و برنامه ریزی شده باشد در بهبود کیفیت محیط یادگیری نقش بسزایی دارد. این مدل تجربه آموزشی کودکان پرتوان را غنی تر و برای کم توان ها هم توجه و منبع اضافی مورد نیاز را فراهم می آورد و به همه در موفق تر شدن یاری می رساند، به خصوص اگر از کودکان خواسته شود که فعالیت های یکدیگر را ارزیابی کنند و در باره پاسخ های درست و نادرست بحث نمایند.</a:t>
            </a:r>
            <a:endParaRPr lang="en-US" b="1" dirty="0" smtClean="0">
              <a:cs typeface="B Lotus" pitchFamily="2" charset="-78"/>
            </a:endParaRPr>
          </a:p>
          <a:p>
            <a:pPr algn="justLow">
              <a:buNone/>
            </a:pPr>
            <a:endParaRPr lang="fa-IR" dirty="0"/>
          </a:p>
        </p:txBody>
      </p:sp>
      <p:sp>
        <p:nvSpPr>
          <p:cNvPr id="5" name="Title 1"/>
          <p:cNvSpPr>
            <a:spLocks noGrp="1"/>
          </p:cNvSpPr>
          <p:nvPr>
            <p:ph type="title"/>
          </p:nvPr>
        </p:nvSpPr>
        <p:spPr>
          <a:xfrm>
            <a:off x="304800" y="152400"/>
            <a:ext cx="8686800" cy="838200"/>
          </a:xfrm>
        </p:spPr>
        <p:txBody>
          <a:bodyPr>
            <a:normAutofit/>
          </a:bodyPr>
          <a:lstStyle/>
          <a:p>
            <a:pPr algn="ctr"/>
            <a:r>
              <a:rPr lang="fa-IR" sz="4000" b="1" dirty="0" smtClean="0">
                <a:solidFill>
                  <a:srgbClr val="002060"/>
                </a:solidFill>
                <a:cs typeface="B Titr" pitchFamily="2" charset="-78"/>
              </a:rPr>
              <a:t>01شیوه مناسب اداره کلاس درس</a:t>
            </a:r>
            <a:endParaRPr lang="en-US" sz="4000" b="1" dirty="0">
              <a:solidFill>
                <a:srgbClr val="002060"/>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0" y="-39485"/>
            <a:ext cx="9144000" cy="6986528"/>
          </a:xfrm>
          <a:prstGeom prst="rect">
            <a:avLst/>
          </a:prstGeom>
          <a:solidFill>
            <a:schemeClr val="bg2">
              <a:alpha val="56000"/>
            </a:schemeClr>
          </a:solidFill>
        </p:spPr>
        <p:txBody>
          <a:bodyPr wrap="square">
            <a:spAutoFit/>
          </a:bodyPr>
          <a:lstStyle/>
          <a:p>
            <a:pPr algn="ctr" rtl="1"/>
            <a:r>
              <a:rPr lang="fa-IR" sz="2800" b="1" dirty="0">
                <a:cs typeface="2  Titr" pitchFamily="2" charset="-78"/>
              </a:rPr>
              <a:t> </a:t>
            </a:r>
            <a:r>
              <a:rPr lang="fa-IR" sz="2800" b="1" dirty="0" smtClean="0">
                <a:cs typeface="2  Titr" pitchFamily="2" charset="-78"/>
              </a:rPr>
              <a:t> ژاپن</a:t>
            </a:r>
          </a:p>
          <a:p>
            <a:pPr algn="ctr" rtl="1"/>
            <a:endParaRPr lang="fa-IR" sz="2800" b="1" dirty="0" smtClean="0">
              <a:cs typeface="2  Titr" pitchFamily="2" charset="-78"/>
            </a:endParaRPr>
          </a:p>
          <a:p>
            <a:pPr algn="justLow" rtl="1"/>
            <a:r>
              <a:rPr lang="fa-IR" sz="2800" b="1" dirty="0" smtClean="0">
                <a:cs typeface="2  Titr" pitchFamily="2" charset="-78"/>
              </a:rPr>
              <a:t>یکی </a:t>
            </a:r>
            <a:r>
              <a:rPr lang="fa-IR" sz="2800" b="1" dirty="0">
                <a:cs typeface="2  Titr" pitchFamily="2" charset="-78"/>
              </a:rPr>
              <a:t>دیگر از کشورهایی است که با تصویب قوانینی از جمله: «قانون اصلاح آموزش و پرورش در مناطق دور افتاده» و «گام‌های اضطراری برای مناطق دارای جمعیّت پراکنده» اقدام به تشکیل کلاس‌های چند پایه کرده است و سعی دارد استانداردها را در این کلاس‌ها بالا ببرد</a:t>
            </a:r>
            <a:r>
              <a:rPr lang="fa-IR" sz="2800" b="1" dirty="0" smtClean="0">
                <a:cs typeface="2  Titr" pitchFamily="2" charset="-78"/>
              </a:rPr>
              <a:t>.</a:t>
            </a:r>
          </a:p>
          <a:p>
            <a:pPr algn="r" rtl="1"/>
            <a:r>
              <a:rPr lang="fa-IR" sz="2800" b="1" dirty="0" smtClean="0">
                <a:cs typeface="2  Titr" pitchFamily="2" charset="-78"/>
              </a:rPr>
              <a:t> </a:t>
            </a:r>
            <a:r>
              <a:rPr lang="fa-IR" sz="2800" b="1" dirty="0">
                <a:cs typeface="2  Titr" pitchFamily="2" charset="-78"/>
              </a:rPr>
              <a:t>به این </a:t>
            </a:r>
            <a:r>
              <a:rPr lang="fa-IR" sz="2800" b="1" dirty="0" smtClean="0">
                <a:cs typeface="2  Titr" pitchFamily="2" charset="-78"/>
              </a:rPr>
              <a:t>منظور:</a:t>
            </a:r>
          </a:p>
          <a:p>
            <a:pPr marL="457200" indent="-457200" algn="r" rtl="1">
              <a:buFont typeface="Arial" pitchFamily="34" charset="0"/>
              <a:buChar char="•"/>
            </a:pPr>
            <a:r>
              <a:rPr lang="fa-IR" sz="2800" b="1" dirty="0" smtClean="0">
                <a:solidFill>
                  <a:srgbClr val="FF0000"/>
                </a:solidFill>
                <a:cs typeface="2  Titr" pitchFamily="2" charset="-78"/>
              </a:rPr>
              <a:t>مجوزهای </a:t>
            </a:r>
            <a:r>
              <a:rPr lang="fa-IR" sz="2800" b="1" dirty="0">
                <a:solidFill>
                  <a:srgbClr val="FF0000"/>
                </a:solidFill>
                <a:cs typeface="2  Titr" pitchFamily="2" charset="-78"/>
              </a:rPr>
              <a:t>خاصی برای افزایش حقوق معلّمان این </a:t>
            </a:r>
            <a:r>
              <a:rPr lang="fa-IR" sz="2800" b="1" dirty="0" smtClean="0">
                <a:solidFill>
                  <a:srgbClr val="FF0000"/>
                </a:solidFill>
                <a:cs typeface="2  Titr" pitchFamily="2" charset="-78"/>
              </a:rPr>
              <a:t>کلاس‌ها.</a:t>
            </a:r>
          </a:p>
          <a:p>
            <a:pPr marL="457200" indent="-457200" algn="r" rtl="1">
              <a:buFont typeface="Arial" pitchFamily="34" charset="0"/>
              <a:buChar char="•"/>
            </a:pPr>
            <a:r>
              <a:rPr lang="fa-IR" sz="2800" b="1" dirty="0" smtClean="0">
                <a:solidFill>
                  <a:srgbClr val="FF0000"/>
                </a:solidFill>
                <a:cs typeface="2  Titr" pitchFamily="2" charset="-78"/>
              </a:rPr>
              <a:t> تأمین مسکن آن‌ها.</a:t>
            </a:r>
          </a:p>
          <a:p>
            <a:pPr marL="457200" indent="-457200" algn="r" rtl="1">
              <a:buFont typeface="Arial" pitchFamily="34" charset="0"/>
              <a:buChar char="•"/>
            </a:pPr>
            <a:r>
              <a:rPr lang="fa-IR" sz="2800" b="1" dirty="0" smtClean="0">
                <a:solidFill>
                  <a:srgbClr val="FF0000"/>
                </a:solidFill>
                <a:cs typeface="2  Titr" pitchFamily="2" charset="-78"/>
              </a:rPr>
              <a:t> </a:t>
            </a:r>
            <a:r>
              <a:rPr lang="fa-IR" sz="2800" b="1" dirty="0">
                <a:solidFill>
                  <a:srgbClr val="FF0000"/>
                </a:solidFill>
                <a:cs typeface="2  Titr" pitchFamily="2" charset="-78"/>
              </a:rPr>
              <a:t>فراهم کردن وسایل حمل و </a:t>
            </a:r>
            <a:r>
              <a:rPr lang="fa-IR" sz="2800" b="1" dirty="0" smtClean="0">
                <a:solidFill>
                  <a:srgbClr val="FF0000"/>
                </a:solidFill>
                <a:cs typeface="2  Titr" pitchFamily="2" charset="-78"/>
              </a:rPr>
              <a:t>نقل.</a:t>
            </a:r>
          </a:p>
          <a:p>
            <a:pPr marL="457200" indent="-457200" algn="r" rtl="1">
              <a:buFont typeface="Arial" pitchFamily="34" charset="0"/>
              <a:buChar char="•"/>
            </a:pPr>
            <a:r>
              <a:rPr lang="fa-IR" sz="2800" b="1" dirty="0" smtClean="0">
                <a:solidFill>
                  <a:srgbClr val="FF0000"/>
                </a:solidFill>
                <a:cs typeface="2  Titr" pitchFamily="2" charset="-78"/>
              </a:rPr>
              <a:t> </a:t>
            </a:r>
            <a:r>
              <a:rPr lang="fa-IR" sz="2800" b="1" dirty="0">
                <a:solidFill>
                  <a:srgbClr val="FF0000"/>
                </a:solidFill>
                <a:cs typeface="2  Titr" pitchFamily="2" charset="-78"/>
              </a:rPr>
              <a:t>امکانات بهداشتی، خدمات پزشکی و پرستاری برای معلّمان و دانش </a:t>
            </a:r>
            <a:r>
              <a:rPr lang="fa-IR" sz="2800" b="1" dirty="0" smtClean="0">
                <a:solidFill>
                  <a:srgbClr val="FF0000"/>
                </a:solidFill>
                <a:cs typeface="2  Titr" pitchFamily="2" charset="-78"/>
              </a:rPr>
              <a:t>آموزان.</a:t>
            </a:r>
          </a:p>
          <a:p>
            <a:pPr marL="457200" indent="-457200" algn="r" rtl="1">
              <a:buFont typeface="Arial" pitchFamily="34" charset="0"/>
              <a:buChar char="•"/>
            </a:pPr>
            <a:r>
              <a:rPr lang="fa-IR" sz="2800" b="1" dirty="0" smtClean="0">
                <a:solidFill>
                  <a:srgbClr val="FF0000"/>
                </a:solidFill>
                <a:cs typeface="2  Titr" pitchFamily="2" charset="-78"/>
              </a:rPr>
              <a:t>  </a:t>
            </a:r>
            <a:r>
              <a:rPr lang="fa-IR" sz="2800" b="1" dirty="0">
                <a:solidFill>
                  <a:srgbClr val="FF0000"/>
                </a:solidFill>
                <a:cs typeface="2  Titr" pitchFamily="2" charset="-78"/>
              </a:rPr>
              <a:t>افزایش سهم خزانه داری ملّی برای توسعه ساختمان‌ها، ورزشگاه‌ها و مسکن معلّمان در مناطقی که کلاس‌های چند پایه دارند، صادر شده </a:t>
            </a:r>
            <a:r>
              <a:rPr lang="fa-IR" sz="2800" b="1" dirty="0" smtClean="0">
                <a:solidFill>
                  <a:srgbClr val="FF0000"/>
                </a:solidFill>
                <a:cs typeface="2  Titr" pitchFamily="2" charset="-78"/>
              </a:rPr>
              <a:t>است.</a:t>
            </a:r>
          </a:p>
          <a:p>
            <a:pPr algn="r" rtl="1"/>
            <a:r>
              <a:rPr lang="fa-IR" sz="2800" b="1" dirty="0" smtClean="0">
                <a:cs typeface="2  Titr" pitchFamily="2" charset="-78"/>
              </a:rPr>
              <a:t> </a:t>
            </a:r>
            <a:r>
              <a:rPr lang="fa-IR" sz="2800" b="1" dirty="0">
                <a:cs typeface="2  Titr" pitchFamily="2" charset="-78"/>
              </a:rPr>
              <a:t>(استاندارد آموزش در ژاپن،2005). </a:t>
            </a:r>
            <a:endParaRPr lang="en-US" sz="2800" b="1" dirty="0">
              <a:cs typeface="2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Low">
              <a:buNone/>
            </a:pPr>
            <a:r>
              <a:rPr lang="fa-IR" b="1" dirty="0" smtClean="0">
                <a:solidFill>
                  <a:srgbClr val="002060"/>
                </a:solidFill>
                <a:cs typeface="B Lotus" pitchFamily="2" charset="-78"/>
              </a:rPr>
              <a:t>« ج » گروه بندی دانش آموزان</a:t>
            </a:r>
            <a:endParaRPr lang="en-US" b="1" dirty="0" smtClean="0">
              <a:solidFill>
                <a:srgbClr val="002060"/>
              </a:solidFill>
              <a:cs typeface="B Lotus" pitchFamily="2" charset="-78"/>
            </a:endParaRPr>
          </a:p>
          <a:p>
            <a:pPr algn="justLow">
              <a:buNone/>
            </a:pPr>
            <a:r>
              <a:rPr lang="fa-IR" b="1" dirty="0" smtClean="0">
                <a:cs typeface="B Lotus" pitchFamily="2" charset="-78"/>
              </a:rPr>
              <a:t>معلم چند پایه به طور همزمان باید تعدادی از دانش آموزان را که در پایه های مختلف هستند، تحت آموزش قرار دهد و این امر با توجه به محدودیت های موجود از جمله محدودیت زمان، کار مشکلی است. اما چنانچه دانش آموزان به گروه های کوچک تری تقسیم شوند، می توان امیدوار بود که کارآیی کلاس بالاتر برود.</a:t>
            </a:r>
            <a:endParaRPr lang="en-US" b="1" dirty="0" smtClean="0">
              <a:cs typeface="B Lotus" pitchFamily="2" charset="-78"/>
            </a:endParaRPr>
          </a:p>
          <a:p>
            <a:pPr algn="justLow">
              <a:buNone/>
            </a:pPr>
            <a:endParaRPr lang="fa-IR" b="1" dirty="0">
              <a:cs typeface="B Lotus" pitchFamily="2" charset="-78"/>
            </a:endParaRPr>
          </a:p>
        </p:txBody>
      </p:sp>
      <p:sp>
        <p:nvSpPr>
          <p:cNvPr id="6" name="Title 1"/>
          <p:cNvSpPr>
            <a:spLocks noGrp="1"/>
          </p:cNvSpPr>
          <p:nvPr>
            <p:ph type="title"/>
          </p:nvPr>
        </p:nvSpPr>
        <p:spPr>
          <a:xfrm>
            <a:off x="304800" y="152400"/>
            <a:ext cx="8686800" cy="838200"/>
          </a:xfrm>
        </p:spPr>
        <p:txBody>
          <a:bodyPr>
            <a:normAutofit/>
          </a:bodyPr>
          <a:lstStyle/>
          <a:p>
            <a:pPr algn="ctr"/>
            <a:r>
              <a:rPr lang="fa-IR" sz="4000" b="1" dirty="0" smtClean="0">
                <a:solidFill>
                  <a:srgbClr val="002060"/>
                </a:solidFill>
                <a:cs typeface="B Titr" pitchFamily="2" charset="-78"/>
              </a:rPr>
              <a:t>01شیوه مناسب اداره کلاس درس</a:t>
            </a:r>
            <a:endParaRPr lang="en-US" sz="4000" b="1" dirty="0">
              <a:solidFill>
                <a:srgbClr val="002060"/>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Low">
              <a:buNone/>
            </a:pPr>
            <a:r>
              <a:rPr lang="fa-IR" b="1" dirty="0" smtClean="0">
                <a:cs typeface="B Lotus" pitchFamily="2" charset="-78"/>
              </a:rPr>
              <a:t>گروه های دانش آموزی این امکان را برای معلم فراهم می آورد که فعالیت های آموزشی را از طریق فعالیت های گروهی تنظیم و هدایت کند. او می تواند موضوعات آموزشی مطرح کند و مطالعه و بررسی آن ها را به گروه های دانش آموزان محول کند تا هر عضوی بخشی از کار را انجام دهد ویا همه ی اعضا به کمک یکدیگر آن را به انجام برسانند. وقتی دانش آموز در گروه قرار می گیرد،فرصت بیش تری پیدا می کند تا ابراز وجود کند بنابراین هم میل  به یادگیری در او افزایش می یابد و هم توان یادگیری در او بالا می رود.</a:t>
            </a:r>
            <a:endParaRPr lang="en-US" b="1" dirty="0" smtClean="0">
              <a:cs typeface="B Lotus" pitchFamily="2" charset="-78"/>
            </a:endParaRPr>
          </a:p>
          <a:p>
            <a:pPr algn="justLow">
              <a:buNone/>
            </a:pPr>
            <a:endParaRPr lang="en-US" b="1" dirty="0">
              <a:cs typeface="B Lotus" pitchFamily="2" charset="-78"/>
            </a:endParaRPr>
          </a:p>
        </p:txBody>
      </p:sp>
      <p:sp>
        <p:nvSpPr>
          <p:cNvPr id="6" name="Title 1"/>
          <p:cNvSpPr>
            <a:spLocks noGrp="1"/>
          </p:cNvSpPr>
          <p:nvPr>
            <p:ph type="title"/>
          </p:nvPr>
        </p:nvSpPr>
        <p:spPr>
          <a:xfrm>
            <a:off x="304800" y="152400"/>
            <a:ext cx="8686800" cy="838200"/>
          </a:xfrm>
        </p:spPr>
        <p:txBody>
          <a:bodyPr>
            <a:normAutofit/>
          </a:bodyPr>
          <a:lstStyle/>
          <a:p>
            <a:pPr algn="ctr"/>
            <a:r>
              <a:rPr lang="fa-IR" sz="4000" b="1" dirty="0" smtClean="0">
                <a:solidFill>
                  <a:srgbClr val="002060"/>
                </a:solidFill>
                <a:cs typeface="B Titr" pitchFamily="2" charset="-78"/>
              </a:rPr>
              <a:t>01شیوه مناسب اداره کلاس درس</a:t>
            </a:r>
            <a:endParaRPr lang="en-US" sz="4000" b="1" dirty="0">
              <a:solidFill>
                <a:srgbClr val="002060"/>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lgn="justLow">
              <a:buNone/>
            </a:pPr>
            <a:r>
              <a:rPr lang="fa-IR" b="1" dirty="0" smtClean="0">
                <a:solidFill>
                  <a:srgbClr val="002060"/>
                </a:solidFill>
                <a:cs typeface="B Lotus" pitchFamily="2" charset="-78"/>
              </a:rPr>
              <a:t>گروه بندی پایه ای</a:t>
            </a:r>
            <a:endParaRPr lang="en-US" b="1" dirty="0" smtClean="0">
              <a:solidFill>
                <a:srgbClr val="002060"/>
              </a:solidFill>
              <a:cs typeface="B Lotus" pitchFamily="2" charset="-78"/>
            </a:endParaRPr>
          </a:p>
          <a:p>
            <a:pPr algn="justLow">
              <a:buNone/>
            </a:pPr>
            <a:r>
              <a:rPr lang="fa-IR" b="1" dirty="0" smtClean="0">
                <a:cs typeface="B Lotus" pitchFamily="2" charset="-78"/>
              </a:rPr>
              <a:t>در این نوع گروه بندی که توسط معلم انجام می شود دانش آموزان به صورت پایه ای طوری کنار هم قرار می گیرند که در آن دانش آموزان متوسط، کم توان و نسبتا قوی باهم کار می کنند. در چنین شرایطی می توان از یک دانش آموز کلاس پایه های بالاتر  به عنوان ناظر یا رهبر گروه استفاده کرد به ویژه هنگامی که دانش آموزان  مشغول تمرین یا تکلیف هستند. پس از انتخاب ناظر برای گروه های کاری در کلاس لازم است که با آنان درباره چگونگی نظارت بر کار گروه ها و عدم دخالت در فعالیت های اعضای گروه با آن ها صحبت کرد و از ناظران خواست تا برای مطلع شدن از ارتباط اعضای گروه و اتفاقاتی که در حین فعالیت ممکن است رخ دهد یاد داشت برداری کنند.</a:t>
            </a:r>
            <a:endParaRPr lang="en-US" b="1" dirty="0" smtClean="0">
              <a:cs typeface="B Lotus" pitchFamily="2" charset="-78"/>
            </a:endParaRPr>
          </a:p>
          <a:p>
            <a:pPr algn="justLow">
              <a:buNone/>
            </a:pPr>
            <a:endParaRPr lang="fa-IR" b="1" dirty="0">
              <a:cs typeface="B Lotus" pitchFamily="2" charset="-78"/>
            </a:endParaRPr>
          </a:p>
        </p:txBody>
      </p:sp>
      <p:sp>
        <p:nvSpPr>
          <p:cNvPr id="2" name="Title 1"/>
          <p:cNvSpPr>
            <a:spLocks noGrp="1"/>
          </p:cNvSpPr>
          <p:nvPr>
            <p:ph type="title"/>
          </p:nvPr>
        </p:nvSpPr>
        <p:spPr>
          <a:xfrm>
            <a:off x="304800" y="228600"/>
            <a:ext cx="8686800" cy="838200"/>
          </a:xfrm>
        </p:spPr>
        <p:txBody>
          <a:bodyPr>
            <a:normAutofit/>
          </a:bodyPr>
          <a:lstStyle/>
          <a:p>
            <a:pPr algn="ctr"/>
            <a:r>
              <a:rPr lang="fa-IR" sz="4800" b="1" dirty="0" smtClean="0">
                <a:cs typeface="B Titr" pitchFamily="2" charset="-78"/>
              </a:rPr>
              <a:t>گروه بندی دانش آموزان</a:t>
            </a:r>
            <a:endParaRPr lang="fa-IR" sz="4800" b="1" dirty="0">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justLow">
              <a:buNone/>
            </a:pPr>
            <a:r>
              <a:rPr lang="fa-IR" b="1" dirty="0" smtClean="0">
                <a:solidFill>
                  <a:srgbClr val="002060"/>
                </a:solidFill>
                <a:cs typeface="B Lotus" pitchFamily="2" charset="-78"/>
              </a:rPr>
              <a:t>گروه بندی پایه های همجوار</a:t>
            </a:r>
            <a:endParaRPr lang="en-US" b="1" dirty="0" smtClean="0">
              <a:solidFill>
                <a:srgbClr val="002060"/>
              </a:solidFill>
              <a:cs typeface="B Lotus" pitchFamily="2" charset="-78"/>
            </a:endParaRPr>
          </a:p>
          <a:p>
            <a:pPr algn="justLow">
              <a:buNone/>
            </a:pPr>
            <a:r>
              <a:rPr lang="fa-IR" b="1" dirty="0" smtClean="0">
                <a:cs typeface="B Lotus" pitchFamily="2" charset="-78"/>
              </a:rPr>
              <a:t>در یک شکل دیگر گروه بندی می توان دانش آموزان چند پایه به ویژه پایه های نزدیک به هم را کنار هم قرار داد به طوری که دانش آموزان باهوش تر و قوی تر پایه پایین تر با دانش آموزانی از پایه های بالاتر که در موضوع درسی ضعیف تر هستند، در یک گروه قرار بگیرند. به این ترتیب هم فرصتی برای عمیق تر شدن یادگیری گروه اول« دانش آموزان پایه پایین تر» فراهم می شود و هم به دانش آموزان ضعیف تر کمک می شود که جبران عقب ماندگی های خود را  بنمایند در این نوع گروه بندی  می توانید هنگام تدریس موضوعات مشترک به ویژه درس های املا و خواندن استفاده کنید. </a:t>
            </a:r>
            <a:endParaRPr lang="en-US" b="1" dirty="0" smtClean="0">
              <a:cs typeface="B Lotus" pitchFamily="2" charset="-78"/>
            </a:endParaRPr>
          </a:p>
          <a:p>
            <a:pPr algn="justLow">
              <a:buNone/>
            </a:pPr>
            <a:endParaRPr lang="fa-IR" b="1" dirty="0">
              <a:cs typeface="B Lotus" pitchFamily="2" charset="-78"/>
            </a:endParaRPr>
          </a:p>
        </p:txBody>
      </p:sp>
      <p:sp>
        <p:nvSpPr>
          <p:cNvPr id="6" name="Title 1"/>
          <p:cNvSpPr>
            <a:spLocks noGrp="1"/>
          </p:cNvSpPr>
          <p:nvPr>
            <p:ph type="title"/>
          </p:nvPr>
        </p:nvSpPr>
        <p:spPr>
          <a:xfrm>
            <a:off x="304800" y="228600"/>
            <a:ext cx="8686800" cy="838200"/>
          </a:xfrm>
        </p:spPr>
        <p:txBody>
          <a:bodyPr>
            <a:normAutofit/>
          </a:bodyPr>
          <a:lstStyle/>
          <a:p>
            <a:pPr algn="ctr"/>
            <a:r>
              <a:rPr lang="fa-IR" sz="4800" b="1" dirty="0" smtClean="0">
                <a:cs typeface="B Titr" pitchFamily="2" charset="-78"/>
              </a:rPr>
              <a:t>گروه بندی دانش آموزان</a:t>
            </a:r>
            <a:endParaRPr lang="fa-IR" sz="4800" b="1" dirty="0">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Low">
              <a:buNone/>
            </a:pPr>
            <a:r>
              <a:rPr lang="fa-IR" b="1" dirty="0" smtClean="0">
                <a:cs typeface="B Lotus" pitchFamily="2" charset="-78"/>
              </a:rPr>
              <a:t>در هر دو مدل گروه بندی آموزش توسط همکلاسان  نقش مهمی دارد، اما در این میان نقش معلم به عنوان راهنما نباید نادیده گرفته شود. او موظف است که فعالیت گروه ها را به طور مرتب زیر نظر بگیرد و راهنمایی های لازم رابه آن ها  بکند. در این صورت فرصت بیشتری پیدا خواهد کرد تا به گروه ها و دانش آموزانی که نیاز به کمک بیشتری دارند، خدمات مؤثر تری ارائه بدهد.</a:t>
            </a:r>
            <a:endParaRPr lang="fa-IR" dirty="0"/>
          </a:p>
        </p:txBody>
      </p:sp>
      <p:sp>
        <p:nvSpPr>
          <p:cNvPr id="6" name="Title 1"/>
          <p:cNvSpPr>
            <a:spLocks noGrp="1"/>
          </p:cNvSpPr>
          <p:nvPr>
            <p:ph type="title"/>
          </p:nvPr>
        </p:nvSpPr>
        <p:spPr>
          <a:xfrm>
            <a:off x="304800" y="228600"/>
            <a:ext cx="8686800" cy="838200"/>
          </a:xfrm>
        </p:spPr>
        <p:txBody>
          <a:bodyPr>
            <a:normAutofit/>
          </a:bodyPr>
          <a:lstStyle/>
          <a:p>
            <a:pPr algn="ctr"/>
            <a:r>
              <a:rPr lang="fa-IR" sz="4800" b="1" dirty="0" smtClean="0">
                <a:cs typeface="B Titr" pitchFamily="2" charset="-78"/>
              </a:rPr>
              <a:t>گروه بندی دانش آموزان</a:t>
            </a:r>
            <a:endParaRPr lang="fa-IR" sz="4800" b="1" dirty="0">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Low">
              <a:buNone/>
            </a:pPr>
            <a:r>
              <a:rPr lang="fa-IR" sz="3600" b="1" dirty="0" smtClean="0">
                <a:cs typeface="B Lotus" pitchFamily="2" charset="-78"/>
              </a:rPr>
              <a:t>درکلاس چندپایه درطول روز گروه های دانش آموزی با ترکیب های متفاوت دریک کلاس گردهم می آیند تاازفرصت فراهم شده بهره مند گردند، بنابراین ضرورت دارد که معلم کلاس بادرنظرگرفتن زمان کافی برای رسیدن به هدف آموزشی ،تقسیم وقت آموزگار بین گروه های دانش آموزی ،درگیر کردن خود دانش آموز درامریادگیری ،برنامه مناسبی تنظیم کند.</a:t>
            </a:r>
            <a:endParaRPr lang="fa-IR" sz="3600" b="1" dirty="0">
              <a:cs typeface="B Lotus" pitchFamily="2" charset="-78"/>
            </a:endParaRPr>
          </a:p>
        </p:txBody>
      </p:sp>
      <p:sp>
        <p:nvSpPr>
          <p:cNvPr id="2" name="Title 1"/>
          <p:cNvSpPr>
            <a:spLocks noGrp="1"/>
          </p:cNvSpPr>
          <p:nvPr>
            <p:ph type="title"/>
          </p:nvPr>
        </p:nvSpPr>
        <p:spPr>
          <a:xfrm>
            <a:off x="304800" y="152400"/>
            <a:ext cx="8686800" cy="914400"/>
          </a:xfrm>
        </p:spPr>
        <p:txBody>
          <a:bodyPr>
            <a:normAutofit fontScale="90000"/>
          </a:bodyPr>
          <a:lstStyle/>
          <a:p>
            <a:pPr algn="ctr"/>
            <a:r>
              <a:rPr lang="fa-IR" b="1" dirty="0" smtClean="0">
                <a:solidFill>
                  <a:srgbClr val="002060"/>
                </a:solidFill>
                <a:cs typeface="B Titr" pitchFamily="2" charset="-78"/>
              </a:rPr>
              <a:t/>
            </a:r>
            <a:br>
              <a:rPr lang="fa-IR" b="1" dirty="0" smtClean="0">
                <a:solidFill>
                  <a:srgbClr val="002060"/>
                </a:solidFill>
                <a:cs typeface="B Titr" pitchFamily="2" charset="-78"/>
              </a:rPr>
            </a:br>
            <a:r>
              <a:rPr lang="fa-IR" b="1" dirty="0" smtClean="0">
                <a:solidFill>
                  <a:srgbClr val="002060"/>
                </a:solidFill>
                <a:cs typeface="B Titr" pitchFamily="2" charset="-78"/>
              </a:rPr>
              <a:t>برنامه ریزی آموزشی (مدیریت زمان وفضای آموزش) </a:t>
            </a:r>
            <a:r>
              <a:rPr lang="en-US" b="1" dirty="0" smtClean="0">
                <a:solidFill>
                  <a:srgbClr val="002060"/>
                </a:solidFill>
                <a:cs typeface="B Titr" pitchFamily="2" charset="-78"/>
              </a:rPr>
              <a:t/>
            </a:r>
            <a:br>
              <a:rPr lang="en-US" b="1" dirty="0" smtClean="0">
                <a:solidFill>
                  <a:srgbClr val="002060"/>
                </a:solidFill>
                <a:cs typeface="B Titr" pitchFamily="2" charset="-78"/>
              </a:rPr>
            </a:br>
            <a:endParaRPr lang="fa-IR" b="1" dirty="0">
              <a:solidFill>
                <a:srgbClr val="002060"/>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Low">
              <a:buNone/>
            </a:pPr>
            <a:r>
              <a:rPr lang="fa-IR" sz="3600" b="1" dirty="0" smtClean="0">
                <a:cs typeface="B Lotus" pitchFamily="2" charset="-78"/>
              </a:rPr>
              <a:t>ازجمله نکاتی که هنگام تنظیم برنامه باید به آن توجه شود،این است که یادگیری دانش آموزان تنها ازطریق آموزش رسمی وبا استفاده از کتاب درسی صورت </a:t>
            </a:r>
            <a:br>
              <a:rPr lang="fa-IR" sz="3600" b="1" dirty="0" smtClean="0">
                <a:cs typeface="B Lotus" pitchFamily="2" charset="-78"/>
              </a:rPr>
            </a:br>
            <a:r>
              <a:rPr lang="fa-IR" sz="3600" b="1" dirty="0" smtClean="0">
                <a:cs typeface="B Lotus" pitchFamily="2" charset="-78"/>
              </a:rPr>
              <a:t>نمی گیرد،بلکه عوامل مهم دیگری مثل خانواده ،دوستان،تلویزیون،وفرهنگ های قومی ومحلی نیز در</a:t>
            </a:r>
            <a:br>
              <a:rPr lang="fa-IR" sz="3600" b="1" dirty="0" smtClean="0">
                <a:cs typeface="B Lotus" pitchFamily="2" charset="-78"/>
              </a:rPr>
            </a:br>
            <a:r>
              <a:rPr lang="fa-IR" sz="3600" b="1" dirty="0" smtClean="0">
                <a:cs typeface="B Lotus" pitchFamily="2" charset="-78"/>
              </a:rPr>
              <a:t>یاد گیری آنها نقش دارد،بنابراین معلم درهنگام تنظیم فعالیت ها ،باید این عوامل رانیز درنظر داشته باشد.</a:t>
            </a:r>
            <a:endParaRPr lang="en-US" sz="3600" b="1" dirty="0" smtClean="0">
              <a:cs typeface="B Lotus" pitchFamily="2" charset="-78"/>
            </a:endParaRPr>
          </a:p>
          <a:p>
            <a:pPr algn="justLow">
              <a:buNone/>
            </a:pPr>
            <a:endParaRPr lang="fa-IR" sz="3600" b="1" dirty="0">
              <a:cs typeface="B Lotus" pitchFamily="2" charset="-78"/>
            </a:endParaRPr>
          </a:p>
        </p:txBody>
      </p:sp>
      <p:sp>
        <p:nvSpPr>
          <p:cNvPr id="7" name="Title 1"/>
          <p:cNvSpPr>
            <a:spLocks noGrp="1"/>
          </p:cNvSpPr>
          <p:nvPr>
            <p:ph type="title"/>
          </p:nvPr>
        </p:nvSpPr>
        <p:spPr>
          <a:xfrm>
            <a:off x="304800" y="152400"/>
            <a:ext cx="8686800" cy="914400"/>
          </a:xfrm>
        </p:spPr>
        <p:txBody>
          <a:bodyPr>
            <a:normAutofit fontScale="90000"/>
          </a:bodyPr>
          <a:lstStyle/>
          <a:p>
            <a:pPr algn="ctr"/>
            <a:r>
              <a:rPr lang="fa-IR" b="1" dirty="0" smtClean="0">
                <a:solidFill>
                  <a:srgbClr val="002060"/>
                </a:solidFill>
                <a:cs typeface="B Titr" pitchFamily="2" charset="-78"/>
              </a:rPr>
              <a:t/>
            </a:r>
            <a:br>
              <a:rPr lang="fa-IR" b="1" dirty="0" smtClean="0">
                <a:solidFill>
                  <a:srgbClr val="002060"/>
                </a:solidFill>
                <a:cs typeface="B Titr" pitchFamily="2" charset="-78"/>
              </a:rPr>
            </a:br>
            <a:r>
              <a:rPr lang="fa-IR" b="1" dirty="0" smtClean="0">
                <a:solidFill>
                  <a:srgbClr val="002060"/>
                </a:solidFill>
                <a:cs typeface="B Titr" pitchFamily="2" charset="-78"/>
              </a:rPr>
              <a:t>برنامه ریزی آموزشی (مدیریت زمان وفضای آموزش) </a:t>
            </a:r>
            <a:r>
              <a:rPr lang="en-US" b="1" dirty="0" smtClean="0">
                <a:solidFill>
                  <a:srgbClr val="002060"/>
                </a:solidFill>
                <a:cs typeface="B Titr" pitchFamily="2" charset="-78"/>
              </a:rPr>
              <a:t/>
            </a:r>
            <a:br>
              <a:rPr lang="en-US" b="1" dirty="0" smtClean="0">
                <a:solidFill>
                  <a:srgbClr val="002060"/>
                </a:solidFill>
                <a:cs typeface="B Titr" pitchFamily="2" charset="-78"/>
              </a:rPr>
            </a:br>
            <a:endParaRPr lang="fa-IR" b="1" dirty="0">
              <a:solidFill>
                <a:srgbClr val="002060"/>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Low">
              <a:buNone/>
            </a:pPr>
            <a:r>
              <a:rPr lang="fa-IR" b="1" dirty="0" smtClean="0">
                <a:cs typeface="B Lotus" pitchFamily="2" charset="-78"/>
              </a:rPr>
              <a:t>نکته دیگری که درتنظیم محتوای چندپایه نقش موثرداردوسبب نظم بخشیدن به کار معلم می </a:t>
            </a:r>
            <a:r>
              <a:rPr lang="fa-IR" b="1" dirty="0" smtClean="0">
                <a:solidFill>
                  <a:srgbClr val="FF0000"/>
                </a:solidFill>
                <a:cs typeface="B Lotus" pitchFamily="2" charset="-78"/>
              </a:rPr>
              <a:t>شود،استفاده از رویکرد آموزش هم زمان است</a:t>
            </a:r>
            <a:r>
              <a:rPr lang="fa-IR" b="1" dirty="0" smtClean="0">
                <a:cs typeface="B Lotus" pitchFamily="2" charset="-78"/>
              </a:rPr>
              <a:t>.استفاده ازاین رویکرد به معلم چندپایه امکان می دهدتا موضوعات درسی را که به هم نزدیک ترندویا هدف های مشابه دارند ،به طور هم زمان ،آموزش دهندواین امر سبب می شود که  همه دانش آموزان کلاس به طور هم زمان به فعالیت بپردازندوهیچ گروه  یاپایه ای بیکار نماند. به طور مثال ،معلم می تواند یک موضوع درسی مثل علوم تجربی را به طور هم زمان برای پایه های سوم تا پنجم تدریس کند ،دراین صورت لازم است یک عنوان ازهر کتاب را که با یکدیگر ارتباط نزدیک تری دارند ،انتخاب وبا توجه به نیاز وتوا نمندی دانش آموزان،آموزش دهد.(مانند جدول 1)</a:t>
            </a:r>
            <a:endParaRPr lang="en-US" b="1" dirty="0" smtClean="0">
              <a:cs typeface="B Lotus" pitchFamily="2" charset="-78"/>
            </a:endParaRPr>
          </a:p>
          <a:p>
            <a:pPr algn="justLow">
              <a:buNone/>
            </a:pPr>
            <a:endParaRPr lang="en-US" b="1" dirty="0" smtClean="0">
              <a:cs typeface="B Lotus" pitchFamily="2" charset="-78"/>
            </a:endParaRPr>
          </a:p>
          <a:p>
            <a:pPr algn="justLow">
              <a:buNone/>
            </a:pPr>
            <a:endParaRPr lang="fa-IR" b="1" dirty="0">
              <a:cs typeface="B Lotus" pitchFamily="2" charset="-78"/>
            </a:endParaRPr>
          </a:p>
        </p:txBody>
      </p:sp>
      <p:sp>
        <p:nvSpPr>
          <p:cNvPr id="6" name="Title 1"/>
          <p:cNvSpPr>
            <a:spLocks noGrp="1"/>
          </p:cNvSpPr>
          <p:nvPr>
            <p:ph type="title"/>
          </p:nvPr>
        </p:nvSpPr>
        <p:spPr>
          <a:xfrm>
            <a:off x="304800" y="152400"/>
            <a:ext cx="8686800" cy="914400"/>
          </a:xfrm>
        </p:spPr>
        <p:txBody>
          <a:bodyPr>
            <a:normAutofit fontScale="90000"/>
          </a:bodyPr>
          <a:lstStyle/>
          <a:p>
            <a:pPr algn="ctr"/>
            <a:r>
              <a:rPr lang="fa-IR" b="1" dirty="0" smtClean="0">
                <a:solidFill>
                  <a:srgbClr val="002060"/>
                </a:solidFill>
                <a:cs typeface="B Titr" pitchFamily="2" charset="-78"/>
              </a:rPr>
              <a:t/>
            </a:r>
            <a:br>
              <a:rPr lang="fa-IR" b="1" dirty="0" smtClean="0">
                <a:solidFill>
                  <a:srgbClr val="002060"/>
                </a:solidFill>
                <a:cs typeface="B Titr" pitchFamily="2" charset="-78"/>
              </a:rPr>
            </a:br>
            <a:r>
              <a:rPr lang="fa-IR" b="1" dirty="0" smtClean="0">
                <a:solidFill>
                  <a:srgbClr val="002060"/>
                </a:solidFill>
                <a:cs typeface="B Titr" pitchFamily="2" charset="-78"/>
              </a:rPr>
              <a:t>برنامه ریزی آموزشی (مدیریت زمان وفضای آموزش) </a:t>
            </a:r>
            <a:r>
              <a:rPr lang="en-US" b="1" dirty="0" smtClean="0">
                <a:solidFill>
                  <a:srgbClr val="002060"/>
                </a:solidFill>
                <a:cs typeface="B Titr" pitchFamily="2" charset="-78"/>
              </a:rPr>
              <a:t/>
            </a:r>
            <a:br>
              <a:rPr lang="en-US" b="1" dirty="0" smtClean="0">
                <a:solidFill>
                  <a:srgbClr val="002060"/>
                </a:solidFill>
                <a:cs typeface="B Titr" pitchFamily="2" charset="-78"/>
              </a:rPr>
            </a:br>
            <a:endParaRPr lang="fa-IR" b="1" dirty="0">
              <a:solidFill>
                <a:srgbClr val="002060"/>
              </a:solidFill>
              <a:cs typeface="B Titr" pitchFamily="2" charset="-78"/>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990600"/>
            <a:ext cx="7543800" cy="5407152"/>
          </a:xfrm>
        </p:spPr>
        <p:txBody>
          <a:bodyPr>
            <a:normAutofit fontScale="92500" lnSpcReduction="10000"/>
          </a:bodyPr>
          <a:lstStyle/>
          <a:p>
            <a:pPr algn="r" rtl="1"/>
            <a:r>
              <a:rPr lang="fa-IR" b="1" dirty="0">
                <a:cs typeface="B Nazanin" pitchFamily="2" charset="-78"/>
              </a:rPr>
              <a:t>سازماندهی کلاس یکی از مهم ترین عوامل برای کمک به فراهم نمودن فرصت تدریس موثر است.</a:t>
            </a:r>
            <a:endParaRPr lang="en-US" b="1" dirty="0">
              <a:cs typeface="B Nazanin" pitchFamily="2" charset="-78"/>
            </a:endParaRPr>
          </a:p>
          <a:p>
            <a:pPr algn="r" rtl="1"/>
            <a:r>
              <a:rPr lang="fa-IR" b="1" dirty="0">
                <a:cs typeface="B Nazanin" pitchFamily="2" charset="-78"/>
              </a:rPr>
              <a:t>برخی نمونه های سازمان دهی کلاس درس:</a:t>
            </a:r>
            <a:endParaRPr lang="en-US" b="1" dirty="0">
              <a:cs typeface="B Nazanin" pitchFamily="2" charset="-78"/>
            </a:endParaRPr>
          </a:p>
          <a:p>
            <a:pPr algn="r" rtl="1"/>
            <a:r>
              <a:rPr lang="fa-IR" b="1" dirty="0">
                <a:cs typeface="B Nazanin" pitchFamily="2" charset="-78"/>
              </a:rPr>
              <a:t>1.	انتخاب مکانی برای نصب تابلوی کلاسی یا اختصاص دادن چند تابلو به کلاس</a:t>
            </a:r>
          </a:p>
          <a:p>
            <a:pPr algn="r" rtl="1"/>
            <a:r>
              <a:rPr lang="fa-IR" b="1" dirty="0">
                <a:cs typeface="B Nazanin" pitchFamily="2" charset="-78"/>
              </a:rPr>
              <a:t>2.	انتخاب </a:t>
            </a:r>
            <a:r>
              <a:rPr lang="fa-IR" b="1" dirty="0" smtClean="0">
                <a:cs typeface="B Nazanin" pitchFamily="2" charset="-78"/>
              </a:rPr>
              <a:t>مکان </a:t>
            </a:r>
            <a:r>
              <a:rPr lang="fa-IR" b="1" dirty="0">
                <a:cs typeface="B Nazanin" pitchFamily="2" charset="-78"/>
              </a:rPr>
              <a:t>هایی برای قرار گرفتن معلم که توان </a:t>
            </a:r>
            <a:r>
              <a:rPr lang="fa-IR" b="1" dirty="0" smtClean="0">
                <a:cs typeface="B Nazanin" pitchFamily="2" charset="-78"/>
              </a:rPr>
              <a:t>تدریس </a:t>
            </a:r>
            <a:r>
              <a:rPr lang="fa-IR" b="1" dirty="0">
                <a:cs typeface="B Nazanin" pitchFamily="2" charset="-78"/>
              </a:rPr>
              <a:t>مدیریتی او را افزایش دهد.</a:t>
            </a:r>
          </a:p>
          <a:p>
            <a:pPr algn="r" rtl="1"/>
            <a:r>
              <a:rPr lang="fa-IR" b="1" dirty="0">
                <a:cs typeface="B Nazanin" pitchFamily="2" charset="-78"/>
              </a:rPr>
              <a:t>3.	چیدن میز و نیمکت ها طوری باشد که کنترل دانش آموزان توسط معلم با مشکل مواجه نسازد.</a:t>
            </a:r>
          </a:p>
          <a:p>
            <a:pPr algn="r" rtl="1"/>
            <a:r>
              <a:rPr lang="fa-IR" b="1" dirty="0">
                <a:cs typeface="B Nazanin" pitchFamily="2" charset="-78"/>
              </a:rPr>
              <a:t>4.	تبیین گوشه هایی در داخل کلاس یا خارج از کلاس برای انجام کارهای مختلف</a:t>
            </a:r>
          </a:p>
          <a:p>
            <a:pPr marL="0" indent="0" algn="r" rtl="1">
              <a:buNone/>
            </a:pPr>
            <a:r>
              <a:rPr lang="fa-IR" b="1" dirty="0">
                <a:cs typeface="B Nazanin" pitchFamily="2" charset="-78"/>
              </a:rPr>
              <a:t>(گوشه علوم – گوشه هنر – گوشه کتاب – جایی بری کار با چوب – کار با گل – شن و آب – گوشه مغازه – گوشه خواندن – گوشه نمایش – گوشه موسیقی</a:t>
            </a:r>
          </a:p>
          <a:p>
            <a:endParaRPr lang="fa-IR" dirty="0" smtClean="0">
              <a:cs typeface="B Nazanin" pitchFamily="2" charset="-78"/>
            </a:endParaRPr>
          </a:p>
        </p:txBody>
      </p:sp>
      <p:sp>
        <p:nvSpPr>
          <p:cNvPr id="2" name="Title 1"/>
          <p:cNvSpPr>
            <a:spLocks noGrp="1"/>
          </p:cNvSpPr>
          <p:nvPr>
            <p:ph type="title"/>
          </p:nvPr>
        </p:nvSpPr>
        <p:spPr/>
        <p:txBody>
          <a:bodyPr>
            <a:normAutofit fontScale="90000"/>
          </a:bodyPr>
          <a:lstStyle/>
          <a:p>
            <a:pPr algn="ctr"/>
            <a:r>
              <a:rPr lang="fa-IR" sz="3600" b="1" dirty="0">
                <a:cs typeface="B Nazanin" pitchFamily="2" charset="-78"/>
              </a:rPr>
              <a:t>سازماندهی فیزیکی کلاس درس</a:t>
            </a:r>
            <a:r>
              <a:rPr lang="en-US" dirty="0"/>
              <a:t/>
            </a:r>
            <a:br>
              <a:rPr lang="en-US" dirty="0"/>
            </a:br>
            <a:endParaRPr lang="en-US" dirty="0"/>
          </a:p>
        </p:txBody>
      </p:sp>
    </p:spTree>
    <p:extLst>
      <p:ext uri="{BB962C8B-B14F-4D97-AF65-F5344CB8AC3E}">
        <p14:creationId xmlns:p14="http://schemas.microsoft.com/office/powerpoint/2010/main" val="18813809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anim calcmode="lin" valueType="num">
                                      <p:cBhvr>
                                        <p:cTn id="13"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wipe(left)">
                                      <p:cBhvr>
                                        <p:cTn id="26" dur="5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wipe(left)">
                                      <p:cBhvr>
                                        <p:cTn id="31" dur="500"/>
                                        <p:tgtEl>
                                          <p:spTgt spid="3">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2"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wipe(right)">
                                      <p:cBhvr>
                                        <p:cTn id="36" dur="500"/>
                                        <p:tgtEl>
                                          <p:spTgt spid="3">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2"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wipe(right)">
                                      <p:cBhvr>
                                        <p:cTn id="41" dur="500"/>
                                        <p:tgtEl>
                                          <p:spTgt spid="3">
                                            <p:txEl>
                                              <p:pRg st="5" end="5"/>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2" presetClass="emph" presetSubtype="0" fill="hold" nodeType="clickEffect">
                                  <p:stCondLst>
                                    <p:cond delay="0"/>
                                  </p:stCondLst>
                                  <p:childTnLst>
                                    <p:animRot by="120000">
                                      <p:cBhvr>
                                        <p:cTn id="45" dur="100" fill="hold">
                                          <p:stCondLst>
                                            <p:cond delay="0"/>
                                          </p:stCondLst>
                                        </p:cTn>
                                        <p:tgtEl>
                                          <p:spTgt spid="3">
                                            <p:txEl>
                                              <p:pRg st="6" end="6"/>
                                            </p:txEl>
                                          </p:spTgt>
                                        </p:tgtEl>
                                        <p:attrNameLst>
                                          <p:attrName>r</p:attrName>
                                        </p:attrNameLst>
                                      </p:cBhvr>
                                    </p:animRot>
                                    <p:animRot by="-240000">
                                      <p:cBhvr>
                                        <p:cTn id="46" dur="200" fill="hold">
                                          <p:stCondLst>
                                            <p:cond delay="200"/>
                                          </p:stCondLst>
                                        </p:cTn>
                                        <p:tgtEl>
                                          <p:spTgt spid="3">
                                            <p:txEl>
                                              <p:pRg st="6" end="6"/>
                                            </p:txEl>
                                          </p:spTgt>
                                        </p:tgtEl>
                                        <p:attrNameLst>
                                          <p:attrName>r</p:attrName>
                                        </p:attrNameLst>
                                      </p:cBhvr>
                                    </p:animRot>
                                    <p:animRot by="240000">
                                      <p:cBhvr>
                                        <p:cTn id="47" dur="200" fill="hold">
                                          <p:stCondLst>
                                            <p:cond delay="400"/>
                                          </p:stCondLst>
                                        </p:cTn>
                                        <p:tgtEl>
                                          <p:spTgt spid="3">
                                            <p:txEl>
                                              <p:pRg st="6" end="6"/>
                                            </p:txEl>
                                          </p:spTgt>
                                        </p:tgtEl>
                                        <p:attrNameLst>
                                          <p:attrName>r</p:attrName>
                                        </p:attrNameLst>
                                      </p:cBhvr>
                                    </p:animRot>
                                    <p:animRot by="-240000">
                                      <p:cBhvr>
                                        <p:cTn id="48" dur="200" fill="hold">
                                          <p:stCondLst>
                                            <p:cond delay="600"/>
                                          </p:stCondLst>
                                        </p:cTn>
                                        <p:tgtEl>
                                          <p:spTgt spid="3">
                                            <p:txEl>
                                              <p:pRg st="6" end="6"/>
                                            </p:txEl>
                                          </p:spTgt>
                                        </p:tgtEl>
                                        <p:attrNameLst>
                                          <p:attrName>r</p:attrName>
                                        </p:attrNameLst>
                                      </p:cBhvr>
                                    </p:animRot>
                                    <p:animRot by="120000">
                                      <p:cBhvr>
                                        <p:cTn id="49" dur="200" fill="hold">
                                          <p:stCondLst>
                                            <p:cond delay="800"/>
                                          </p:stCondLst>
                                        </p:cTn>
                                        <p:tgtEl>
                                          <p:spTgt spid="3">
                                            <p:txEl>
                                              <p:pRg st="6" end="6"/>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lgn="just" rtl="1"/>
            <a:r>
              <a:rPr lang="fa-IR" sz="3200" b="1" dirty="0">
                <a:cs typeface="B Nazanin" pitchFamily="2" charset="-78"/>
              </a:rPr>
              <a:t>به شکل معمولی</a:t>
            </a:r>
            <a:endParaRPr lang="en-US" sz="3200" b="1" dirty="0">
              <a:cs typeface="B Nazanin" pitchFamily="2" charset="-78"/>
            </a:endParaRPr>
          </a:p>
          <a:p>
            <a:pPr algn="just" rtl="1"/>
            <a:endParaRPr lang="en-US" sz="3200" b="1" dirty="0">
              <a:cs typeface="B Nazanin" pitchFamily="2" charset="-78"/>
            </a:endParaRPr>
          </a:p>
        </p:txBody>
      </p:sp>
      <p:sp>
        <p:nvSpPr>
          <p:cNvPr id="2" name="Title 1"/>
          <p:cNvSpPr>
            <a:spLocks noGrp="1"/>
          </p:cNvSpPr>
          <p:nvPr>
            <p:ph type="title"/>
          </p:nvPr>
        </p:nvSpPr>
        <p:spPr/>
        <p:txBody>
          <a:bodyPr>
            <a:normAutofit/>
          </a:bodyPr>
          <a:lstStyle/>
          <a:p>
            <a:pPr algn="ctr"/>
            <a:r>
              <a:rPr lang="fa-IR" b="1" dirty="0">
                <a:cs typeface="2  Titr" pitchFamily="2" charset="-78"/>
              </a:rPr>
              <a:t>چیدمان و نحوه نشستن دانش آموزان در کلاس </a:t>
            </a:r>
            <a:endParaRPr lang="en-US" b="1" dirty="0">
              <a:cs typeface="2  Titr" pitchFamily="2" charset="-78"/>
            </a:endParaRPr>
          </a:p>
        </p:txBody>
      </p:sp>
      <p:sp>
        <p:nvSpPr>
          <p:cNvPr id="12" name="Oval 11"/>
          <p:cNvSpPr/>
          <p:nvPr/>
        </p:nvSpPr>
        <p:spPr>
          <a:xfrm>
            <a:off x="2743200" y="4099446"/>
            <a:ext cx="5334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4572000" y="3200400"/>
            <a:ext cx="30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4572000" y="4724400"/>
            <a:ext cx="30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5029200" y="3200400"/>
            <a:ext cx="30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5029200" y="4724400"/>
            <a:ext cx="30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a:off x="5486400" y="4724400"/>
            <a:ext cx="30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p:cNvSpPr/>
          <p:nvPr/>
        </p:nvSpPr>
        <p:spPr>
          <a:xfrm>
            <a:off x="5486400" y="3200400"/>
            <a:ext cx="304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9696707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989</TotalTime>
  <Words>9307</Words>
  <Application>Microsoft Office PowerPoint</Application>
  <PresentationFormat>On-screen Show (4:3)</PresentationFormat>
  <Paragraphs>834</Paragraphs>
  <Slides>103</Slides>
  <Notes>0</Notes>
  <HiddenSlides>0</HiddenSlides>
  <MMClips>0</MMClips>
  <ScaleCrop>false</ScaleCrop>
  <HeadingPairs>
    <vt:vector size="4" baseType="variant">
      <vt:variant>
        <vt:lpstr>Theme</vt:lpstr>
      </vt:variant>
      <vt:variant>
        <vt:i4>1</vt:i4>
      </vt:variant>
      <vt:variant>
        <vt:lpstr>Slide Titles</vt:lpstr>
      </vt:variant>
      <vt:variant>
        <vt:i4>103</vt:i4>
      </vt:variant>
    </vt:vector>
  </HeadingPairs>
  <TitlesOfParts>
    <vt:vector size="104" baseType="lpstr">
      <vt:lpstr>Concourse</vt:lpstr>
      <vt:lpstr>کلاس های چند پایه ای در ایران و جهان</vt:lpstr>
      <vt:lpstr>آموزش چند پایه ای در جهان</vt:lpstr>
      <vt:lpstr>در قرن نوزدهم بود که برای بهتر اداره کردن کلاس ، دانش آموزان به گروه های مختلف سنی تقسیم  می شدند و هر گروه به طور جداگانه آموزش داده شدند و به این ترتیب آموزش تک پایه ای رایج شد.با این همه هنوز آموزش چند پایه ای در بسیاری از نقاط آمریکای شمالی و اروپا به ویژه در روستاها و شهرک های پیرامونی شهرهای بزرگ ، از اهمیتی بسیار برخوردار است.</vt:lpstr>
      <vt:lpstr>این نوع آموزش خدمات ارزنده ای در بخش هایی از روستاهای اسکاتلند ، کانادا ، فرانسه ، ایالات متحده و کشورهای اسکاندیناوی ارائه می دهد. در فرانسه ، بریتانیا و هلند آموزش چند پایه ای در بسیاری از جاهای کوچک ، به سبب کاهش جمعیت دانش آموزی و آموزگار ، رایج شده است. در بسیاری از کشورهای اروپایی شمار چنین مدارسی به دلیل اقتصادی بودن رو به فزونی است. یک بررسی در کشور هلند نشان می دهد 29 درصد همه ی پایه های دوره ی دبستان دانش آموزانی با سن های متفاوت بوده اند.( وین من و دیگران ، 1987 )</vt:lpstr>
      <vt:lpstr>پژوهشی دیگر در شمال غرب انگلستان هم گویای آن است که 66 درصد آموزشگاه هایی که در بررسی شرکت داشته اند ، دانش آموزانی با سن های گوناگون هستند.( بنیت ودیگران ، 1983 ) برای نمونه : چین بیش از 420هزار اندونزی 20هزار مالزی 1540 مدرسه ی چند پایه وجود دارد. 8% آموزشگاه های فیلیپین و 61 % دبستان های هند تنها 1 یا 2 آموزگار دارند.( یونسکو ، 1989)22 % مدارس مکزیک دارای شش پایه تنها با یک آموزگار اداره می شوند.   </vt:lpstr>
      <vt:lpstr>PowerPoint Presentation</vt:lpstr>
      <vt:lpstr>PowerPoint Presentation</vt:lpstr>
      <vt:lpstr>PowerPoint Presentation</vt:lpstr>
      <vt:lpstr>PowerPoint Presentation</vt:lpstr>
      <vt:lpstr>PowerPoint Presentation</vt:lpstr>
      <vt:lpstr>PowerPoint Presentation</vt:lpstr>
      <vt:lpstr> آموزش چند پایه در ایران </vt:lpstr>
      <vt:lpstr>دلایل تشکیل کلاس های چند پایه در ایران</vt:lpstr>
      <vt:lpstr>مدارس چند پایه را به عنوان یک واقعیت بپذیریم</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ویژگی ها</vt:lpstr>
      <vt:lpstr>چگونه می توان کلاس های چند پایه را به فرصت آموزشی استثنایی تبدیل کرد؟</vt:lpstr>
      <vt:lpstr>تهیه طرح درس در کلاسی که آماده کرده ایم </vt:lpstr>
      <vt:lpstr>مزایای طرح درس</vt:lpstr>
      <vt:lpstr>روش های تدریس چند پایه </vt:lpstr>
      <vt:lpstr>PowerPoint Presentation</vt:lpstr>
      <vt:lpstr>روش محوری</vt:lpstr>
      <vt:lpstr>روش محوری</vt:lpstr>
      <vt:lpstr>در این روش نکات ذیل مورد توجه است:</vt:lpstr>
      <vt:lpstr>در این روش نکات ذیل مورد توجه است:</vt:lpstr>
      <vt:lpstr>در این روش نکات ذیل مورد توجه است:</vt:lpstr>
      <vt:lpstr>در این روش نکات ذیل مورد توجه است:</vt:lpstr>
      <vt:lpstr>در این روش نکات ذیل مورد توجه است:</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برای این که بتوان کلاس های چند پایه را به فرصت تبدیل کرد توجه به موارد زیر به معلمان چند پایه  توصیه می شود</vt:lpstr>
      <vt:lpstr> سازماندهی منطقی محتوا </vt:lpstr>
      <vt:lpstr>01شیوه مناسب اداره کلاس درس</vt:lpstr>
      <vt:lpstr>01شیوه مناسب اداره کلاس درس</vt:lpstr>
      <vt:lpstr>01شیوه مناسب اداره کلاس درس</vt:lpstr>
      <vt:lpstr>01شیوه مناسب اداره کلاس درس</vt:lpstr>
      <vt:lpstr>01شیوه مناسب اداره کلاس درس</vt:lpstr>
      <vt:lpstr>01شیوه مناسب اداره کلاس درس</vt:lpstr>
      <vt:lpstr>گروه بندی دانش آموزان</vt:lpstr>
      <vt:lpstr>گروه بندی دانش آموزان</vt:lpstr>
      <vt:lpstr>گروه بندی دانش آموزان</vt:lpstr>
      <vt:lpstr> برنامه ریزی آموزشی (مدیریت زمان وفضای آموزش)  </vt:lpstr>
      <vt:lpstr> برنامه ریزی آموزشی (مدیریت زمان وفضای آموزش)  </vt:lpstr>
      <vt:lpstr> برنامه ریزی آموزشی (مدیریت زمان وفضای آموزش)  </vt:lpstr>
      <vt:lpstr>سازماندهی فیزیکی کلاس درس </vt:lpstr>
      <vt:lpstr>چیدمان و نحوه نشستن دانش آموزان در کلاس </vt:lpstr>
      <vt:lpstr>یو شکل</vt:lpstr>
      <vt:lpstr>قوی Bمتوسط AضعیفW</vt:lpstr>
      <vt:lpstr>دانش آموزان پایه بالاتر و پایین تر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کلاس های چند پایه ای در ایران و جهان</dc:title>
  <dc:creator>ART</dc:creator>
  <cp:lastModifiedBy>123</cp:lastModifiedBy>
  <cp:revision>93</cp:revision>
  <dcterms:created xsi:type="dcterms:W3CDTF">2006-08-16T00:00:00Z</dcterms:created>
  <dcterms:modified xsi:type="dcterms:W3CDTF">2020-05-31T19:07:14Z</dcterms:modified>
</cp:coreProperties>
</file>