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2" r:id="rId4"/>
    <p:sldId id="258" r:id="rId5"/>
    <p:sldId id="261" r:id="rId6"/>
    <p:sldId id="268" r:id="rId7"/>
    <p:sldId id="259" r:id="rId8"/>
    <p:sldId id="260" r:id="rId9"/>
    <p:sldId id="263" r:id="rId10"/>
    <p:sldId id="264" r:id="rId11"/>
    <p:sldId id="266" r:id="rId12"/>
    <p:sldId id="267"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8F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6380" autoAdjust="0"/>
  </p:normalViewPr>
  <p:slideViewPr>
    <p:cSldViewPr>
      <p:cViewPr>
        <p:scale>
          <a:sx n="44" d="100"/>
          <a:sy n="44" d="100"/>
        </p:scale>
        <p:origin x="-1218" y="-72"/>
      </p:cViewPr>
      <p:guideLst>
        <p:guide orient="horz" pos="2160"/>
        <p:guide pos="2880"/>
      </p:guideLst>
    </p:cSldViewPr>
  </p:slideViewPr>
  <p:outlineViewPr>
    <p:cViewPr>
      <p:scale>
        <a:sx n="33" d="100"/>
        <a:sy n="33" d="100"/>
      </p:scale>
      <p:origin x="0" y="1372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87B8E3-8205-4DE7-88B0-351E4673E12E}" type="datetimeFigureOut">
              <a:rPr lang="en-US" smtClean="0"/>
              <a:pPr/>
              <a:t>5/25/2020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9F3892-4DCC-4DCD-9E49-6FF702E7C79F}" type="slidenum">
              <a:rPr lang="en-US" smtClean="0"/>
              <a:pPr/>
              <a:t>‹#›</a:t>
            </a:fld>
            <a:endParaRPr lang="en-US" dirty="0"/>
          </a:p>
        </p:txBody>
      </p:sp>
    </p:spTree>
    <p:extLst>
      <p:ext uri="{BB962C8B-B14F-4D97-AF65-F5344CB8AC3E}">
        <p14:creationId xmlns:p14="http://schemas.microsoft.com/office/powerpoint/2010/main" val="453666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dirty="0" smtClean="0"/>
              <a:t>ساده ترين طراحي آموزشي</a:t>
            </a:r>
            <a:endParaRPr lang="en-US" dirty="0"/>
          </a:p>
        </p:txBody>
      </p:sp>
      <p:sp>
        <p:nvSpPr>
          <p:cNvPr id="4" name="Slide Number Placeholder 3"/>
          <p:cNvSpPr>
            <a:spLocks noGrp="1"/>
          </p:cNvSpPr>
          <p:nvPr>
            <p:ph type="sldNum" sz="quarter" idx="10"/>
          </p:nvPr>
        </p:nvSpPr>
        <p:spPr/>
        <p:txBody>
          <a:bodyPr/>
          <a:lstStyle/>
          <a:p>
            <a:fld id="{259F3892-4DCC-4DCD-9E49-6FF702E7C79F}" type="slidenum">
              <a:rPr lang="en-US" smtClean="0"/>
              <a:pPr/>
              <a:t>2</a:t>
            </a:fld>
            <a:endParaRPr lang="en-US" dirty="0"/>
          </a:p>
        </p:txBody>
      </p:sp>
    </p:spTree>
    <p:extLst>
      <p:ext uri="{BB962C8B-B14F-4D97-AF65-F5344CB8AC3E}">
        <p14:creationId xmlns:p14="http://schemas.microsoft.com/office/powerpoint/2010/main" val="3204140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fa-IR" sz="1200" dirty="0" smtClean="0">
                <a:latin typeface="F_badr" pitchFamily="2" charset="0"/>
                <a:cs typeface="2  Mitra" pitchFamily="2" charset="-78"/>
              </a:rPr>
              <a:t>در مواقعي كه معلم با پايه اي بصورت محوري كار مي كند ، هميار معلمان (خليفه) كه قاعدتااز پايه هاي بالاتر انتخاب مي شوند خيلي مي توانند كمك معلم وهميار او براي پايه هاي پائين تر باشند.</a:t>
            </a:r>
          </a:p>
          <a:p>
            <a:endParaRPr lang="en-US" dirty="0"/>
          </a:p>
        </p:txBody>
      </p:sp>
      <p:sp>
        <p:nvSpPr>
          <p:cNvPr id="4" name="Slide Number Placeholder 3"/>
          <p:cNvSpPr>
            <a:spLocks noGrp="1"/>
          </p:cNvSpPr>
          <p:nvPr>
            <p:ph type="sldNum" sz="quarter" idx="10"/>
          </p:nvPr>
        </p:nvSpPr>
        <p:spPr/>
        <p:txBody>
          <a:bodyPr/>
          <a:lstStyle/>
          <a:p>
            <a:fld id="{259F3892-4DCC-4DCD-9E49-6FF702E7C79F}" type="slidenum">
              <a:rPr lang="en-US" smtClean="0"/>
              <a:pPr/>
              <a:t>5</a:t>
            </a:fld>
            <a:endParaRPr lang="en-US" dirty="0"/>
          </a:p>
        </p:txBody>
      </p:sp>
    </p:spTree>
    <p:extLst>
      <p:ext uri="{BB962C8B-B14F-4D97-AF65-F5344CB8AC3E}">
        <p14:creationId xmlns:p14="http://schemas.microsoft.com/office/powerpoint/2010/main" val="2305386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r"/>
            <a:r>
              <a:rPr lang="fa-IR" dirty="0" smtClean="0"/>
              <a:t>درالگوها نمي توان مراحل راجابجا</a:t>
            </a:r>
            <a:r>
              <a:rPr lang="fa-IR" baseline="0" dirty="0" smtClean="0"/>
              <a:t> كرد ولي در روشها اجرا نكردن بعضي مراحل وجابجا كردن امكان دارد.</a:t>
            </a:r>
          </a:p>
          <a:p>
            <a:pPr algn="r"/>
            <a:r>
              <a:rPr lang="fa-IR" baseline="0" dirty="0" smtClean="0"/>
              <a:t>به تعداد معلمان مي توان روشهاي تدريس داشت ولي  الگوها توسط جامعه شناسان ومتخصصين ساخته مي شود.</a:t>
            </a:r>
          </a:p>
          <a:p>
            <a:pPr algn="r"/>
            <a:r>
              <a:rPr lang="fa-IR" baseline="0" dirty="0" smtClean="0"/>
              <a:t>الگو(مادر)--------روشها--------تكنيك            دركاربرد روشها والگوها دقت شود.            درتلفيق ، الگوها تلفيق مي شود.</a:t>
            </a:r>
          </a:p>
          <a:p>
            <a:pPr algn="r"/>
            <a:r>
              <a:rPr lang="fa-IR" baseline="0" dirty="0" smtClean="0"/>
              <a:t>روشهاي تلفيق 7الي 8 مي باشدكه هنوز ترجمه نشده      مهارتها وآموزشهاي آكادميك</a:t>
            </a:r>
            <a:endParaRPr lang="en-US" dirty="0"/>
          </a:p>
        </p:txBody>
      </p:sp>
      <p:sp>
        <p:nvSpPr>
          <p:cNvPr id="4" name="Slide Number Placeholder 3"/>
          <p:cNvSpPr>
            <a:spLocks noGrp="1"/>
          </p:cNvSpPr>
          <p:nvPr>
            <p:ph type="sldNum" sz="quarter" idx="10"/>
          </p:nvPr>
        </p:nvSpPr>
        <p:spPr/>
        <p:txBody>
          <a:bodyPr/>
          <a:lstStyle/>
          <a:p>
            <a:fld id="{259F3892-4DCC-4DCD-9E49-6FF702E7C79F}" type="slidenum">
              <a:rPr lang="en-US" smtClean="0"/>
              <a:pPr/>
              <a:t>6</a:t>
            </a:fld>
            <a:endParaRPr lang="en-US" dirty="0"/>
          </a:p>
        </p:txBody>
      </p:sp>
    </p:spTree>
    <p:extLst>
      <p:ext uri="{BB962C8B-B14F-4D97-AF65-F5344CB8AC3E}">
        <p14:creationId xmlns:p14="http://schemas.microsoft.com/office/powerpoint/2010/main" val="4217195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r" rtl="1">
              <a:buFont typeface="Wingdings" pitchFamily="2" charset="2"/>
              <a:buChar char="v"/>
            </a:pPr>
            <a:r>
              <a:rPr lang="fa-IR" dirty="0" smtClean="0">
                <a:solidFill>
                  <a:srgbClr val="FF0000"/>
                </a:solidFill>
              </a:rPr>
              <a:t>دربرگه ها رائه شده</a:t>
            </a:r>
            <a:r>
              <a:rPr lang="fa-IR" baseline="0" dirty="0" smtClean="0">
                <a:solidFill>
                  <a:srgbClr val="FF0000"/>
                </a:solidFill>
              </a:rPr>
              <a:t> 3روش تلفيق ارتئه شده</a:t>
            </a:r>
            <a:endParaRPr lang="en-US" dirty="0">
              <a:solidFill>
                <a:srgbClr val="FF0000"/>
              </a:solidFill>
            </a:endParaRPr>
          </a:p>
        </p:txBody>
      </p:sp>
      <p:sp>
        <p:nvSpPr>
          <p:cNvPr id="4" name="Slide Number Placeholder 3"/>
          <p:cNvSpPr>
            <a:spLocks noGrp="1"/>
          </p:cNvSpPr>
          <p:nvPr>
            <p:ph type="sldNum" sz="quarter" idx="10"/>
          </p:nvPr>
        </p:nvSpPr>
        <p:spPr/>
        <p:txBody>
          <a:bodyPr/>
          <a:lstStyle/>
          <a:p>
            <a:fld id="{259F3892-4DCC-4DCD-9E49-6FF702E7C79F}" type="slidenum">
              <a:rPr lang="en-US" smtClean="0"/>
              <a:pPr/>
              <a:t>7</a:t>
            </a:fld>
            <a:endParaRPr lang="en-US" dirty="0"/>
          </a:p>
        </p:txBody>
      </p:sp>
    </p:spTree>
    <p:extLst>
      <p:ext uri="{BB962C8B-B14F-4D97-AF65-F5344CB8AC3E}">
        <p14:creationId xmlns:p14="http://schemas.microsoft.com/office/powerpoint/2010/main" val="2253695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r"/>
            <a:r>
              <a:rPr lang="fa-IR" dirty="0" smtClean="0"/>
              <a:t>وقتي با محورها كار مي كنيم بقيه پايه ها چه كارهايي مي توانند طي فرصت ها انجام دهند.</a:t>
            </a:r>
            <a:endParaRPr lang="en-US" dirty="0"/>
          </a:p>
        </p:txBody>
      </p:sp>
      <p:sp>
        <p:nvSpPr>
          <p:cNvPr id="4" name="Slide Number Placeholder 3"/>
          <p:cNvSpPr>
            <a:spLocks noGrp="1"/>
          </p:cNvSpPr>
          <p:nvPr>
            <p:ph type="sldNum" sz="quarter" idx="10"/>
          </p:nvPr>
        </p:nvSpPr>
        <p:spPr/>
        <p:txBody>
          <a:bodyPr/>
          <a:lstStyle/>
          <a:p>
            <a:fld id="{259F3892-4DCC-4DCD-9E49-6FF702E7C79F}" type="slidenum">
              <a:rPr lang="en-US" smtClean="0"/>
              <a:pPr/>
              <a:t>10</a:t>
            </a:fld>
            <a:endParaRPr lang="en-US" dirty="0"/>
          </a:p>
        </p:txBody>
      </p:sp>
    </p:spTree>
    <p:extLst>
      <p:ext uri="{BB962C8B-B14F-4D97-AF65-F5344CB8AC3E}">
        <p14:creationId xmlns:p14="http://schemas.microsoft.com/office/powerpoint/2010/main" val="1200975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r"/>
            <a:r>
              <a:rPr lang="fa-IR" dirty="0" smtClean="0"/>
              <a:t>در روش مشاركتي مراحل هرروشي را كه دانش آموزان قرار است گروهي ومشاركتي كار كنند روي كاغذ نوشته وبه</a:t>
            </a:r>
            <a:r>
              <a:rPr lang="fa-IR" baseline="0" dirty="0" smtClean="0"/>
              <a:t> گروه مي   دهيم كه مطابق آن عمل كنند.</a:t>
            </a:r>
          </a:p>
          <a:p>
            <a:pPr algn="r" rtl="1"/>
            <a:r>
              <a:rPr lang="fa-IR" baseline="0" dirty="0" smtClean="0"/>
              <a:t>كتاب روشها متعدد مي باشد مانند روشهاي فعال و اكتشافي فضلي خاني(كتاب  آبي رنگ)</a:t>
            </a:r>
            <a:endParaRPr lang="en-US" dirty="0"/>
          </a:p>
        </p:txBody>
      </p:sp>
      <p:sp>
        <p:nvSpPr>
          <p:cNvPr id="4" name="Slide Number Placeholder 3"/>
          <p:cNvSpPr>
            <a:spLocks noGrp="1"/>
          </p:cNvSpPr>
          <p:nvPr>
            <p:ph type="sldNum" sz="quarter" idx="10"/>
          </p:nvPr>
        </p:nvSpPr>
        <p:spPr/>
        <p:txBody>
          <a:bodyPr/>
          <a:lstStyle/>
          <a:p>
            <a:fld id="{259F3892-4DCC-4DCD-9E49-6FF702E7C79F}" type="slidenum">
              <a:rPr lang="en-US" smtClean="0"/>
              <a:pPr/>
              <a:t>11</a:t>
            </a:fld>
            <a:endParaRPr lang="en-US" dirty="0"/>
          </a:p>
        </p:txBody>
      </p:sp>
    </p:spTree>
    <p:extLst>
      <p:ext uri="{BB962C8B-B14F-4D97-AF65-F5344CB8AC3E}">
        <p14:creationId xmlns:p14="http://schemas.microsoft.com/office/powerpoint/2010/main" val="2948241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1D8BD707-D9CF-40AE-B4C6-C98DA3205C09}" type="datetimeFigureOut">
              <a:rPr lang="en-US" smtClean="0"/>
              <a:pPr/>
              <a:t>5/25/2020</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5/25/2020</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1D8BD707-D9CF-40AE-B4C6-C98DA3205C09}" type="datetimeFigureOut">
              <a:rPr lang="en-US" smtClean="0"/>
              <a:pPr/>
              <a:t>5/25/2020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1D8BD707-D9CF-40AE-B4C6-C98DA3205C09}" type="datetimeFigureOut">
              <a:rPr lang="en-US" smtClean="0"/>
              <a:pPr/>
              <a:t>5/25/2020</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1D8BD707-D9CF-40AE-B4C6-C98DA3205C09}" type="datetimeFigureOut">
              <a:rPr lang="en-US" smtClean="0"/>
              <a:pPr/>
              <a:t>5/25/2020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5/25/2020</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5/25/2020</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5/25/2020</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smtClean="0"/>
              <a:t>Click icon to add picture</a:t>
            </a:r>
            <a:endParaRPr kumimoji="0"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D8BD707-D9CF-40AE-B4C6-C98DA3205C09}" type="datetimeFigureOut">
              <a:rPr lang="en-US" smtClean="0"/>
              <a:pPr/>
              <a:t>5/25/2020</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madreseh1400.blogfa.com/post-100.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990600"/>
            <a:ext cx="9144000" cy="4419600"/>
          </a:xfrm>
        </p:spPr>
        <p:txBody>
          <a:bodyPr>
            <a:noAutofit/>
          </a:bodyPr>
          <a:lstStyle/>
          <a:p>
            <a:endParaRPr lang="en-US" sz="1000" dirty="0" smtClean="0"/>
          </a:p>
          <a:p>
            <a:endParaRPr lang="en-US" sz="1000" dirty="0" smtClean="0"/>
          </a:p>
          <a:p>
            <a:endParaRPr lang="en-US" sz="1000" dirty="0" smtClean="0"/>
          </a:p>
          <a:p>
            <a:endParaRPr lang="en-US" sz="1000" dirty="0" smtClean="0"/>
          </a:p>
          <a:p>
            <a:endParaRPr lang="en-US" sz="1000" dirty="0" smtClean="0"/>
          </a:p>
          <a:p>
            <a:endParaRPr lang="en-US" sz="1000" dirty="0" smtClean="0"/>
          </a:p>
          <a:p>
            <a:endParaRPr lang="en-US" sz="1000" dirty="0" smtClean="0"/>
          </a:p>
          <a:p>
            <a:endParaRPr lang="en-US" sz="1000" dirty="0" smtClean="0"/>
          </a:p>
          <a:p>
            <a:endParaRPr lang="en-US" sz="1000" dirty="0" smtClean="0"/>
          </a:p>
          <a:p>
            <a:endParaRPr lang="en-US" sz="1000" dirty="0" smtClean="0"/>
          </a:p>
          <a:p>
            <a:endParaRPr lang="en-US" sz="1000" dirty="0" smtClean="0"/>
          </a:p>
          <a:p>
            <a:endParaRPr lang="en-US" sz="1000" dirty="0" smtClean="0"/>
          </a:p>
          <a:p>
            <a:endParaRPr lang="en-US" sz="1000" dirty="0" smtClean="0"/>
          </a:p>
          <a:p>
            <a:pPr algn="r"/>
            <a:r>
              <a:rPr lang="fa-IR" sz="7200" dirty="0" smtClean="0">
                <a:cs typeface="2  Titr" pitchFamily="2" charset="-78"/>
              </a:rPr>
              <a:t>شيوه  </a:t>
            </a:r>
          </a:p>
          <a:p>
            <a:pPr algn="r"/>
            <a:r>
              <a:rPr lang="fa-IR" sz="7200" dirty="0" smtClean="0">
                <a:cs typeface="2  Titr" pitchFamily="2" charset="-78"/>
              </a:rPr>
              <a:t>        اداره</a:t>
            </a:r>
          </a:p>
          <a:p>
            <a:pPr algn="ctr"/>
            <a:r>
              <a:rPr lang="fa-IR" sz="7200" dirty="0" smtClean="0">
                <a:cs typeface="2  Titr" pitchFamily="2" charset="-78"/>
              </a:rPr>
              <a:t>كلاس هاي </a:t>
            </a:r>
          </a:p>
          <a:p>
            <a:pPr algn="r"/>
            <a:r>
              <a:rPr lang="fa-IR" sz="7200" dirty="0" smtClean="0">
                <a:cs typeface="2  Titr" pitchFamily="2" charset="-78"/>
              </a:rPr>
              <a:t>                           چندپايه</a:t>
            </a:r>
            <a:endParaRPr lang="en-US" sz="6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3" end="13"/>
                                            </p:txEl>
                                          </p:spTgt>
                                        </p:tgtEl>
                                        <p:attrNameLst>
                                          <p:attrName>style.visibility</p:attrName>
                                        </p:attrNameLst>
                                      </p:cBhvr>
                                      <p:to>
                                        <p:strVal val="visible"/>
                                      </p:to>
                                    </p:set>
                                    <p:animEffect transition="in" filter="fade">
                                      <p:cBhvr>
                                        <p:cTn id="7" dur="2000"/>
                                        <p:tgtEl>
                                          <p:spTgt spid="3">
                                            <p:txEl>
                                              <p:pRg st="13" end="1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4" end="14"/>
                                            </p:txEl>
                                          </p:spTgt>
                                        </p:tgtEl>
                                        <p:attrNameLst>
                                          <p:attrName>style.visibility</p:attrName>
                                        </p:attrNameLst>
                                      </p:cBhvr>
                                      <p:to>
                                        <p:strVal val="visible"/>
                                      </p:to>
                                    </p:set>
                                    <p:animEffect transition="in" filter="fade">
                                      <p:cBhvr>
                                        <p:cTn id="12" dur="2000"/>
                                        <p:tgtEl>
                                          <p:spTgt spid="3">
                                            <p:txEl>
                                              <p:pRg st="14" end="1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5" end="15"/>
                                            </p:txEl>
                                          </p:spTgt>
                                        </p:tgtEl>
                                        <p:attrNameLst>
                                          <p:attrName>style.visibility</p:attrName>
                                        </p:attrNameLst>
                                      </p:cBhvr>
                                      <p:to>
                                        <p:strVal val="visible"/>
                                      </p:to>
                                    </p:set>
                                    <p:animEffect transition="in" filter="fade">
                                      <p:cBhvr>
                                        <p:cTn id="17" dur="2000"/>
                                        <p:tgtEl>
                                          <p:spTgt spid="3">
                                            <p:txEl>
                                              <p:pRg st="15" end="1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6" end="16"/>
                                            </p:txEl>
                                          </p:spTgt>
                                        </p:tgtEl>
                                        <p:attrNameLst>
                                          <p:attrName>style.visibility</p:attrName>
                                        </p:attrNameLst>
                                      </p:cBhvr>
                                      <p:to>
                                        <p:strVal val="visible"/>
                                      </p:to>
                                    </p:set>
                                    <p:animEffect transition="in" filter="fade">
                                      <p:cBhvr>
                                        <p:cTn id="22" dur="20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838200"/>
          </a:xfrm>
          <a:solidFill>
            <a:srgbClr val="FFFF00"/>
          </a:solidFill>
        </p:spPr>
        <p:txBody>
          <a:bodyPr>
            <a:normAutofit fontScale="90000"/>
          </a:bodyPr>
          <a:lstStyle/>
          <a:p>
            <a:pPr algn="ctr"/>
            <a:r>
              <a:rPr lang="fa-IR" sz="8000" dirty="0" smtClean="0">
                <a:solidFill>
                  <a:srgbClr val="FF0000"/>
                </a:solidFill>
                <a:cs typeface="2  Titr" pitchFamily="2" charset="-78"/>
              </a:rPr>
              <a:t>فرصت ها</a:t>
            </a:r>
            <a:endParaRPr lang="en-US" dirty="0">
              <a:solidFill>
                <a:srgbClr val="FF0000"/>
              </a:solidFill>
              <a:cs typeface="2  Titr" pitchFamily="2" charset="-78"/>
            </a:endParaRPr>
          </a:p>
        </p:txBody>
      </p:sp>
      <p:sp>
        <p:nvSpPr>
          <p:cNvPr id="3" name="Content Placeholder 2"/>
          <p:cNvSpPr>
            <a:spLocks noGrp="1"/>
          </p:cNvSpPr>
          <p:nvPr>
            <p:ph idx="1"/>
          </p:nvPr>
        </p:nvSpPr>
        <p:spPr>
          <a:xfrm>
            <a:off x="304800" y="1219200"/>
            <a:ext cx="8839200" cy="5410200"/>
          </a:xfrm>
          <a:solidFill>
            <a:schemeClr val="bg1">
              <a:lumMod val="95000"/>
            </a:schemeClr>
          </a:solidFill>
        </p:spPr>
        <p:txBody>
          <a:bodyPr>
            <a:normAutofit fontScale="77500" lnSpcReduction="20000"/>
          </a:bodyPr>
          <a:lstStyle/>
          <a:p>
            <a:pPr marL="514350" indent="-514350" algn="r" rtl="1">
              <a:buFont typeface="+mj-lt"/>
              <a:buAutoNum type="arabicPeriod"/>
            </a:pPr>
            <a:r>
              <a:rPr lang="fa-IR" sz="2800" b="1" dirty="0" smtClean="0">
                <a:latin typeface="F_badr" pitchFamily="2" charset="0"/>
                <a:cs typeface="2  Mitra" pitchFamily="2" charset="-78"/>
              </a:rPr>
              <a:t>زمينه ساز                                  </a:t>
            </a:r>
            <a:r>
              <a:rPr lang="fa-IR" sz="2800" dirty="0" smtClean="0">
                <a:solidFill>
                  <a:srgbClr val="0070C0"/>
                </a:solidFill>
                <a:latin typeface="F_badr" pitchFamily="2" charset="0"/>
                <a:cs typeface="2  Mitra" pitchFamily="2" charset="-78"/>
              </a:rPr>
              <a:t>دادن تمرين يا فعاليتي كه زمينه ساز تدريس مي باشد. </a:t>
            </a:r>
          </a:p>
          <a:p>
            <a:pPr marL="514350" indent="-514350" algn="r" rtl="1">
              <a:buFont typeface="+mj-lt"/>
              <a:buAutoNum type="arabicPeriod"/>
            </a:pPr>
            <a:r>
              <a:rPr lang="fa-IR" sz="2800" dirty="0" smtClean="0">
                <a:latin typeface="F_badr" pitchFamily="2" charset="0"/>
                <a:cs typeface="2  Mitra" pitchFamily="2" charset="-78"/>
              </a:rPr>
              <a:t>تكويني وتعميق                            </a:t>
            </a:r>
            <a:r>
              <a:rPr lang="fa-IR" sz="2800" dirty="0" smtClean="0">
                <a:solidFill>
                  <a:srgbClr val="0070C0"/>
                </a:solidFill>
                <a:latin typeface="F_badr" pitchFamily="2" charset="0"/>
                <a:cs typeface="2  Mitra" pitchFamily="2" charset="-78"/>
              </a:rPr>
              <a:t>دادن تكليف پاياني ويادگيري عميق تر</a:t>
            </a:r>
          </a:p>
          <a:p>
            <a:pPr marL="514350" indent="-514350" algn="r" rtl="1">
              <a:buFont typeface="+mj-lt"/>
              <a:buAutoNum type="arabicPeriod"/>
            </a:pPr>
            <a:r>
              <a:rPr lang="fa-IR" sz="2800" b="1" dirty="0" smtClean="0">
                <a:latin typeface="F_badr" pitchFamily="2" charset="0"/>
                <a:cs typeface="2  Mitra" pitchFamily="2" charset="-78"/>
              </a:rPr>
              <a:t>آزمايش</a:t>
            </a:r>
          </a:p>
          <a:p>
            <a:pPr marL="514350" indent="-514350" algn="r" rtl="1">
              <a:buFont typeface="+mj-lt"/>
              <a:buAutoNum type="arabicPeriod"/>
            </a:pPr>
            <a:r>
              <a:rPr lang="fa-IR" sz="2800" b="1" dirty="0" smtClean="0">
                <a:latin typeface="F_badr" pitchFamily="2" charset="0"/>
                <a:cs typeface="2  Mitra" pitchFamily="2" charset="-78"/>
              </a:rPr>
              <a:t>ارائه كنفرانس</a:t>
            </a:r>
          </a:p>
          <a:p>
            <a:pPr marL="514350" indent="-514350" algn="r" rtl="1">
              <a:buFont typeface="+mj-lt"/>
              <a:buAutoNum type="arabicPeriod"/>
            </a:pPr>
            <a:r>
              <a:rPr lang="fa-IR" sz="2800" b="1" dirty="0" smtClean="0">
                <a:latin typeface="F_badr" pitchFamily="2" charset="0"/>
                <a:cs typeface="2  Mitra" pitchFamily="2" charset="-78"/>
              </a:rPr>
              <a:t>بسطي وخلاقيتي                         </a:t>
            </a:r>
            <a:r>
              <a:rPr lang="fa-IR" sz="2800" dirty="0" smtClean="0">
                <a:solidFill>
                  <a:srgbClr val="0070C0"/>
                </a:solidFill>
                <a:latin typeface="F_badr" pitchFamily="2" charset="0"/>
                <a:cs typeface="2  Mitra" pitchFamily="2" charset="-78"/>
              </a:rPr>
              <a:t>ارائه تكاليف بسطي وخلاقيتي</a:t>
            </a:r>
          </a:p>
          <a:p>
            <a:pPr marL="514350" indent="-514350" algn="r" rtl="1">
              <a:buFont typeface="+mj-lt"/>
              <a:buAutoNum type="arabicPeriod"/>
            </a:pPr>
            <a:r>
              <a:rPr lang="fa-IR" sz="2800" b="1" dirty="0" smtClean="0">
                <a:latin typeface="F_badr" pitchFamily="2" charset="0"/>
                <a:cs typeface="2  Mitra" pitchFamily="2" charset="-78"/>
              </a:rPr>
              <a:t>ارزشيابي از ديگر پايه ها             </a:t>
            </a:r>
            <a:r>
              <a:rPr lang="fa-IR" sz="2800" dirty="0" smtClean="0">
                <a:solidFill>
                  <a:srgbClr val="0070C0"/>
                </a:solidFill>
                <a:latin typeface="F_badr" pitchFamily="2" charset="0"/>
                <a:cs typeface="2  Mitra" pitchFamily="2" charset="-78"/>
              </a:rPr>
              <a:t>دانش آموزان پايه بالاتر از پايه پائين تر ارزشيابي بعمل آورند.</a:t>
            </a:r>
          </a:p>
          <a:p>
            <a:pPr marL="514350" indent="-514350" algn="r" rtl="1">
              <a:buFont typeface="+mj-lt"/>
              <a:buAutoNum type="arabicPeriod"/>
            </a:pPr>
            <a:r>
              <a:rPr lang="fa-IR" sz="2800" b="1" dirty="0" smtClean="0">
                <a:latin typeface="F_badr" pitchFamily="2" charset="0"/>
                <a:cs typeface="2  Mitra" pitchFamily="2" charset="-78"/>
              </a:rPr>
              <a:t>فعاليت عملي                            </a:t>
            </a:r>
            <a:r>
              <a:rPr lang="fa-IR" sz="2800" dirty="0" smtClean="0">
                <a:solidFill>
                  <a:srgbClr val="0070C0"/>
                </a:solidFill>
                <a:latin typeface="F_badr" pitchFamily="2" charset="0"/>
                <a:cs typeface="2  Mitra" pitchFamily="2" charset="-78"/>
              </a:rPr>
              <a:t>برگ ها رادر طبيعت جمع آوري وطبقه بندي نمائيد.</a:t>
            </a:r>
          </a:p>
          <a:p>
            <a:pPr marL="514350" indent="-514350" algn="r" rtl="1">
              <a:buFont typeface="+mj-lt"/>
              <a:buAutoNum type="arabicPeriod"/>
            </a:pPr>
            <a:r>
              <a:rPr lang="fa-IR" sz="2800" b="1" dirty="0" smtClean="0">
                <a:latin typeface="F_badr" pitchFamily="2" charset="0"/>
                <a:cs typeface="2  Mitra" pitchFamily="2" charset="-78"/>
              </a:rPr>
              <a:t>بحث وگفتگو</a:t>
            </a:r>
          </a:p>
          <a:p>
            <a:pPr marL="514350" indent="-514350" algn="r" rtl="1">
              <a:buFont typeface="+mj-lt"/>
              <a:buAutoNum type="arabicPeriod"/>
            </a:pPr>
            <a:r>
              <a:rPr lang="fa-IR" sz="2800" b="1" dirty="0" smtClean="0">
                <a:latin typeface="F_badr" pitchFamily="2" charset="0"/>
                <a:cs typeface="2  Mitra" pitchFamily="2" charset="-78"/>
              </a:rPr>
              <a:t>حل تمرين</a:t>
            </a:r>
          </a:p>
          <a:p>
            <a:pPr marL="514350" indent="-514350" algn="r" rtl="1">
              <a:buFont typeface="+mj-lt"/>
              <a:buAutoNum type="arabicPeriod"/>
            </a:pPr>
            <a:r>
              <a:rPr lang="fa-IR" sz="2800" b="1" dirty="0" smtClean="0">
                <a:latin typeface="F_badr" pitchFamily="2" charset="0"/>
                <a:cs typeface="2  Mitra" pitchFamily="2" charset="-78"/>
              </a:rPr>
              <a:t>مشاهده فيلم</a:t>
            </a:r>
          </a:p>
          <a:p>
            <a:pPr marL="514350" indent="-514350" algn="r" rtl="1">
              <a:buFont typeface="+mj-lt"/>
              <a:buAutoNum type="arabicPeriod"/>
            </a:pPr>
            <a:r>
              <a:rPr lang="fa-IR" sz="2800" b="1" dirty="0" smtClean="0">
                <a:latin typeface="F_badr" pitchFamily="2" charset="0"/>
                <a:cs typeface="2  Mitra" pitchFamily="2" charset="-78"/>
              </a:rPr>
              <a:t>طراحي سوال                         </a:t>
            </a:r>
            <a:r>
              <a:rPr lang="fa-IR" sz="2800" dirty="0" smtClean="0">
                <a:solidFill>
                  <a:srgbClr val="0070C0"/>
                </a:solidFill>
                <a:latin typeface="F_badr" pitchFamily="2" charset="0"/>
                <a:cs typeface="2  Mitra" pitchFamily="2" charset="-78"/>
              </a:rPr>
              <a:t>10سوال از فلان درسي طراحي كنيد.</a:t>
            </a:r>
          </a:p>
          <a:p>
            <a:pPr marL="514350" indent="-514350" algn="r" rtl="1">
              <a:buFont typeface="+mj-lt"/>
              <a:buAutoNum type="arabicPeriod"/>
            </a:pPr>
            <a:r>
              <a:rPr lang="fa-IR" sz="2800" b="1" dirty="0" smtClean="0">
                <a:latin typeface="F_badr" pitchFamily="2" charset="0"/>
                <a:cs typeface="2  Mitra" pitchFamily="2" charset="-78"/>
              </a:rPr>
              <a:t>يادگيري مبتني بروب وكامپيوتر</a:t>
            </a:r>
          </a:p>
          <a:p>
            <a:pPr marL="514350" indent="-514350" algn="r" rtl="1">
              <a:buFont typeface="+mj-lt"/>
              <a:buAutoNum type="arabicPeriod"/>
            </a:pPr>
            <a:r>
              <a:rPr lang="fa-IR" sz="2800" b="1" dirty="0" smtClean="0">
                <a:latin typeface="F_badr" pitchFamily="2" charset="0"/>
                <a:cs typeface="2  Mitra" pitchFamily="2" charset="-78"/>
              </a:rPr>
              <a:t>دعوت از ميهمان                   </a:t>
            </a:r>
            <a:r>
              <a:rPr lang="fa-IR" sz="2800" dirty="0" smtClean="0">
                <a:solidFill>
                  <a:srgbClr val="0070C0"/>
                </a:solidFill>
                <a:latin typeface="F_badr" pitchFamily="2" charset="0"/>
                <a:cs typeface="2  Mitra" pitchFamily="2" charset="-78"/>
              </a:rPr>
              <a:t>دعوت ازنانواي محله وپرسش وپاسخ ازايشان درابطه با مراحل تهيه نان</a:t>
            </a:r>
          </a:p>
          <a:p>
            <a:pPr marL="514350" indent="-514350" algn="r" rtl="1">
              <a:buNone/>
            </a:pPr>
            <a:r>
              <a:rPr lang="fa-IR" sz="2800" dirty="0" smtClean="0">
                <a:latin typeface="F_badr" pitchFamily="2" charset="0"/>
                <a:cs typeface="2  Mitra" pitchFamily="2" charset="-78"/>
              </a:rPr>
              <a:t>   </a:t>
            </a:r>
          </a:p>
          <a:p>
            <a:pPr algn="r" rtl="1">
              <a:buNone/>
            </a:pPr>
            <a:endParaRPr lang="en-US" sz="2800" dirty="0">
              <a:latin typeface="F_badr" pitchFamily="2" charset="0"/>
              <a:cs typeface="2  Mitr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 calcmode="lin" valueType="num">
                                      <p:cBhvr additive="base">
                                        <p:cTn id="9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838200"/>
          </a:xfrm>
          <a:solidFill>
            <a:srgbClr val="FFFF00"/>
          </a:solidFill>
        </p:spPr>
        <p:txBody>
          <a:bodyPr>
            <a:normAutofit fontScale="90000"/>
          </a:bodyPr>
          <a:lstStyle/>
          <a:p>
            <a:pPr algn="ctr"/>
            <a:r>
              <a:rPr lang="fa-IR" sz="8000" dirty="0" smtClean="0">
                <a:solidFill>
                  <a:srgbClr val="FF0000"/>
                </a:solidFill>
                <a:cs typeface="2  Titr" pitchFamily="2" charset="-78"/>
              </a:rPr>
              <a:t>تركيبي</a:t>
            </a:r>
            <a:endParaRPr lang="en-US" dirty="0">
              <a:solidFill>
                <a:srgbClr val="FF0000"/>
              </a:solidFill>
              <a:cs typeface="2  Titr" pitchFamily="2" charset="-78"/>
            </a:endParaRPr>
          </a:p>
        </p:txBody>
      </p:sp>
      <p:sp>
        <p:nvSpPr>
          <p:cNvPr id="3" name="Content Placeholder 2"/>
          <p:cNvSpPr>
            <a:spLocks noGrp="1"/>
          </p:cNvSpPr>
          <p:nvPr>
            <p:ph idx="1"/>
          </p:nvPr>
        </p:nvSpPr>
        <p:spPr>
          <a:xfrm>
            <a:off x="0" y="1219200"/>
            <a:ext cx="8839200" cy="5638800"/>
          </a:xfrm>
          <a:solidFill>
            <a:schemeClr val="bg1">
              <a:lumMod val="95000"/>
            </a:schemeClr>
          </a:solidFill>
        </p:spPr>
        <p:txBody>
          <a:bodyPr>
            <a:normAutofit/>
          </a:bodyPr>
          <a:lstStyle/>
          <a:p>
            <a:pPr algn="r" rtl="1">
              <a:buNone/>
            </a:pPr>
            <a:r>
              <a:rPr lang="fa-IR" sz="2800" dirty="0" smtClean="0">
                <a:solidFill>
                  <a:schemeClr val="accent4">
                    <a:lumMod val="60000"/>
                    <a:lumOff val="40000"/>
                  </a:schemeClr>
                </a:solidFill>
                <a:latin typeface="F_badr" pitchFamily="2" charset="0"/>
                <a:cs typeface="2  Mitra" pitchFamily="2" charset="-78"/>
              </a:rPr>
              <a:t>مثال تركيبي : محوري </a:t>
            </a:r>
            <a:r>
              <a:rPr lang="fa-IR" sz="2800" dirty="0" smtClean="0">
                <a:latin typeface="F_badr" pitchFamily="2" charset="0"/>
                <a:cs typeface="2  Mitra" pitchFamily="2" charset="-78"/>
              </a:rPr>
              <a:t> با </a:t>
            </a:r>
            <a:r>
              <a:rPr lang="fa-IR" sz="2800" dirty="0" smtClean="0">
                <a:solidFill>
                  <a:srgbClr val="00B050"/>
                </a:solidFill>
                <a:latin typeface="F_badr" pitchFamily="2" charset="0"/>
                <a:cs typeface="2  Mitra" pitchFamily="2" charset="-78"/>
              </a:rPr>
              <a:t>مشاركتي</a:t>
            </a:r>
          </a:p>
          <a:p>
            <a:pPr algn="r" rtl="1">
              <a:buNone/>
            </a:pPr>
            <a:r>
              <a:rPr lang="fa-IR" sz="2800" dirty="0" smtClean="0">
                <a:solidFill>
                  <a:srgbClr val="00B050"/>
                </a:solidFill>
                <a:latin typeface="F_badr" pitchFamily="2" charset="0"/>
                <a:cs typeface="2  Mitra" pitchFamily="2" charset="-78"/>
              </a:rPr>
              <a:t>              </a:t>
            </a:r>
            <a:r>
              <a:rPr lang="fa-IR" sz="2800" dirty="0" smtClean="0">
                <a:solidFill>
                  <a:schemeClr val="accent4">
                    <a:lumMod val="60000"/>
                    <a:lumOff val="40000"/>
                  </a:schemeClr>
                </a:solidFill>
                <a:latin typeface="F_badr" pitchFamily="2" charset="0"/>
                <a:cs typeface="2  Mitra" pitchFamily="2" charset="-78"/>
              </a:rPr>
              <a:t>محور</a:t>
            </a:r>
            <a:r>
              <a:rPr lang="fa-IR" sz="2800" dirty="0" smtClean="0">
                <a:solidFill>
                  <a:srgbClr val="00B050"/>
                </a:solidFill>
                <a:latin typeface="F_badr" pitchFamily="2" charset="0"/>
                <a:cs typeface="2  Mitra" pitchFamily="2" charset="-78"/>
              </a:rPr>
              <a:t>         </a:t>
            </a:r>
            <a:r>
              <a:rPr lang="fa-IR" sz="2800" dirty="0" smtClean="0">
                <a:solidFill>
                  <a:schemeClr val="accent3">
                    <a:lumMod val="75000"/>
                  </a:schemeClr>
                </a:solidFill>
                <a:latin typeface="F_badr" pitchFamily="2" charset="0"/>
                <a:cs typeface="2  Mitra" pitchFamily="2" charset="-78"/>
              </a:rPr>
              <a:t>فرصت1  فرصت2  فرصت3</a:t>
            </a:r>
            <a:r>
              <a:rPr lang="fa-IR" sz="2800" dirty="0" smtClean="0">
                <a:solidFill>
                  <a:srgbClr val="00B050"/>
                </a:solidFill>
                <a:latin typeface="F_badr" pitchFamily="2" charset="0"/>
                <a:cs typeface="2  Mitra" pitchFamily="2" charset="-78"/>
              </a:rPr>
              <a:t>                   مشاركتي</a:t>
            </a:r>
          </a:p>
          <a:p>
            <a:pPr algn="r" rtl="1">
              <a:buNone/>
            </a:pPr>
            <a:endParaRPr lang="fa-IR" sz="2800" dirty="0" smtClean="0">
              <a:solidFill>
                <a:srgbClr val="00B050"/>
              </a:solidFill>
              <a:latin typeface="F_badr" pitchFamily="2" charset="0"/>
              <a:cs typeface="2  Mitra" pitchFamily="2" charset="-78"/>
            </a:endParaRPr>
          </a:p>
          <a:p>
            <a:pPr algn="r" rtl="1">
              <a:buNone/>
            </a:pPr>
            <a:endParaRPr lang="fa-IR" sz="2800" dirty="0" smtClean="0">
              <a:solidFill>
                <a:srgbClr val="00B050"/>
              </a:solidFill>
              <a:latin typeface="F_badr" pitchFamily="2" charset="0"/>
              <a:cs typeface="2  Mitra" pitchFamily="2" charset="-78"/>
            </a:endParaRPr>
          </a:p>
          <a:p>
            <a:pPr algn="r" rtl="1">
              <a:buNone/>
            </a:pPr>
            <a:r>
              <a:rPr lang="fa-IR" sz="2800" dirty="0" smtClean="0">
                <a:solidFill>
                  <a:srgbClr val="00B050"/>
                </a:solidFill>
                <a:latin typeface="F_badr" pitchFamily="2" charset="0"/>
                <a:cs typeface="2  Mitra" pitchFamily="2" charset="-78"/>
              </a:rPr>
              <a:t>     </a:t>
            </a:r>
            <a:r>
              <a:rPr lang="fa-IR" sz="2800" dirty="0" smtClean="0">
                <a:solidFill>
                  <a:schemeClr val="accent4">
                    <a:lumMod val="60000"/>
                    <a:lumOff val="40000"/>
                  </a:schemeClr>
                </a:solidFill>
                <a:latin typeface="F_badr" pitchFamily="2" charset="0"/>
                <a:cs typeface="2  Mitra" pitchFamily="2" charset="-78"/>
              </a:rPr>
              <a:t>موضوع جغرافي       </a:t>
            </a:r>
            <a:r>
              <a:rPr lang="fa-IR" sz="1800" dirty="0" smtClean="0">
                <a:solidFill>
                  <a:schemeClr val="accent3">
                    <a:lumMod val="75000"/>
                  </a:schemeClr>
                </a:solidFill>
                <a:latin typeface="F_badr" pitchFamily="2" charset="0"/>
                <a:cs typeface="2  Mitra" pitchFamily="2" charset="-78"/>
              </a:rPr>
              <a:t> در6 پايه ناگزيربه ارائه فرصت هستيم.                  روش استقرايي    روش ايفاي نقش</a:t>
            </a:r>
          </a:p>
          <a:p>
            <a:pPr algn="r" rtl="1">
              <a:buNone/>
            </a:pPr>
            <a:r>
              <a:rPr lang="fa-IR" sz="1800" dirty="0" smtClean="0">
                <a:solidFill>
                  <a:schemeClr val="accent3">
                    <a:lumMod val="75000"/>
                  </a:schemeClr>
                </a:solidFill>
                <a:latin typeface="F_badr" pitchFamily="2" charset="0"/>
                <a:cs typeface="2  Mitra" pitchFamily="2" charset="-78"/>
              </a:rPr>
              <a:t>                                                                                                                                    روش حل مساله                                                                                                                         </a:t>
            </a:r>
            <a:endParaRPr lang="fa-IR" sz="2800" dirty="0" smtClean="0">
              <a:solidFill>
                <a:schemeClr val="accent3">
                  <a:lumMod val="75000"/>
                </a:schemeClr>
              </a:solidFill>
              <a:latin typeface="F_badr" pitchFamily="2" charset="0"/>
              <a:cs typeface="2  Mitra" pitchFamily="2" charset="-78"/>
            </a:endParaRPr>
          </a:p>
          <a:p>
            <a:pPr algn="r" rtl="1">
              <a:buNone/>
            </a:pPr>
            <a:r>
              <a:rPr lang="fa-IR" sz="2800" dirty="0" smtClean="0">
                <a:solidFill>
                  <a:schemeClr val="accent2">
                    <a:lumMod val="75000"/>
                  </a:schemeClr>
                </a:solidFill>
                <a:latin typeface="F_badr" pitchFamily="2" charset="0"/>
                <a:cs typeface="2  Mitra" pitchFamily="2" charset="-78"/>
              </a:rPr>
              <a:t>    </a:t>
            </a:r>
            <a:r>
              <a:rPr lang="fa-IR" sz="1800" dirty="0" smtClean="0">
                <a:solidFill>
                  <a:schemeClr val="accent2">
                    <a:lumMod val="75000"/>
                  </a:schemeClr>
                </a:solidFill>
                <a:latin typeface="F_badr" pitchFamily="2" charset="0"/>
                <a:cs typeface="2  Mitra" pitchFamily="2" charset="-78"/>
              </a:rPr>
              <a:t>روش اسقرايي : </a:t>
            </a:r>
            <a:r>
              <a:rPr lang="fa-IR" sz="1800" dirty="0" smtClean="0">
                <a:solidFill>
                  <a:schemeClr val="tx1"/>
                </a:solidFill>
                <a:latin typeface="F_badr" pitchFamily="2" charset="0"/>
                <a:cs typeface="2  Mitra" pitchFamily="2" charset="-78"/>
              </a:rPr>
              <a:t>مراحل اين روش را روي برگه اي نوشته وبه دانش آموزان مي دهيم</a:t>
            </a:r>
          </a:p>
          <a:p>
            <a:pPr algn="r" rtl="1">
              <a:buNone/>
            </a:pPr>
            <a:r>
              <a:rPr lang="fa-IR" sz="1800" dirty="0" smtClean="0">
                <a:solidFill>
                  <a:schemeClr val="tx1"/>
                </a:solidFill>
                <a:latin typeface="F_badr" pitchFamily="2" charset="0"/>
                <a:cs typeface="2  Mitra" pitchFamily="2" charset="-78"/>
              </a:rPr>
              <a:t> تا مطابق آن عمل كنندمثلا    1- كلمات رافهرست كنند .   2-طبقه بندي نمايند  </a:t>
            </a:r>
          </a:p>
          <a:p>
            <a:pPr algn="r" rtl="1">
              <a:buNone/>
            </a:pPr>
            <a:r>
              <a:rPr lang="fa-IR" sz="1800" dirty="0" smtClean="0">
                <a:solidFill>
                  <a:schemeClr val="tx1"/>
                </a:solidFill>
                <a:latin typeface="F_badr" pitchFamily="2" charset="0"/>
                <a:cs typeface="2  Mitra" pitchFamily="2" charset="-78"/>
              </a:rPr>
              <a:t> 3- روابط طبقه هارا كشف كنند. و... </a:t>
            </a:r>
          </a:p>
          <a:p>
            <a:pPr algn="r" rtl="1">
              <a:buNone/>
            </a:pPr>
            <a:r>
              <a:rPr lang="fa-IR" sz="1800" dirty="0" smtClean="0">
                <a:solidFill>
                  <a:schemeClr val="tx1"/>
                </a:solidFill>
                <a:latin typeface="F_badr" pitchFamily="2" charset="0"/>
                <a:cs typeface="2  Mitra" pitchFamily="2" charset="-78"/>
              </a:rPr>
              <a:t>  دردستورزبان فارسي كاربرد بيشتري دارد. تدريس فعل لازم ومتعددي</a:t>
            </a:r>
            <a:r>
              <a:rPr lang="fa-IR" sz="1800" dirty="0" smtClean="0">
                <a:solidFill>
                  <a:schemeClr val="accent2">
                    <a:lumMod val="75000"/>
                  </a:schemeClr>
                </a:solidFill>
                <a:latin typeface="F_badr" pitchFamily="2" charset="0"/>
                <a:cs typeface="2  Mitra" pitchFamily="2" charset="-78"/>
              </a:rPr>
              <a:t>   </a:t>
            </a:r>
          </a:p>
          <a:p>
            <a:pPr algn="r" rtl="1">
              <a:buNone/>
            </a:pPr>
            <a:r>
              <a:rPr lang="fa-IR" sz="1800" dirty="0" smtClean="0">
                <a:solidFill>
                  <a:schemeClr val="accent2">
                    <a:lumMod val="75000"/>
                  </a:schemeClr>
                </a:solidFill>
                <a:latin typeface="F_badr" pitchFamily="2" charset="0"/>
                <a:cs typeface="2  Mitra" pitchFamily="2" charset="-78"/>
              </a:rPr>
              <a:t> روش حل مساله: </a:t>
            </a:r>
          </a:p>
          <a:p>
            <a:pPr algn="r" rtl="1">
              <a:buNone/>
            </a:pPr>
            <a:r>
              <a:rPr lang="fa-IR" sz="1800" dirty="0" smtClean="0">
                <a:solidFill>
                  <a:schemeClr val="tx1"/>
                </a:solidFill>
                <a:latin typeface="F_badr" pitchFamily="2" charset="0"/>
                <a:cs typeface="2  Mitra" pitchFamily="2" charset="-78"/>
              </a:rPr>
              <a:t>مراحل حل جمع مقابل     </a:t>
            </a:r>
            <a:endParaRPr lang="en-US" sz="2800" dirty="0">
              <a:solidFill>
                <a:schemeClr val="tx1"/>
              </a:solidFill>
              <a:latin typeface="F_badr" pitchFamily="2" charset="0"/>
              <a:cs typeface="2  Mitra" pitchFamily="2" charset="-78"/>
            </a:endParaRPr>
          </a:p>
        </p:txBody>
      </p:sp>
      <p:sp>
        <p:nvSpPr>
          <p:cNvPr id="8" name="Oval 7"/>
          <p:cNvSpPr/>
          <p:nvPr/>
        </p:nvSpPr>
        <p:spPr>
          <a:xfrm>
            <a:off x="5486400" y="22098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Oval 11"/>
          <p:cNvSpPr/>
          <p:nvPr/>
        </p:nvSpPr>
        <p:spPr>
          <a:xfrm>
            <a:off x="4648200" y="22098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Oval 12"/>
          <p:cNvSpPr/>
          <p:nvPr/>
        </p:nvSpPr>
        <p:spPr>
          <a:xfrm>
            <a:off x="1905000" y="22860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p:cNvSpPr/>
          <p:nvPr/>
        </p:nvSpPr>
        <p:spPr>
          <a:xfrm>
            <a:off x="3810000" y="22098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Oval 14"/>
          <p:cNvSpPr/>
          <p:nvPr/>
        </p:nvSpPr>
        <p:spPr>
          <a:xfrm>
            <a:off x="1066800" y="22860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Arc 16"/>
          <p:cNvSpPr/>
          <p:nvPr/>
        </p:nvSpPr>
        <p:spPr>
          <a:xfrm rot="21103459">
            <a:off x="-346720" y="2262221"/>
            <a:ext cx="2895600" cy="685800"/>
          </a:xfrm>
          <a:prstGeom prst="arc">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dirty="0"/>
          </a:p>
        </p:txBody>
      </p:sp>
      <p:sp>
        <p:nvSpPr>
          <p:cNvPr id="18" name="Oval 17"/>
          <p:cNvSpPr/>
          <p:nvPr/>
        </p:nvSpPr>
        <p:spPr>
          <a:xfrm>
            <a:off x="7010400" y="22098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27" name="Straight Arrow Connector 26"/>
          <p:cNvCxnSpPr/>
          <p:nvPr/>
        </p:nvCxnSpPr>
        <p:spPr>
          <a:xfrm rot="5400000">
            <a:off x="2133600" y="3276600"/>
            <a:ext cx="3048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15" idx="4"/>
          </p:cNvCxnSpPr>
          <p:nvPr/>
        </p:nvCxnSpPr>
        <p:spPr>
          <a:xfrm rot="5400000">
            <a:off x="1294606" y="3276600"/>
            <a:ext cx="305594" cy="79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2" name="Arc 31"/>
          <p:cNvSpPr/>
          <p:nvPr/>
        </p:nvSpPr>
        <p:spPr>
          <a:xfrm>
            <a:off x="1524000" y="2209800"/>
            <a:ext cx="4724400" cy="304800"/>
          </a:xfrm>
          <a:prstGeom prst="arc">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dirty="0"/>
          </a:p>
        </p:txBody>
      </p:sp>
      <p:sp>
        <p:nvSpPr>
          <p:cNvPr id="33" name="Rectangle 32"/>
          <p:cNvSpPr/>
          <p:nvPr/>
        </p:nvSpPr>
        <p:spPr>
          <a:xfrm>
            <a:off x="1981200" y="3810000"/>
            <a:ext cx="990600" cy="2438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l">
              <a:buFont typeface="+mj-lt"/>
              <a:buAutoNum type="arabicPeriod"/>
            </a:pPr>
            <a:r>
              <a:rPr lang="fa-IR" dirty="0" smtClean="0"/>
              <a:t>--1</a:t>
            </a:r>
            <a:r>
              <a:rPr lang="fa-IR" dirty="0" smtClean="0">
                <a:solidFill>
                  <a:schemeClr val="tx1"/>
                </a:solidFill>
              </a:rPr>
              <a:t>1</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p:txBody>
      </p:sp>
      <p:sp>
        <p:nvSpPr>
          <p:cNvPr id="34" name="Rectangle 33"/>
          <p:cNvSpPr/>
          <p:nvPr/>
        </p:nvSpPr>
        <p:spPr>
          <a:xfrm>
            <a:off x="762000" y="4114800"/>
            <a:ext cx="1066800" cy="2133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dirty="0" smtClean="0">
                <a:solidFill>
                  <a:schemeClr val="tx1"/>
                </a:solidFill>
              </a:rPr>
              <a:t>1-</a:t>
            </a:r>
          </a:p>
          <a:p>
            <a:pPr algn="r"/>
            <a:r>
              <a:rPr lang="fa-IR" dirty="0" smtClean="0">
                <a:solidFill>
                  <a:schemeClr val="tx1"/>
                </a:solidFill>
              </a:rPr>
              <a:t>2-</a:t>
            </a:r>
          </a:p>
          <a:p>
            <a:pPr algn="r"/>
            <a:r>
              <a:rPr lang="fa-IR" dirty="0" smtClean="0">
                <a:solidFill>
                  <a:schemeClr val="tx1"/>
                </a:solidFill>
              </a:rPr>
              <a:t>3-</a:t>
            </a:r>
          </a:p>
          <a:p>
            <a:pPr algn="r"/>
            <a:r>
              <a:rPr lang="fa-IR" dirty="0" smtClean="0">
                <a:solidFill>
                  <a:schemeClr val="tx1"/>
                </a:solidFill>
              </a:rPr>
              <a:t>4-</a:t>
            </a:r>
          </a:p>
          <a:p>
            <a:pPr algn="r"/>
            <a:r>
              <a:rPr lang="fa-IR" dirty="0" smtClean="0">
                <a:solidFill>
                  <a:schemeClr val="tx1"/>
                </a:solidFill>
              </a:rPr>
              <a:t>5-</a:t>
            </a:r>
          </a:p>
          <a:p>
            <a:pPr algn="r"/>
            <a:r>
              <a:rPr lang="fa-IR" dirty="0" smtClean="0">
                <a:solidFill>
                  <a:schemeClr val="tx1"/>
                </a:solidFill>
              </a:rPr>
              <a:t>6-</a:t>
            </a:r>
          </a:p>
          <a:p>
            <a:pPr algn="r"/>
            <a:r>
              <a:rPr lang="fa-IR" dirty="0" smtClean="0">
                <a:solidFill>
                  <a:schemeClr val="tx1"/>
                </a:solidFill>
              </a:rPr>
              <a:t>7- </a:t>
            </a:r>
            <a:endParaRPr lang="en-US" dirty="0">
              <a:solidFill>
                <a:schemeClr val="tx1"/>
              </a:solidFill>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334000" y="5715000"/>
            <a:ext cx="1066800" cy="780098"/>
          </a:xfrm>
          <a:prstGeom prst="rect">
            <a:avLst/>
          </a:prstGeom>
          <a:noFill/>
        </p:spPr>
      </p:pic>
      <p:sp>
        <p:nvSpPr>
          <p:cNvPr id="1027" name="Rectangle 3"/>
          <p:cNvSpPr>
            <a:spLocks noChangeArrowheads="1"/>
          </p:cNvSpPr>
          <p:nvPr/>
        </p:nvSpPr>
        <p:spPr bwMode="auto">
          <a:xfrm>
            <a:off x="0" y="1571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838200"/>
          </a:xfrm>
          <a:solidFill>
            <a:srgbClr val="FFFF00"/>
          </a:solidFill>
        </p:spPr>
        <p:txBody>
          <a:bodyPr>
            <a:normAutofit fontScale="90000"/>
          </a:bodyPr>
          <a:lstStyle/>
          <a:p>
            <a:pPr algn="ctr"/>
            <a:r>
              <a:rPr lang="fa-IR" sz="8000" dirty="0" smtClean="0">
                <a:solidFill>
                  <a:srgbClr val="FF0000"/>
                </a:solidFill>
                <a:cs typeface="2  Titr" pitchFamily="2" charset="-78"/>
              </a:rPr>
              <a:t>تركيبي</a:t>
            </a:r>
            <a:endParaRPr lang="en-US" dirty="0">
              <a:solidFill>
                <a:srgbClr val="FF0000"/>
              </a:solidFill>
              <a:cs typeface="2  Titr" pitchFamily="2" charset="-78"/>
            </a:endParaRPr>
          </a:p>
        </p:txBody>
      </p:sp>
      <p:sp>
        <p:nvSpPr>
          <p:cNvPr id="3" name="Content Placeholder 2"/>
          <p:cNvSpPr>
            <a:spLocks noGrp="1"/>
          </p:cNvSpPr>
          <p:nvPr>
            <p:ph idx="1"/>
          </p:nvPr>
        </p:nvSpPr>
        <p:spPr>
          <a:xfrm>
            <a:off x="0" y="1219200"/>
            <a:ext cx="8839200" cy="5638800"/>
          </a:xfrm>
          <a:solidFill>
            <a:schemeClr val="bg1">
              <a:lumMod val="95000"/>
            </a:schemeClr>
          </a:solidFill>
        </p:spPr>
        <p:txBody>
          <a:bodyPr>
            <a:normAutofit/>
          </a:bodyPr>
          <a:lstStyle/>
          <a:p>
            <a:pPr algn="r" rtl="1">
              <a:buNone/>
            </a:pPr>
            <a:r>
              <a:rPr lang="fa-IR" sz="2800" dirty="0" smtClean="0">
                <a:solidFill>
                  <a:schemeClr val="accent3">
                    <a:lumMod val="75000"/>
                  </a:schemeClr>
                </a:solidFill>
                <a:latin typeface="F_badr" pitchFamily="2" charset="0"/>
                <a:cs typeface="2  Mitra" pitchFamily="2" charset="-78"/>
              </a:rPr>
              <a:t>مثال تركيبي: تلفيقي  </a:t>
            </a:r>
            <a:r>
              <a:rPr lang="fa-IR" sz="2800" dirty="0" smtClean="0">
                <a:latin typeface="F_badr" pitchFamily="2" charset="0"/>
                <a:cs typeface="2  Mitra" pitchFamily="2" charset="-78"/>
              </a:rPr>
              <a:t>با  </a:t>
            </a:r>
            <a:r>
              <a:rPr lang="fa-IR" sz="2800" dirty="0" smtClean="0">
                <a:solidFill>
                  <a:srgbClr val="00B050"/>
                </a:solidFill>
                <a:latin typeface="F_badr" pitchFamily="2" charset="0"/>
                <a:cs typeface="2  Mitra" pitchFamily="2" charset="-78"/>
              </a:rPr>
              <a:t>مشاركتي</a:t>
            </a:r>
          </a:p>
          <a:p>
            <a:pPr algn="r" rtl="1">
              <a:buNone/>
            </a:pPr>
            <a:endParaRPr lang="fa-IR" sz="2800" dirty="0" smtClean="0">
              <a:solidFill>
                <a:srgbClr val="00B050"/>
              </a:solidFill>
              <a:latin typeface="F_badr" pitchFamily="2" charset="0"/>
              <a:cs typeface="2  Mitra" pitchFamily="2" charset="-78"/>
            </a:endParaRPr>
          </a:p>
          <a:p>
            <a:pPr algn="r" rtl="1">
              <a:buNone/>
            </a:pPr>
            <a:r>
              <a:rPr lang="fa-IR" sz="2800" dirty="0" smtClean="0">
                <a:solidFill>
                  <a:schemeClr val="accent2">
                    <a:lumMod val="75000"/>
                  </a:schemeClr>
                </a:solidFill>
                <a:latin typeface="F_badr" pitchFamily="2" charset="0"/>
                <a:cs typeface="2  Mitra" pitchFamily="2" charset="-78"/>
              </a:rPr>
              <a:t>                   </a:t>
            </a:r>
            <a:r>
              <a:rPr lang="fa-IR" sz="2800" dirty="0" smtClean="0">
                <a:solidFill>
                  <a:schemeClr val="accent3">
                    <a:lumMod val="75000"/>
                  </a:schemeClr>
                </a:solidFill>
                <a:latin typeface="F_badr" pitchFamily="2" charset="0"/>
                <a:cs typeface="2  Mitra" pitchFamily="2" charset="-78"/>
              </a:rPr>
              <a:t>تلفيق</a:t>
            </a:r>
            <a:r>
              <a:rPr lang="fa-IR" sz="2800" dirty="0" smtClean="0">
                <a:solidFill>
                  <a:schemeClr val="accent2">
                    <a:lumMod val="75000"/>
                  </a:schemeClr>
                </a:solidFill>
                <a:latin typeface="F_badr" pitchFamily="2" charset="0"/>
                <a:cs typeface="2  Mitra" pitchFamily="2" charset="-78"/>
              </a:rPr>
              <a:t>                            </a:t>
            </a:r>
            <a:r>
              <a:rPr lang="fa-IR" sz="2800" dirty="0" smtClean="0">
                <a:solidFill>
                  <a:schemeClr val="accent6"/>
                </a:solidFill>
                <a:latin typeface="F_badr" pitchFamily="2" charset="0"/>
                <a:cs typeface="2  Mitra" pitchFamily="2" charset="-78"/>
              </a:rPr>
              <a:t>فعاليت</a:t>
            </a:r>
            <a:r>
              <a:rPr lang="fa-IR" sz="2800" dirty="0" smtClean="0">
                <a:solidFill>
                  <a:schemeClr val="accent2">
                    <a:lumMod val="75000"/>
                  </a:schemeClr>
                </a:solidFill>
                <a:latin typeface="F_badr" pitchFamily="2" charset="0"/>
                <a:cs typeface="2  Mitra" pitchFamily="2" charset="-78"/>
              </a:rPr>
              <a:t>                          </a:t>
            </a:r>
            <a:r>
              <a:rPr lang="fa-IR" sz="2800" dirty="0" smtClean="0">
                <a:solidFill>
                  <a:srgbClr val="00B050"/>
                </a:solidFill>
                <a:latin typeface="F_badr" pitchFamily="2" charset="0"/>
                <a:cs typeface="2  Mitra" pitchFamily="2" charset="-78"/>
              </a:rPr>
              <a:t>مشاركتي</a:t>
            </a:r>
          </a:p>
          <a:p>
            <a:pPr algn="r" rtl="1">
              <a:buNone/>
            </a:pPr>
            <a:endParaRPr lang="fa-IR" sz="2800" dirty="0" smtClean="0">
              <a:solidFill>
                <a:srgbClr val="00B050"/>
              </a:solidFill>
              <a:latin typeface="F_badr" pitchFamily="2" charset="0"/>
              <a:cs typeface="2  Mitra" pitchFamily="2" charset="-78"/>
            </a:endParaRPr>
          </a:p>
          <a:p>
            <a:pPr algn="r" rtl="1">
              <a:buNone/>
            </a:pPr>
            <a:endParaRPr lang="fa-IR" sz="2800" dirty="0" smtClean="0">
              <a:solidFill>
                <a:srgbClr val="00B050"/>
              </a:solidFill>
              <a:latin typeface="F_badr" pitchFamily="2" charset="0"/>
              <a:cs typeface="2  Mitra" pitchFamily="2" charset="-78"/>
            </a:endParaRPr>
          </a:p>
          <a:p>
            <a:pPr algn="r" rtl="1">
              <a:buNone/>
            </a:pPr>
            <a:r>
              <a:rPr lang="fa-IR" sz="2800" dirty="0" smtClean="0">
                <a:solidFill>
                  <a:srgbClr val="00B050"/>
                </a:solidFill>
                <a:latin typeface="F_badr" pitchFamily="2" charset="0"/>
                <a:cs typeface="2  Mitra" pitchFamily="2" charset="-78"/>
              </a:rPr>
              <a:t>  </a:t>
            </a:r>
          </a:p>
          <a:p>
            <a:pPr algn="r" rtl="1">
              <a:buNone/>
            </a:pPr>
            <a:r>
              <a:rPr lang="fa-IR" sz="2800" dirty="0" smtClean="0">
                <a:solidFill>
                  <a:srgbClr val="00B050"/>
                </a:solidFill>
                <a:latin typeface="F_badr" pitchFamily="2" charset="0"/>
                <a:cs typeface="2  Mitra" pitchFamily="2" charset="-78"/>
              </a:rPr>
              <a:t> 2كلاس مشترك يك بحث             فرصت </a:t>
            </a:r>
            <a:r>
              <a:rPr lang="fa-IR" sz="1800" dirty="0" smtClean="0">
                <a:solidFill>
                  <a:srgbClr val="00B050"/>
                </a:solidFill>
                <a:latin typeface="F_badr" pitchFamily="2" charset="0"/>
                <a:cs typeface="2  Mitra" pitchFamily="2" charset="-78"/>
              </a:rPr>
              <a:t>ها                            روش استقرايي   روش حل مساله</a:t>
            </a:r>
            <a:endParaRPr lang="fa-IR" sz="2800" dirty="0" smtClean="0">
              <a:solidFill>
                <a:srgbClr val="00B050"/>
              </a:solidFill>
              <a:latin typeface="F_badr" pitchFamily="2" charset="0"/>
              <a:cs typeface="2  Mitra" pitchFamily="2" charset="-78"/>
            </a:endParaRPr>
          </a:p>
          <a:p>
            <a:pPr algn="r" rtl="1">
              <a:buNone/>
            </a:pPr>
            <a:endParaRPr lang="fa-IR" sz="2800" dirty="0" smtClean="0">
              <a:solidFill>
                <a:srgbClr val="00B050"/>
              </a:solidFill>
              <a:latin typeface="F_badr" pitchFamily="2" charset="0"/>
              <a:cs typeface="2  Mitra" pitchFamily="2" charset="-78"/>
            </a:endParaRPr>
          </a:p>
          <a:p>
            <a:pPr algn="r" rtl="1">
              <a:buNone/>
            </a:pPr>
            <a:endParaRPr lang="fa-IR" sz="2800" dirty="0" smtClean="0">
              <a:solidFill>
                <a:srgbClr val="00B050"/>
              </a:solidFill>
              <a:latin typeface="F_badr" pitchFamily="2" charset="0"/>
              <a:cs typeface="2  Mitra" pitchFamily="2" charset="-78"/>
            </a:endParaRPr>
          </a:p>
          <a:p>
            <a:pPr algn="r" rtl="1">
              <a:buNone/>
            </a:pPr>
            <a:endParaRPr lang="en-US" sz="2800" dirty="0">
              <a:solidFill>
                <a:srgbClr val="00B050"/>
              </a:solidFill>
              <a:latin typeface="F_badr" pitchFamily="2" charset="0"/>
              <a:cs typeface="2  Mitra" pitchFamily="2" charset="-78"/>
            </a:endParaRPr>
          </a:p>
        </p:txBody>
      </p:sp>
      <p:sp>
        <p:nvSpPr>
          <p:cNvPr id="11" name="Oval 10"/>
          <p:cNvSpPr/>
          <p:nvPr/>
        </p:nvSpPr>
        <p:spPr>
          <a:xfrm>
            <a:off x="7086600" y="28956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Oval 18"/>
          <p:cNvSpPr/>
          <p:nvPr/>
        </p:nvSpPr>
        <p:spPr>
          <a:xfrm>
            <a:off x="6172200" y="28956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Oval 19"/>
          <p:cNvSpPr/>
          <p:nvPr/>
        </p:nvSpPr>
        <p:spPr>
          <a:xfrm>
            <a:off x="4267200" y="29718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 name="Oval 20"/>
          <p:cNvSpPr/>
          <p:nvPr/>
        </p:nvSpPr>
        <p:spPr>
          <a:xfrm>
            <a:off x="1524000" y="28956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 name="Oval 21"/>
          <p:cNvSpPr/>
          <p:nvPr/>
        </p:nvSpPr>
        <p:spPr>
          <a:xfrm>
            <a:off x="3429000" y="30480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3" name="Oval 22"/>
          <p:cNvSpPr/>
          <p:nvPr/>
        </p:nvSpPr>
        <p:spPr>
          <a:xfrm>
            <a:off x="685800" y="28956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Arc 23"/>
          <p:cNvSpPr/>
          <p:nvPr/>
        </p:nvSpPr>
        <p:spPr>
          <a:xfrm rot="10507989">
            <a:off x="3372646" y="3340789"/>
            <a:ext cx="3335380" cy="609600"/>
          </a:xfrm>
          <a:prstGeom prst="arc">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dirty="0"/>
          </a:p>
        </p:txBody>
      </p:sp>
      <p:sp>
        <p:nvSpPr>
          <p:cNvPr id="26" name="Arc 25"/>
          <p:cNvSpPr/>
          <p:nvPr/>
        </p:nvSpPr>
        <p:spPr>
          <a:xfrm rot="10181472">
            <a:off x="799991" y="3225354"/>
            <a:ext cx="2895600" cy="685800"/>
          </a:xfrm>
          <a:prstGeom prst="arc">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dirty="0"/>
          </a:p>
        </p:txBody>
      </p:sp>
      <p:sp>
        <p:nvSpPr>
          <p:cNvPr id="28" name="Arc 27"/>
          <p:cNvSpPr/>
          <p:nvPr/>
        </p:nvSpPr>
        <p:spPr>
          <a:xfrm rot="10181472">
            <a:off x="6210406" y="3149153"/>
            <a:ext cx="2895600" cy="685800"/>
          </a:xfrm>
          <a:prstGeom prst="arc">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dirty="0"/>
          </a:p>
        </p:txBody>
      </p:sp>
      <p:sp>
        <p:nvSpPr>
          <p:cNvPr id="29" name="Rectangle 28"/>
          <p:cNvSpPr/>
          <p:nvPr/>
        </p:nvSpPr>
        <p:spPr>
          <a:xfrm>
            <a:off x="1828800" y="4800600"/>
            <a:ext cx="609600" cy="2057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685800" y="4876800"/>
            <a:ext cx="685800" cy="198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Arrow Connector 31"/>
          <p:cNvCxnSpPr>
            <a:stCxn id="21" idx="4"/>
          </p:cNvCxnSpPr>
          <p:nvPr/>
        </p:nvCxnSpPr>
        <p:spPr>
          <a:xfrm rot="5400000">
            <a:off x="1524000" y="4114800"/>
            <a:ext cx="7620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a:stCxn id="23" idx="4"/>
          </p:cNvCxnSpPr>
          <p:nvPr/>
        </p:nvCxnSpPr>
        <p:spPr>
          <a:xfrm rot="5400000">
            <a:off x="685800" y="4114800"/>
            <a:ext cx="7620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153446"/>
          <a:ext cx="8382000" cy="5323554"/>
        </p:xfrm>
        <a:graphic>
          <a:graphicData uri="http://schemas.openxmlformats.org/drawingml/2006/table">
            <a:tbl>
              <a:tblPr/>
              <a:tblGrid>
                <a:gridCol w="8382000"/>
              </a:tblGrid>
              <a:tr h="268418">
                <a:tc>
                  <a:txBody>
                    <a:bodyPr/>
                    <a:lstStyle/>
                    <a:p>
                      <a:pPr marL="0" marR="0" algn="ctr" rtl="1">
                        <a:lnSpc>
                          <a:spcPct val="115000"/>
                        </a:lnSpc>
                        <a:spcBef>
                          <a:spcPts val="0"/>
                        </a:spcBef>
                        <a:spcAft>
                          <a:spcPts val="0"/>
                        </a:spcAft>
                      </a:pPr>
                      <a:r>
                        <a:rPr lang="fa-IR" sz="700" b="1" u="none" strike="noStrike" dirty="0">
                          <a:solidFill>
                            <a:srgbClr val="FFFFFF"/>
                          </a:solidFill>
                          <a:latin typeface="Tahoma"/>
                          <a:ea typeface="Times New Roman"/>
                          <a:cs typeface="B Nazanin"/>
                          <a:hlinkClick r:id="rId2"/>
                        </a:rPr>
                        <a:t>روشهای تدریس و برنامه ریزی در کلاسهای چند پایه:</a:t>
                      </a:r>
                      <a:endParaRPr lang="en-US" sz="600" dirty="0">
                        <a:latin typeface="Calibri"/>
                        <a:ea typeface="Calibri"/>
                        <a:cs typeface="Arial"/>
                      </a:endParaRPr>
                    </a:p>
                  </a:txBody>
                  <a:tcPr marL="10867" marR="10867" marT="10867" marB="10867" anchor="ctr">
                    <a:lnL>
                      <a:noFill/>
                    </a:lnL>
                    <a:lnR>
                      <a:noFill/>
                    </a:lnR>
                    <a:lnT>
                      <a:noFill/>
                    </a:lnT>
                    <a:lnB>
                      <a:noFill/>
                    </a:lnB>
                    <a:solidFill>
                      <a:srgbClr val="000000"/>
                    </a:solidFill>
                  </a:tcPr>
                </a:tc>
              </a:tr>
              <a:tr h="5055136">
                <a:tc>
                  <a:txBody>
                    <a:bodyPr/>
                    <a:lstStyle/>
                    <a:p>
                      <a:pPr marL="0" marR="0" algn="just" rtl="1">
                        <a:lnSpc>
                          <a:spcPct val="115000"/>
                        </a:lnSpc>
                        <a:spcBef>
                          <a:spcPts val="0"/>
                        </a:spcBef>
                        <a:spcAft>
                          <a:spcPts val="1000"/>
                        </a:spcAft>
                      </a:pPr>
                      <a:r>
                        <a:rPr lang="fa-IR" sz="700" b="1" dirty="0">
                          <a:solidFill>
                            <a:srgbClr val="000000"/>
                          </a:solidFill>
                          <a:latin typeface="Tahoma"/>
                          <a:ea typeface="Times New Roman"/>
                          <a:cs typeface="B Nazanin"/>
                        </a:rPr>
                        <a:t>برنامه ریزی در کلاسهای چند پایه یک امر ابتکاری و خلاقانه می باشد و با توجه به پایه های موجود در کلاس صورت می گیرد،و هرگزنمی توان یک برنامه ی قطعی و روشی خاص جهت تدریس در کلاسهای چند پایه ارائه داد،اما در این قسمت</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سعی شده تا با بررسی روشهای مختلف تدریس در کلاسهای چندپایه و همچنین استفاده ازنظرات دیگر عزیزان</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،برنامه ریزی</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پیشنهادی جهت استفاده ی همکاران گرامی</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در کلاسهای پنج یا</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چند پایه ارائه نماییم که امیدواریم مورد استفاده واقع گردد.</a:t>
                      </a:r>
                      <a:endParaRPr lang="en-US" sz="600" dirty="0">
                        <a:latin typeface="Calibri"/>
                        <a:ea typeface="Calibri"/>
                        <a:cs typeface="Arial"/>
                      </a:endParaRPr>
                    </a:p>
                    <a:p>
                      <a:pPr marL="0" marR="0" algn="just" rtl="1">
                        <a:lnSpc>
                          <a:spcPct val="115000"/>
                        </a:lnSpc>
                        <a:spcBef>
                          <a:spcPts val="0"/>
                        </a:spcBef>
                        <a:spcAft>
                          <a:spcPts val="1000"/>
                        </a:spcAft>
                      </a:pPr>
                      <a:r>
                        <a:rPr lang="fa-IR" sz="700" b="1" dirty="0">
                          <a:solidFill>
                            <a:srgbClr val="000000"/>
                          </a:solidFill>
                          <a:latin typeface="Tahoma"/>
                          <a:ea typeface="Times New Roman"/>
                          <a:cs typeface="B Nazanin"/>
                        </a:rPr>
                        <a:t>در کلاس های چند پایه به یکی از سه طریق زیر می توان تدریس نمود:</a:t>
                      </a:r>
                      <a:endParaRPr lang="en-US" sz="600" dirty="0">
                        <a:latin typeface="Calibri"/>
                        <a:ea typeface="Calibri"/>
                        <a:cs typeface="Arial"/>
                      </a:endParaRPr>
                    </a:p>
                    <a:p>
                      <a:pPr marL="0" marR="0" algn="just" rtl="1">
                        <a:lnSpc>
                          <a:spcPct val="115000"/>
                        </a:lnSpc>
                        <a:spcBef>
                          <a:spcPts val="0"/>
                        </a:spcBef>
                        <a:spcAft>
                          <a:spcPts val="1000"/>
                        </a:spcAft>
                      </a:pPr>
                      <a:r>
                        <a:rPr lang="fa-IR" sz="700" b="1" dirty="0">
                          <a:solidFill>
                            <a:srgbClr val="000000"/>
                          </a:solidFill>
                          <a:latin typeface="Tahoma"/>
                          <a:ea typeface="Times New Roman"/>
                          <a:cs typeface="B Nazanin"/>
                        </a:rPr>
                        <a:t>1- طریقه محوری</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2-</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طریقه گروهی</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3- طریقه مشترک</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 محوری وگروهی</a:t>
                      </a:r>
                      <a:r>
                        <a:rPr lang="fa-IR" sz="700" b="1" dirty="0">
                          <a:solidFill>
                            <a:srgbClr val="000000"/>
                          </a:solidFill>
                          <a:latin typeface="Calibri"/>
                          <a:ea typeface="Times New Roman"/>
                          <a:cs typeface="Tahoma"/>
                        </a:rPr>
                        <a:t> </a:t>
                      </a:r>
                      <a:endParaRPr lang="en-US" sz="600" dirty="0">
                        <a:latin typeface="Calibri"/>
                        <a:ea typeface="Calibri"/>
                        <a:cs typeface="Arial"/>
                      </a:endParaRPr>
                    </a:p>
                    <a:p>
                      <a:pPr marL="0" marR="0" algn="just" rtl="1">
                        <a:lnSpc>
                          <a:spcPct val="115000"/>
                        </a:lnSpc>
                        <a:spcBef>
                          <a:spcPts val="0"/>
                        </a:spcBef>
                        <a:spcAft>
                          <a:spcPts val="1000"/>
                        </a:spcAft>
                      </a:pPr>
                      <a:r>
                        <a:rPr lang="fa-IR" sz="700" b="1" dirty="0">
                          <a:solidFill>
                            <a:srgbClr val="000000"/>
                          </a:solidFill>
                          <a:latin typeface="Tahoma"/>
                          <a:ea typeface="Times New Roman"/>
                          <a:cs typeface="B Nazanin"/>
                        </a:rPr>
                        <a:t>1- طریقه محوری :</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در این طریقه برای هر پایه درس معینی پیش بینی می شود ، حداکثر سه گروه از دانش آموزان با فاصله ی معین ، مستقیما با معلم کار می کنند وبرای گروههای دیگر دروسی از قبیل کار دستی </a:t>
                      </a:r>
                      <a:r>
                        <a:rPr lang="fa-IR" sz="700" b="1" dirty="0">
                          <a:solidFill>
                            <a:srgbClr val="000000"/>
                          </a:solidFill>
                          <a:latin typeface="Calibri"/>
                          <a:ea typeface="Times New Roman"/>
                          <a:cs typeface="Tahoma"/>
                        </a:rPr>
                        <a:t>–</a:t>
                      </a:r>
                      <a:r>
                        <a:rPr lang="fa-IR" sz="700" b="1" dirty="0">
                          <a:solidFill>
                            <a:srgbClr val="000000"/>
                          </a:solidFill>
                          <a:latin typeface="Tahoma"/>
                          <a:ea typeface="Times New Roman"/>
                          <a:cs typeface="B Nazanin"/>
                        </a:rPr>
                        <a:t> نقاشی </a:t>
                      </a:r>
                      <a:r>
                        <a:rPr lang="fa-IR" sz="700" b="1" dirty="0">
                          <a:solidFill>
                            <a:srgbClr val="000000"/>
                          </a:solidFill>
                          <a:latin typeface="Calibri"/>
                          <a:ea typeface="Times New Roman"/>
                          <a:cs typeface="Tahoma"/>
                        </a:rPr>
                        <a:t>–</a:t>
                      </a:r>
                      <a:r>
                        <a:rPr lang="fa-IR" sz="700" b="1" dirty="0">
                          <a:solidFill>
                            <a:srgbClr val="000000"/>
                          </a:solidFill>
                          <a:latin typeface="Tahoma"/>
                          <a:ea typeface="Times New Roman"/>
                          <a:cs typeface="B Nazanin"/>
                        </a:rPr>
                        <a:t> گزارش نویسی </a:t>
                      </a:r>
                      <a:r>
                        <a:rPr lang="fa-IR" sz="700" b="1" dirty="0">
                          <a:solidFill>
                            <a:srgbClr val="000000"/>
                          </a:solidFill>
                          <a:latin typeface="Calibri"/>
                          <a:ea typeface="Times New Roman"/>
                          <a:cs typeface="Tahoma"/>
                        </a:rPr>
                        <a:t>–</a:t>
                      </a:r>
                      <a:r>
                        <a:rPr lang="fa-IR" sz="700" b="1" dirty="0">
                          <a:solidFill>
                            <a:srgbClr val="000000"/>
                          </a:solidFill>
                          <a:latin typeface="Tahoma"/>
                          <a:ea typeface="Times New Roman"/>
                          <a:cs typeface="B Nazanin"/>
                        </a:rPr>
                        <a:t> انشاء </a:t>
                      </a:r>
                      <a:r>
                        <a:rPr lang="fa-IR" sz="700" b="1" dirty="0">
                          <a:solidFill>
                            <a:srgbClr val="000000"/>
                          </a:solidFill>
                          <a:latin typeface="Calibri"/>
                          <a:ea typeface="Times New Roman"/>
                          <a:cs typeface="Tahoma"/>
                        </a:rPr>
                        <a:t>–</a:t>
                      </a:r>
                      <a:r>
                        <a:rPr lang="fa-IR" sz="700" b="1" dirty="0">
                          <a:solidFill>
                            <a:srgbClr val="000000"/>
                          </a:solidFill>
                          <a:latin typeface="Tahoma"/>
                          <a:ea typeface="Times New Roman"/>
                          <a:cs typeface="B Nazanin"/>
                        </a:rPr>
                        <a:t> تمرینات ریاضی و </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که نیاز کمتری به نظارت مستقیم آموزگار دارد ، منظور می شود ، کلاس هایی که با تعیین تکلیف به انجام کار های تمرینی مشغول می شوند گروه خود آموخت یا گروه فرعی نام گزاری می شوند. آموزگار پیش از تدریس کلاس های محور باید کار و تکالیف کلاس های خود آموخت را مشخص نماید.</a:t>
                      </a:r>
                      <a:endParaRPr lang="en-US" sz="600" dirty="0">
                        <a:latin typeface="Calibri"/>
                        <a:ea typeface="Calibri"/>
                        <a:cs typeface="Arial"/>
                      </a:endParaRPr>
                    </a:p>
                    <a:p>
                      <a:pPr marL="0" marR="0" algn="just" rtl="1">
                        <a:lnSpc>
                          <a:spcPct val="115000"/>
                        </a:lnSpc>
                        <a:spcBef>
                          <a:spcPts val="0"/>
                        </a:spcBef>
                        <a:spcAft>
                          <a:spcPts val="1000"/>
                        </a:spcAft>
                      </a:pPr>
                      <a:r>
                        <a:rPr lang="fa-IR" sz="700" b="1" dirty="0">
                          <a:solidFill>
                            <a:srgbClr val="000000"/>
                          </a:solidFill>
                          <a:latin typeface="Tahoma"/>
                          <a:ea typeface="Times New Roman"/>
                          <a:cs typeface="B Nazanin"/>
                        </a:rPr>
                        <a:t>2- طریقه گروهی:دراین روش</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تدریس ماده درسی واحد در یک جلسه ی درسی به کلیه ی پایه های موجود در یک اتاق درس می باشد</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که به روش گروهی با یک موضوع و یا درس همسان نام گذاری می شود و به شکل زیر</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می توان پیاده کرد:</a:t>
                      </a:r>
                      <a:endParaRPr lang="en-US" sz="600" dirty="0">
                        <a:latin typeface="Calibri"/>
                        <a:ea typeface="Calibri"/>
                        <a:cs typeface="Arial"/>
                      </a:endParaRPr>
                    </a:p>
                    <a:p>
                      <a:pPr marL="0" marR="0" algn="just" rtl="1">
                        <a:lnSpc>
                          <a:spcPct val="115000"/>
                        </a:lnSpc>
                        <a:spcBef>
                          <a:spcPts val="0"/>
                        </a:spcBef>
                        <a:spcAft>
                          <a:spcPts val="1000"/>
                        </a:spcAft>
                      </a:pPr>
                      <a:r>
                        <a:rPr lang="fa-IR" sz="700" b="1" dirty="0">
                          <a:solidFill>
                            <a:srgbClr val="000000"/>
                          </a:solidFill>
                          <a:latin typeface="Tahoma"/>
                          <a:ea typeface="Times New Roman"/>
                          <a:cs typeface="B Nazanin"/>
                        </a:rPr>
                        <a:t>الف: تدریس ماده درسی</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واحد به تمام پایه ها در یک لحظه</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آموزگار برای کلیه ی</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پایه های</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موجود در یک اتاق درس به طور مشترک و به تناسب توانایی اطلاعات پیش نیاز دانش آموزان هر پایه ، توضیحات اختصاصی را جدا گانه در گروها مطرح می سازد.</a:t>
                      </a:r>
                      <a:endParaRPr lang="en-US" sz="600" dirty="0">
                        <a:latin typeface="Calibri"/>
                        <a:ea typeface="Calibri"/>
                        <a:cs typeface="Arial"/>
                      </a:endParaRPr>
                    </a:p>
                    <a:p>
                      <a:pPr marL="0" marR="0" algn="just" rtl="1">
                        <a:lnSpc>
                          <a:spcPct val="115000"/>
                        </a:lnSpc>
                        <a:spcBef>
                          <a:spcPts val="0"/>
                        </a:spcBef>
                        <a:spcAft>
                          <a:spcPts val="1000"/>
                        </a:spcAft>
                      </a:pPr>
                      <a:r>
                        <a:rPr lang="fa-IR" sz="700" b="1" dirty="0">
                          <a:solidFill>
                            <a:srgbClr val="000000"/>
                          </a:solidFill>
                          <a:latin typeface="Tahoma"/>
                          <a:ea typeface="Times New Roman"/>
                          <a:cs typeface="B Nazanin"/>
                        </a:rPr>
                        <a:t>این روش برای دروسی مثل : نقاشی ، خط ، کاردستی ، تدریس قرآن ، حداکثر در سه پایه نزدیک و متجانس مثلا</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پایه های سوم و چهاروم و پنچم تا حدودی عملی است ولی برای پایه اول نمی توان بطور دقیق پیاده کرد.</a:t>
                      </a:r>
                      <a:endParaRPr lang="en-US" sz="600" dirty="0">
                        <a:latin typeface="Calibri"/>
                        <a:ea typeface="Calibri"/>
                        <a:cs typeface="Arial"/>
                      </a:endParaRPr>
                    </a:p>
                    <a:p>
                      <a:pPr marL="0" marR="0" algn="just" rtl="1">
                        <a:lnSpc>
                          <a:spcPct val="115000"/>
                        </a:lnSpc>
                        <a:spcBef>
                          <a:spcPts val="0"/>
                        </a:spcBef>
                        <a:spcAft>
                          <a:spcPts val="1000"/>
                        </a:spcAft>
                      </a:pPr>
                      <a:r>
                        <a:rPr lang="fa-IR" sz="700" b="1" dirty="0">
                          <a:solidFill>
                            <a:srgbClr val="000000"/>
                          </a:solidFill>
                          <a:latin typeface="Tahoma"/>
                          <a:ea typeface="Times New Roman"/>
                          <a:cs typeface="B Nazanin"/>
                        </a:rPr>
                        <a:t>ب: تدریس ماده درسی واحد به کلیه ی پایه ها</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در یک جلسه به ترتیب نوبت :</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مثلا ساعت اول برای تمام پایه ها درس</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بخوانیم را</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در برنامه ی هفتگی</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در نظر گرفته </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و</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ابتدا</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به یکی از</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پایه ها به صورت محور چند دقیقه درس را ارائه داده و پس از تعیین تکلیف لازم برای آن پایه</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به تدریس درس بخوانیم به پایه ی بعدی</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می پردازد و همینطور الی آخر ، حداکثر سه پایه</a:t>
                      </a:r>
                      <a:endParaRPr lang="en-US" sz="600" dirty="0">
                        <a:latin typeface="Calibri"/>
                        <a:ea typeface="Calibri"/>
                        <a:cs typeface="Arial"/>
                      </a:endParaRPr>
                    </a:p>
                    <a:p>
                      <a:pPr marL="0" marR="0" algn="just" rtl="1">
                        <a:lnSpc>
                          <a:spcPct val="115000"/>
                        </a:lnSpc>
                        <a:spcBef>
                          <a:spcPts val="0"/>
                        </a:spcBef>
                        <a:spcAft>
                          <a:spcPts val="1000"/>
                        </a:spcAft>
                      </a:pPr>
                      <a:r>
                        <a:rPr lang="fa-IR" sz="700" b="1" dirty="0">
                          <a:solidFill>
                            <a:srgbClr val="000000"/>
                          </a:solidFill>
                          <a:latin typeface="Tahoma"/>
                          <a:ea typeface="Times New Roman"/>
                          <a:cs typeface="B Nazanin"/>
                        </a:rPr>
                        <a:t>محاسن شیوه ی گروهی به مراتب بیش از معایب آن است.</a:t>
                      </a:r>
                      <a:endParaRPr lang="en-US" sz="600" dirty="0">
                        <a:latin typeface="Calibri"/>
                        <a:ea typeface="Calibri"/>
                        <a:cs typeface="Arial"/>
                      </a:endParaRPr>
                    </a:p>
                    <a:p>
                      <a:pPr marL="0" marR="0" algn="just" rtl="1">
                        <a:lnSpc>
                          <a:spcPct val="115000"/>
                        </a:lnSpc>
                        <a:spcBef>
                          <a:spcPts val="0"/>
                        </a:spcBef>
                        <a:spcAft>
                          <a:spcPts val="1000"/>
                        </a:spcAft>
                      </a:pPr>
                      <a:r>
                        <a:rPr lang="fa-IR" sz="700" b="1" dirty="0">
                          <a:solidFill>
                            <a:srgbClr val="000000"/>
                          </a:solidFill>
                          <a:latin typeface="Tahoma"/>
                          <a:ea typeface="Times New Roman"/>
                          <a:cs typeface="B Nazanin"/>
                        </a:rPr>
                        <a:t>3- طریقه مشترک محوری و گروهی :</a:t>
                      </a:r>
                      <a:endParaRPr lang="en-US" sz="600" dirty="0">
                        <a:latin typeface="Calibri"/>
                        <a:ea typeface="Calibri"/>
                        <a:cs typeface="Arial"/>
                      </a:endParaRPr>
                    </a:p>
                    <a:p>
                      <a:pPr marL="0" marR="0" algn="just" rtl="1">
                        <a:lnSpc>
                          <a:spcPct val="115000"/>
                        </a:lnSpc>
                        <a:spcBef>
                          <a:spcPts val="0"/>
                        </a:spcBef>
                        <a:spcAft>
                          <a:spcPts val="1000"/>
                        </a:spcAft>
                      </a:pPr>
                      <a:r>
                        <a:rPr lang="fa-IR" sz="700" b="1" dirty="0">
                          <a:solidFill>
                            <a:srgbClr val="000000"/>
                          </a:solidFill>
                          <a:latin typeface="Tahoma"/>
                          <a:ea typeface="Times New Roman"/>
                          <a:cs typeface="B Nazanin"/>
                        </a:rPr>
                        <a:t>در این روش بعضی از دروس به طور گروهی و بعضی بطور محوری تدریس می شوند در برنامه های محوری که برای</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کلاس های دو و سه و چهار پایه</a:t>
                      </a:r>
                      <a:r>
                        <a:rPr lang="fa-IR" sz="700" b="1" dirty="0">
                          <a:solidFill>
                            <a:srgbClr val="000000"/>
                          </a:solidFill>
                          <a:latin typeface="Calibri"/>
                          <a:ea typeface="Times New Roman"/>
                          <a:cs typeface="Tahoma"/>
                        </a:rPr>
                        <a:t> </a:t>
                      </a:r>
                      <a:r>
                        <a:rPr lang="fa-IR" sz="700" b="1" dirty="0">
                          <a:solidFill>
                            <a:srgbClr val="000000"/>
                          </a:solidFill>
                          <a:latin typeface="Tahoma"/>
                          <a:ea typeface="Times New Roman"/>
                          <a:cs typeface="B Nazanin"/>
                        </a:rPr>
                        <a:t> تهیه شده از این روش استفاده گردیده است.</a:t>
                      </a:r>
                      <a:endParaRPr lang="en-US" sz="600" dirty="0">
                        <a:latin typeface="Calibri"/>
                        <a:ea typeface="Calibri"/>
                        <a:cs typeface="Arial"/>
                      </a:endParaRPr>
                    </a:p>
                    <a:p>
                      <a:pPr marL="0" marR="0" algn="just" rtl="1">
                        <a:lnSpc>
                          <a:spcPct val="115000"/>
                        </a:lnSpc>
                        <a:spcBef>
                          <a:spcPts val="0"/>
                        </a:spcBef>
                        <a:spcAft>
                          <a:spcPts val="1000"/>
                        </a:spcAft>
                      </a:pPr>
                      <a:r>
                        <a:rPr lang="fa-IR" sz="700" b="1" dirty="0">
                          <a:solidFill>
                            <a:srgbClr val="000000"/>
                          </a:solidFill>
                          <a:latin typeface="Calibri"/>
                          <a:ea typeface="Times New Roman"/>
                          <a:cs typeface="Tahoma"/>
                        </a:rPr>
                        <a:t> </a:t>
                      </a:r>
                      <a:endParaRPr lang="en-US" sz="600" dirty="0">
                        <a:latin typeface="Calibri"/>
                        <a:ea typeface="Calibri"/>
                        <a:cs typeface="Arial"/>
                      </a:endParaRPr>
                    </a:p>
                  </a:txBody>
                  <a:tcPr marL="10867" marR="10867" marT="10867" marB="10867" anchor="ctr">
                    <a:lnL>
                      <a:noFill/>
                    </a:lnL>
                    <a:lnR>
                      <a:noFill/>
                    </a:lnR>
                    <a:lnT>
                      <a:noFill/>
                    </a:lnT>
                    <a:lnB>
                      <a:noFill/>
                    </a:lnB>
                    <a:solidFill>
                      <a:srgbClr val="FFFFFF"/>
                    </a:solidFill>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86800" cy="990600"/>
          </a:xfrm>
          <a:solidFill>
            <a:srgbClr val="FFFF00"/>
          </a:solidFill>
        </p:spPr>
        <p:txBody>
          <a:bodyPr/>
          <a:lstStyle/>
          <a:p>
            <a:pPr algn="r"/>
            <a:r>
              <a:rPr lang="fa-IR" b="1" dirty="0" smtClean="0">
                <a:solidFill>
                  <a:srgbClr val="0F8F12"/>
                </a:solidFill>
                <a:cs typeface="2  Titr" pitchFamily="2" charset="-78"/>
              </a:rPr>
              <a:t>طراحي آموزشي</a:t>
            </a:r>
            <a:endParaRPr lang="en-US" b="1" dirty="0">
              <a:solidFill>
                <a:srgbClr val="0F8F12"/>
              </a:solidFill>
              <a:cs typeface="2  Titr" pitchFamily="2" charset="-78"/>
            </a:endParaRPr>
          </a:p>
        </p:txBody>
      </p:sp>
      <p:sp>
        <p:nvSpPr>
          <p:cNvPr id="3" name="Content Placeholder 2"/>
          <p:cNvSpPr>
            <a:spLocks noGrp="1"/>
          </p:cNvSpPr>
          <p:nvPr>
            <p:ph idx="1"/>
          </p:nvPr>
        </p:nvSpPr>
        <p:spPr>
          <a:xfrm>
            <a:off x="304800" y="1066800"/>
            <a:ext cx="8686800" cy="5410200"/>
          </a:xfrm>
          <a:solidFill>
            <a:schemeClr val="bg1">
              <a:lumMod val="95000"/>
            </a:schemeClr>
          </a:solidFill>
        </p:spPr>
        <p:txBody>
          <a:bodyPr>
            <a:normAutofit/>
          </a:bodyPr>
          <a:lstStyle/>
          <a:p>
            <a:pPr marL="514350" indent="-514350" algn="r" rtl="1">
              <a:buFont typeface="+mj-lt"/>
              <a:buAutoNum type="arabicPeriod"/>
            </a:pPr>
            <a:r>
              <a:rPr lang="fa-IR" sz="2800" dirty="0" smtClean="0">
                <a:solidFill>
                  <a:srgbClr val="0070C0"/>
                </a:solidFill>
                <a:latin typeface="F_ahmad" pitchFamily="2" charset="0"/>
              </a:rPr>
              <a:t>انتخاب موضوع</a:t>
            </a:r>
          </a:p>
          <a:p>
            <a:pPr marL="514350" indent="-514350" algn="r" rtl="1">
              <a:buFont typeface="+mj-lt"/>
              <a:buAutoNum type="arabicPeriod"/>
            </a:pPr>
            <a:r>
              <a:rPr lang="fa-IR" sz="2800" dirty="0" smtClean="0">
                <a:solidFill>
                  <a:srgbClr val="0070C0"/>
                </a:solidFill>
                <a:latin typeface="F_ahmad" pitchFamily="2" charset="0"/>
              </a:rPr>
              <a:t>انتخاب راهبرد وشيوه اداره كلاس </a:t>
            </a:r>
            <a:r>
              <a:rPr lang="fa-IR" sz="1400" dirty="0" smtClean="0">
                <a:latin typeface="F_ahmad" pitchFamily="2" charset="0"/>
              </a:rPr>
              <a:t>(محوري، تلفيقي، مشاركتي وگروهي)</a:t>
            </a:r>
            <a:endParaRPr lang="fa-IR" sz="2800" dirty="0" smtClean="0">
              <a:latin typeface="F_ahmad" pitchFamily="2" charset="0"/>
            </a:endParaRPr>
          </a:p>
          <a:p>
            <a:pPr marL="514350" indent="-514350" algn="r" rtl="1">
              <a:buFont typeface="+mj-lt"/>
              <a:buAutoNum type="arabicPeriod"/>
            </a:pPr>
            <a:r>
              <a:rPr lang="fa-IR" sz="2800" dirty="0" smtClean="0">
                <a:solidFill>
                  <a:srgbClr val="0070C0"/>
                </a:solidFill>
                <a:latin typeface="F_ahmad" pitchFamily="2" charset="0"/>
              </a:rPr>
              <a:t>اهداف</a:t>
            </a:r>
          </a:p>
          <a:p>
            <a:pPr marL="514350" indent="-514350" algn="r" rtl="1">
              <a:buFont typeface="+mj-lt"/>
              <a:buAutoNum type="arabicPeriod"/>
            </a:pPr>
            <a:r>
              <a:rPr lang="fa-IR" sz="2800" dirty="0" smtClean="0">
                <a:solidFill>
                  <a:srgbClr val="0070C0"/>
                </a:solidFill>
                <a:latin typeface="F_ahmad" pitchFamily="2" charset="0"/>
              </a:rPr>
              <a:t>وسايل آموزشي</a:t>
            </a:r>
          </a:p>
          <a:p>
            <a:pPr marL="514350" indent="-514350" algn="r" rtl="1">
              <a:buFont typeface="+mj-lt"/>
              <a:buAutoNum type="arabicPeriod"/>
            </a:pPr>
            <a:r>
              <a:rPr lang="fa-IR" sz="2800" dirty="0" smtClean="0">
                <a:solidFill>
                  <a:srgbClr val="0070C0"/>
                </a:solidFill>
                <a:latin typeface="F_ahmad" pitchFamily="2" charset="0"/>
              </a:rPr>
              <a:t>گروهبندي ومبلمان كلاس درس          </a:t>
            </a:r>
            <a:r>
              <a:rPr lang="fa-IR" sz="2800" dirty="0" smtClean="0">
                <a:latin typeface="F_ahmad" pitchFamily="2" charset="0"/>
                <a:cs typeface="2  Mitra" pitchFamily="2" charset="-78"/>
              </a:rPr>
              <a:t>1- </a:t>
            </a:r>
            <a:r>
              <a:rPr lang="fa-IR" sz="2800" dirty="0" smtClean="0">
                <a:solidFill>
                  <a:srgbClr val="FF0000"/>
                </a:solidFill>
                <a:latin typeface="F_ahmad" pitchFamily="2" charset="0"/>
                <a:cs typeface="2  Mitra" pitchFamily="2" charset="-78"/>
              </a:rPr>
              <a:t>محوري</a:t>
            </a:r>
          </a:p>
          <a:p>
            <a:pPr marL="514350" indent="-514350" algn="r" rtl="1">
              <a:buFont typeface="+mj-lt"/>
              <a:buAutoNum type="arabicPeriod"/>
            </a:pPr>
            <a:r>
              <a:rPr lang="fa-IR" sz="2800" dirty="0" smtClean="0">
                <a:solidFill>
                  <a:srgbClr val="0070C0"/>
                </a:solidFill>
                <a:latin typeface="F_ahmad" pitchFamily="2" charset="0"/>
              </a:rPr>
              <a:t>راهبردهاي شروع(انگيزه سازي)         </a:t>
            </a:r>
            <a:r>
              <a:rPr lang="fa-IR" sz="2800" dirty="0" smtClean="0">
                <a:latin typeface="F_ahmad" pitchFamily="2" charset="0"/>
                <a:cs typeface="2  Mitra" pitchFamily="2" charset="-78"/>
              </a:rPr>
              <a:t>2- </a:t>
            </a:r>
            <a:r>
              <a:rPr lang="fa-IR" sz="2800" dirty="0" smtClean="0">
                <a:solidFill>
                  <a:srgbClr val="FF0000"/>
                </a:solidFill>
                <a:latin typeface="F_ahmad" pitchFamily="2" charset="0"/>
                <a:cs typeface="2  Mitra" pitchFamily="2" charset="-78"/>
              </a:rPr>
              <a:t>تلفيقي</a:t>
            </a:r>
          </a:p>
          <a:p>
            <a:pPr marL="514350" indent="-514350" algn="r" rtl="1">
              <a:buFont typeface="+mj-lt"/>
              <a:buAutoNum type="arabicPeriod"/>
            </a:pPr>
            <a:r>
              <a:rPr lang="fa-IR" sz="2800" dirty="0" smtClean="0">
                <a:solidFill>
                  <a:srgbClr val="0070C0"/>
                </a:solidFill>
                <a:latin typeface="F_ahmad" pitchFamily="2" charset="0"/>
              </a:rPr>
              <a:t>نظام ياددهي – يادگيري                    </a:t>
            </a:r>
            <a:r>
              <a:rPr lang="fa-IR" dirty="0" smtClean="0">
                <a:latin typeface="F_ahmad" pitchFamily="2" charset="0"/>
                <a:cs typeface="2  Mitra" pitchFamily="2" charset="-78"/>
              </a:rPr>
              <a:t>3</a:t>
            </a:r>
            <a:r>
              <a:rPr lang="fa-IR" b="1" dirty="0" smtClean="0">
                <a:latin typeface="F_ahmad" pitchFamily="2" charset="0"/>
                <a:cs typeface="2  Mitra" pitchFamily="2" charset="-78"/>
              </a:rPr>
              <a:t>- </a:t>
            </a:r>
            <a:r>
              <a:rPr lang="fa-IR" sz="1600" b="1" dirty="0" smtClean="0">
                <a:solidFill>
                  <a:srgbClr val="FF0000"/>
                </a:solidFill>
                <a:latin typeface="F_ahmad" pitchFamily="2" charset="0"/>
                <a:cs typeface="2  Mitra" pitchFamily="2" charset="-78"/>
              </a:rPr>
              <a:t>مشاركتي وگروهي پايه اي</a:t>
            </a:r>
            <a:endParaRPr lang="fa-IR" sz="2800" b="1" dirty="0" smtClean="0">
              <a:solidFill>
                <a:srgbClr val="FF0000"/>
              </a:solidFill>
              <a:latin typeface="F_ahmad" pitchFamily="2" charset="0"/>
              <a:cs typeface="2  Mitra" pitchFamily="2" charset="-78"/>
            </a:endParaRPr>
          </a:p>
          <a:p>
            <a:pPr marL="514350" indent="-514350" algn="r" rtl="1">
              <a:buFont typeface="+mj-lt"/>
              <a:buAutoNum type="arabicPeriod"/>
            </a:pPr>
            <a:r>
              <a:rPr lang="fa-IR" sz="2800" dirty="0" smtClean="0">
                <a:solidFill>
                  <a:srgbClr val="0070C0"/>
                </a:solidFill>
                <a:latin typeface="F_ahmad" pitchFamily="2" charset="0"/>
              </a:rPr>
              <a:t>ارزشيابي(فرايندي وپاياني)                </a:t>
            </a:r>
            <a:r>
              <a:rPr lang="fa-IR" sz="2800" dirty="0" smtClean="0">
                <a:latin typeface="F_ahmad" pitchFamily="2" charset="0"/>
                <a:cs typeface="2  Mitra" pitchFamily="2" charset="-78"/>
              </a:rPr>
              <a:t>4- </a:t>
            </a:r>
            <a:r>
              <a:rPr lang="fa-IR" sz="2800" dirty="0" smtClean="0">
                <a:solidFill>
                  <a:srgbClr val="FF0000"/>
                </a:solidFill>
                <a:latin typeface="F_ahmad" pitchFamily="2" charset="0"/>
                <a:cs typeface="2  Mitra" pitchFamily="2" charset="-78"/>
              </a:rPr>
              <a:t>تركيبي(1و2)</a:t>
            </a:r>
          </a:p>
          <a:p>
            <a:pPr marL="514350" indent="-514350" algn="r" rtl="1">
              <a:buFont typeface="+mj-lt"/>
              <a:buAutoNum type="arabicPeriod"/>
            </a:pPr>
            <a:r>
              <a:rPr lang="fa-IR" sz="2800" dirty="0" smtClean="0">
                <a:solidFill>
                  <a:srgbClr val="0070C0"/>
                </a:solidFill>
                <a:latin typeface="F_ahmad" pitchFamily="2" charset="0"/>
              </a:rPr>
              <a:t>نظام تكليف دهي</a:t>
            </a:r>
            <a:endParaRPr lang="en-US" sz="2800" dirty="0">
              <a:solidFill>
                <a:srgbClr val="0070C0"/>
              </a:solidFill>
              <a:latin typeface="F_ahmad" pitchFamily="2" charset="0"/>
            </a:endParaRPr>
          </a:p>
        </p:txBody>
      </p:sp>
      <p:sp>
        <p:nvSpPr>
          <p:cNvPr id="4" name="Left Brace 3"/>
          <p:cNvSpPr/>
          <p:nvPr/>
        </p:nvSpPr>
        <p:spPr>
          <a:xfrm>
            <a:off x="2971800" y="3200400"/>
            <a:ext cx="609600" cy="29718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Content Placeholder 2"/>
          <p:cNvSpPr txBox="1">
            <a:spLocks/>
          </p:cNvSpPr>
          <p:nvPr/>
        </p:nvSpPr>
        <p:spPr>
          <a:xfrm>
            <a:off x="457200" y="1066800"/>
            <a:ext cx="8686800" cy="5410200"/>
          </a:xfrm>
          <a:prstGeom prst="rect">
            <a:avLst/>
          </a:prstGeom>
          <a:solidFill>
            <a:schemeClr val="bg1">
              <a:lumMod val="95000"/>
            </a:schemeClr>
          </a:solidFill>
        </p:spPr>
        <p:txBody>
          <a:bodyPr vert="horz">
            <a:normAutofit/>
          </a:bodyPr>
          <a:lstStyle/>
          <a:p>
            <a:pPr marL="514350" marR="0" lvl="0" indent="-514350" algn="r" defTabSz="914400" rtl="1" eaLnBrk="1" fontAlgn="auto" latinLnBrk="0" hangingPunct="1">
              <a:lnSpc>
                <a:spcPct val="100000"/>
              </a:lnSpc>
              <a:spcBef>
                <a:spcPct val="20000"/>
              </a:spcBef>
              <a:spcAft>
                <a:spcPts val="0"/>
              </a:spcAft>
              <a:buClr>
                <a:schemeClr val="accent1"/>
              </a:buClr>
              <a:buSzPct val="70000"/>
              <a:buFont typeface="+mj-lt"/>
              <a:buAutoNum type="arabicPeriod"/>
              <a:tabLst/>
              <a:defRPr/>
            </a:pPr>
            <a:r>
              <a:rPr kumimoji="0" lang="fa-IR" sz="2800" b="0" i="0" u="none" strike="noStrike" kern="1200" cap="none" spc="0" normalizeH="0" baseline="0" noProof="0" smtClean="0">
                <a:ln>
                  <a:noFill/>
                </a:ln>
                <a:solidFill>
                  <a:srgbClr val="0070C0"/>
                </a:solidFill>
                <a:effectLst/>
                <a:uLnTx/>
                <a:uFillTx/>
                <a:latin typeface="F_ahmad" pitchFamily="2" charset="0"/>
                <a:ea typeface="+mn-ea"/>
                <a:cs typeface="+mn-cs"/>
              </a:rPr>
              <a:t>انتخاب موضوع</a:t>
            </a:r>
          </a:p>
          <a:p>
            <a:pPr marL="514350" marR="0" lvl="0" indent="-514350" algn="r" defTabSz="914400" rtl="1" eaLnBrk="1" fontAlgn="auto" latinLnBrk="0" hangingPunct="1">
              <a:lnSpc>
                <a:spcPct val="100000"/>
              </a:lnSpc>
              <a:spcBef>
                <a:spcPct val="20000"/>
              </a:spcBef>
              <a:spcAft>
                <a:spcPts val="0"/>
              </a:spcAft>
              <a:buClr>
                <a:schemeClr val="accent1"/>
              </a:buClr>
              <a:buSzPct val="70000"/>
              <a:buFont typeface="+mj-lt"/>
              <a:buAutoNum type="arabicPeriod"/>
              <a:tabLst/>
              <a:defRPr/>
            </a:pPr>
            <a:r>
              <a:rPr kumimoji="0" lang="fa-IR" sz="2800" b="0" i="0" u="none" strike="noStrike" kern="1200" cap="none" spc="0" normalizeH="0" baseline="0" noProof="0" smtClean="0">
                <a:ln>
                  <a:noFill/>
                </a:ln>
                <a:solidFill>
                  <a:srgbClr val="0070C0"/>
                </a:solidFill>
                <a:effectLst/>
                <a:uLnTx/>
                <a:uFillTx/>
                <a:latin typeface="F_ahmad" pitchFamily="2" charset="0"/>
                <a:ea typeface="+mn-ea"/>
                <a:cs typeface="+mn-cs"/>
              </a:rPr>
              <a:t>انتخاب راهبرد وشيوه اداره كلاس </a:t>
            </a:r>
            <a:r>
              <a:rPr kumimoji="0" lang="fa-IR" sz="1400" b="0" i="0" u="none" strike="noStrike" kern="1200" cap="none" spc="0" normalizeH="0" baseline="0" noProof="0" smtClean="0">
                <a:ln>
                  <a:noFill/>
                </a:ln>
                <a:solidFill>
                  <a:schemeClr val="tx2"/>
                </a:solidFill>
                <a:effectLst/>
                <a:uLnTx/>
                <a:uFillTx/>
                <a:latin typeface="F_ahmad" pitchFamily="2" charset="0"/>
                <a:ea typeface="+mn-ea"/>
                <a:cs typeface="+mn-cs"/>
              </a:rPr>
              <a:t>(محوري، تلفيقي، مشاركتي وگروهي)</a:t>
            </a:r>
            <a:endParaRPr kumimoji="0" lang="fa-IR" sz="2800" b="0" i="0" u="none" strike="noStrike" kern="1200" cap="none" spc="0" normalizeH="0" baseline="0" noProof="0" smtClean="0">
              <a:ln>
                <a:noFill/>
              </a:ln>
              <a:solidFill>
                <a:schemeClr val="tx2"/>
              </a:solidFill>
              <a:effectLst/>
              <a:uLnTx/>
              <a:uFillTx/>
              <a:latin typeface="F_ahmad" pitchFamily="2" charset="0"/>
              <a:ea typeface="+mn-ea"/>
              <a:cs typeface="+mn-cs"/>
            </a:endParaRPr>
          </a:p>
          <a:p>
            <a:pPr marL="514350" marR="0" lvl="0" indent="-514350" algn="r" defTabSz="914400" rtl="1" eaLnBrk="1" fontAlgn="auto" latinLnBrk="0" hangingPunct="1">
              <a:lnSpc>
                <a:spcPct val="100000"/>
              </a:lnSpc>
              <a:spcBef>
                <a:spcPct val="20000"/>
              </a:spcBef>
              <a:spcAft>
                <a:spcPts val="0"/>
              </a:spcAft>
              <a:buClr>
                <a:schemeClr val="accent1"/>
              </a:buClr>
              <a:buSzPct val="70000"/>
              <a:buFont typeface="+mj-lt"/>
              <a:buAutoNum type="arabicPeriod"/>
              <a:tabLst/>
              <a:defRPr/>
            </a:pPr>
            <a:r>
              <a:rPr kumimoji="0" lang="fa-IR" sz="2800" b="0" i="0" u="none" strike="noStrike" kern="1200" cap="none" spc="0" normalizeH="0" baseline="0" noProof="0" smtClean="0">
                <a:ln>
                  <a:noFill/>
                </a:ln>
                <a:solidFill>
                  <a:srgbClr val="0070C0"/>
                </a:solidFill>
                <a:effectLst/>
                <a:uLnTx/>
                <a:uFillTx/>
                <a:latin typeface="F_ahmad" pitchFamily="2" charset="0"/>
                <a:ea typeface="+mn-ea"/>
                <a:cs typeface="+mn-cs"/>
              </a:rPr>
              <a:t>اهداف</a:t>
            </a:r>
          </a:p>
          <a:p>
            <a:pPr marL="514350" marR="0" lvl="0" indent="-514350" algn="r" defTabSz="914400" rtl="1" eaLnBrk="1" fontAlgn="auto" latinLnBrk="0" hangingPunct="1">
              <a:lnSpc>
                <a:spcPct val="100000"/>
              </a:lnSpc>
              <a:spcBef>
                <a:spcPct val="20000"/>
              </a:spcBef>
              <a:spcAft>
                <a:spcPts val="0"/>
              </a:spcAft>
              <a:buClr>
                <a:schemeClr val="accent1"/>
              </a:buClr>
              <a:buSzPct val="70000"/>
              <a:buFont typeface="+mj-lt"/>
              <a:buAutoNum type="arabicPeriod"/>
              <a:tabLst/>
              <a:defRPr/>
            </a:pPr>
            <a:r>
              <a:rPr kumimoji="0" lang="fa-IR" sz="2800" b="0" i="0" u="none" strike="noStrike" kern="1200" cap="none" spc="0" normalizeH="0" baseline="0" noProof="0" smtClean="0">
                <a:ln>
                  <a:noFill/>
                </a:ln>
                <a:solidFill>
                  <a:srgbClr val="0070C0"/>
                </a:solidFill>
                <a:effectLst/>
                <a:uLnTx/>
                <a:uFillTx/>
                <a:latin typeface="F_ahmad" pitchFamily="2" charset="0"/>
                <a:ea typeface="+mn-ea"/>
                <a:cs typeface="+mn-cs"/>
              </a:rPr>
              <a:t>وسايل آموزشي</a:t>
            </a:r>
          </a:p>
          <a:p>
            <a:pPr marL="514350" marR="0" lvl="0" indent="-514350" algn="r" defTabSz="914400" rtl="1" eaLnBrk="1" fontAlgn="auto" latinLnBrk="0" hangingPunct="1">
              <a:lnSpc>
                <a:spcPct val="100000"/>
              </a:lnSpc>
              <a:spcBef>
                <a:spcPct val="20000"/>
              </a:spcBef>
              <a:spcAft>
                <a:spcPts val="0"/>
              </a:spcAft>
              <a:buClr>
                <a:schemeClr val="accent1"/>
              </a:buClr>
              <a:buSzPct val="70000"/>
              <a:buFont typeface="+mj-lt"/>
              <a:buAutoNum type="arabicPeriod"/>
              <a:tabLst/>
              <a:defRPr/>
            </a:pPr>
            <a:r>
              <a:rPr kumimoji="0" lang="fa-IR" sz="2800" b="0" i="0" u="none" strike="noStrike" kern="1200" cap="none" spc="0" normalizeH="0" baseline="0" noProof="0" smtClean="0">
                <a:ln>
                  <a:noFill/>
                </a:ln>
                <a:solidFill>
                  <a:srgbClr val="0070C0"/>
                </a:solidFill>
                <a:effectLst/>
                <a:uLnTx/>
                <a:uFillTx/>
                <a:latin typeface="F_ahmad" pitchFamily="2" charset="0"/>
                <a:ea typeface="+mn-ea"/>
                <a:cs typeface="+mn-cs"/>
              </a:rPr>
              <a:t>گروهبندي ومبلمان كلاس درس          </a:t>
            </a:r>
            <a:r>
              <a:rPr kumimoji="0" lang="fa-IR" sz="2800" b="0" i="0" u="none" strike="noStrike" kern="1200" cap="none" spc="0" normalizeH="0" baseline="0" noProof="0" smtClean="0">
                <a:ln>
                  <a:noFill/>
                </a:ln>
                <a:solidFill>
                  <a:schemeClr val="tx2"/>
                </a:solidFill>
                <a:effectLst/>
                <a:uLnTx/>
                <a:uFillTx/>
                <a:latin typeface="F_ahmad" pitchFamily="2" charset="0"/>
                <a:ea typeface="+mn-ea"/>
                <a:cs typeface="2  Mitra" pitchFamily="2" charset="-78"/>
              </a:rPr>
              <a:t>1- </a:t>
            </a:r>
            <a:r>
              <a:rPr kumimoji="0" lang="fa-IR" sz="2800" b="0" i="0" u="none" strike="noStrike" kern="1200" cap="none" spc="0" normalizeH="0" baseline="0" noProof="0" smtClean="0">
                <a:ln>
                  <a:noFill/>
                </a:ln>
                <a:solidFill>
                  <a:srgbClr val="FF0000"/>
                </a:solidFill>
                <a:effectLst/>
                <a:uLnTx/>
                <a:uFillTx/>
                <a:latin typeface="F_ahmad" pitchFamily="2" charset="0"/>
                <a:ea typeface="+mn-ea"/>
                <a:cs typeface="2  Mitra" pitchFamily="2" charset="-78"/>
              </a:rPr>
              <a:t>محوري</a:t>
            </a:r>
          </a:p>
          <a:p>
            <a:pPr marL="514350" marR="0" lvl="0" indent="-514350" algn="r" defTabSz="914400" rtl="1" eaLnBrk="1" fontAlgn="auto" latinLnBrk="0" hangingPunct="1">
              <a:lnSpc>
                <a:spcPct val="100000"/>
              </a:lnSpc>
              <a:spcBef>
                <a:spcPct val="20000"/>
              </a:spcBef>
              <a:spcAft>
                <a:spcPts val="0"/>
              </a:spcAft>
              <a:buClr>
                <a:schemeClr val="accent1"/>
              </a:buClr>
              <a:buSzPct val="70000"/>
              <a:buFont typeface="+mj-lt"/>
              <a:buAutoNum type="arabicPeriod"/>
              <a:tabLst/>
              <a:defRPr/>
            </a:pPr>
            <a:r>
              <a:rPr kumimoji="0" lang="fa-IR" sz="2800" b="0" i="0" u="none" strike="noStrike" kern="1200" cap="none" spc="0" normalizeH="0" baseline="0" noProof="0" smtClean="0">
                <a:ln>
                  <a:noFill/>
                </a:ln>
                <a:solidFill>
                  <a:srgbClr val="0070C0"/>
                </a:solidFill>
                <a:effectLst/>
                <a:uLnTx/>
                <a:uFillTx/>
                <a:latin typeface="F_ahmad" pitchFamily="2" charset="0"/>
                <a:ea typeface="+mn-ea"/>
                <a:cs typeface="+mn-cs"/>
              </a:rPr>
              <a:t>راهبردهاي شروع(انگيزه سازي)         </a:t>
            </a:r>
            <a:r>
              <a:rPr kumimoji="0" lang="fa-IR" sz="2800" b="0" i="0" u="none" strike="noStrike" kern="1200" cap="none" spc="0" normalizeH="0" baseline="0" noProof="0" smtClean="0">
                <a:ln>
                  <a:noFill/>
                </a:ln>
                <a:solidFill>
                  <a:schemeClr val="tx2"/>
                </a:solidFill>
                <a:effectLst/>
                <a:uLnTx/>
                <a:uFillTx/>
                <a:latin typeface="F_ahmad" pitchFamily="2" charset="0"/>
                <a:ea typeface="+mn-ea"/>
                <a:cs typeface="2  Mitra" pitchFamily="2" charset="-78"/>
              </a:rPr>
              <a:t>2- </a:t>
            </a:r>
            <a:r>
              <a:rPr kumimoji="0" lang="fa-IR" sz="2800" b="0" i="0" u="none" strike="noStrike" kern="1200" cap="none" spc="0" normalizeH="0" baseline="0" noProof="0" smtClean="0">
                <a:ln>
                  <a:noFill/>
                </a:ln>
                <a:solidFill>
                  <a:srgbClr val="FF0000"/>
                </a:solidFill>
                <a:effectLst/>
                <a:uLnTx/>
                <a:uFillTx/>
                <a:latin typeface="F_ahmad" pitchFamily="2" charset="0"/>
                <a:ea typeface="+mn-ea"/>
                <a:cs typeface="2  Mitra" pitchFamily="2" charset="-78"/>
              </a:rPr>
              <a:t>تلفيقي</a:t>
            </a:r>
          </a:p>
          <a:p>
            <a:pPr marL="514350" marR="0" lvl="0" indent="-514350" algn="r" defTabSz="914400" rtl="1" eaLnBrk="1" fontAlgn="auto" latinLnBrk="0" hangingPunct="1">
              <a:lnSpc>
                <a:spcPct val="100000"/>
              </a:lnSpc>
              <a:spcBef>
                <a:spcPct val="20000"/>
              </a:spcBef>
              <a:spcAft>
                <a:spcPts val="0"/>
              </a:spcAft>
              <a:buClr>
                <a:schemeClr val="accent1"/>
              </a:buClr>
              <a:buSzPct val="70000"/>
              <a:buFont typeface="+mj-lt"/>
              <a:buAutoNum type="arabicPeriod"/>
              <a:tabLst/>
              <a:defRPr/>
            </a:pPr>
            <a:r>
              <a:rPr kumimoji="0" lang="fa-IR" sz="2800" b="0" i="0" u="none" strike="noStrike" kern="1200" cap="none" spc="0" normalizeH="0" baseline="0" noProof="0" smtClean="0">
                <a:ln>
                  <a:noFill/>
                </a:ln>
                <a:solidFill>
                  <a:srgbClr val="0070C0"/>
                </a:solidFill>
                <a:effectLst/>
                <a:uLnTx/>
                <a:uFillTx/>
                <a:latin typeface="F_ahmad" pitchFamily="2" charset="0"/>
                <a:ea typeface="+mn-ea"/>
                <a:cs typeface="+mn-cs"/>
              </a:rPr>
              <a:t>نظام ياددهي – يادگيري                    </a:t>
            </a:r>
            <a:r>
              <a:rPr kumimoji="0" lang="fa-IR" sz="3200" b="0" i="0" u="none" strike="noStrike" kern="1200" cap="none" spc="0" normalizeH="0" baseline="0" noProof="0" smtClean="0">
                <a:ln>
                  <a:noFill/>
                </a:ln>
                <a:solidFill>
                  <a:schemeClr val="tx2"/>
                </a:solidFill>
                <a:effectLst/>
                <a:uLnTx/>
                <a:uFillTx/>
                <a:latin typeface="F_ahmad" pitchFamily="2" charset="0"/>
                <a:ea typeface="+mn-ea"/>
                <a:cs typeface="2  Mitra" pitchFamily="2" charset="-78"/>
              </a:rPr>
              <a:t>3</a:t>
            </a:r>
            <a:r>
              <a:rPr kumimoji="0" lang="fa-IR" sz="3200" b="1" i="0" u="none" strike="noStrike" kern="1200" cap="none" spc="0" normalizeH="0" baseline="0" noProof="0" smtClean="0">
                <a:ln>
                  <a:noFill/>
                </a:ln>
                <a:solidFill>
                  <a:schemeClr val="tx2"/>
                </a:solidFill>
                <a:effectLst/>
                <a:uLnTx/>
                <a:uFillTx/>
                <a:latin typeface="F_ahmad" pitchFamily="2" charset="0"/>
                <a:ea typeface="+mn-ea"/>
                <a:cs typeface="2  Mitra" pitchFamily="2" charset="-78"/>
              </a:rPr>
              <a:t>- </a:t>
            </a:r>
            <a:r>
              <a:rPr kumimoji="0" lang="fa-IR" sz="1600" b="1" i="0" u="none" strike="noStrike" kern="1200" cap="none" spc="0" normalizeH="0" baseline="0" noProof="0" smtClean="0">
                <a:ln>
                  <a:noFill/>
                </a:ln>
                <a:solidFill>
                  <a:srgbClr val="FF0000"/>
                </a:solidFill>
                <a:effectLst/>
                <a:uLnTx/>
                <a:uFillTx/>
                <a:latin typeface="F_ahmad" pitchFamily="2" charset="0"/>
                <a:ea typeface="+mn-ea"/>
                <a:cs typeface="2  Mitra" pitchFamily="2" charset="-78"/>
              </a:rPr>
              <a:t>مشاركتي وگروهي پايه اي</a:t>
            </a:r>
            <a:endParaRPr kumimoji="0" lang="fa-IR" sz="2800" b="1" i="0" u="none" strike="noStrike" kern="1200" cap="none" spc="0" normalizeH="0" baseline="0" noProof="0" smtClean="0">
              <a:ln>
                <a:noFill/>
              </a:ln>
              <a:solidFill>
                <a:srgbClr val="FF0000"/>
              </a:solidFill>
              <a:effectLst/>
              <a:uLnTx/>
              <a:uFillTx/>
              <a:latin typeface="F_ahmad" pitchFamily="2" charset="0"/>
              <a:ea typeface="+mn-ea"/>
              <a:cs typeface="2  Mitra" pitchFamily="2" charset="-78"/>
            </a:endParaRPr>
          </a:p>
          <a:p>
            <a:pPr marL="514350" marR="0" lvl="0" indent="-514350" algn="r" defTabSz="914400" rtl="1" eaLnBrk="1" fontAlgn="auto" latinLnBrk="0" hangingPunct="1">
              <a:lnSpc>
                <a:spcPct val="100000"/>
              </a:lnSpc>
              <a:spcBef>
                <a:spcPct val="20000"/>
              </a:spcBef>
              <a:spcAft>
                <a:spcPts val="0"/>
              </a:spcAft>
              <a:buClr>
                <a:schemeClr val="accent1"/>
              </a:buClr>
              <a:buSzPct val="70000"/>
              <a:buFont typeface="+mj-lt"/>
              <a:buAutoNum type="arabicPeriod"/>
              <a:tabLst/>
              <a:defRPr/>
            </a:pPr>
            <a:r>
              <a:rPr kumimoji="0" lang="fa-IR" sz="2800" b="0" i="0" u="none" strike="noStrike" kern="1200" cap="none" spc="0" normalizeH="0" baseline="0" noProof="0" smtClean="0">
                <a:ln>
                  <a:noFill/>
                </a:ln>
                <a:solidFill>
                  <a:srgbClr val="0070C0"/>
                </a:solidFill>
                <a:effectLst/>
                <a:uLnTx/>
                <a:uFillTx/>
                <a:latin typeface="F_ahmad" pitchFamily="2" charset="0"/>
                <a:ea typeface="+mn-ea"/>
                <a:cs typeface="+mn-cs"/>
              </a:rPr>
              <a:t>ارزشيابي(فرايندي وپاياني)                </a:t>
            </a:r>
            <a:r>
              <a:rPr kumimoji="0" lang="fa-IR" sz="2800" b="0" i="0" u="none" strike="noStrike" kern="1200" cap="none" spc="0" normalizeH="0" baseline="0" noProof="0" smtClean="0">
                <a:ln>
                  <a:noFill/>
                </a:ln>
                <a:solidFill>
                  <a:schemeClr val="tx2"/>
                </a:solidFill>
                <a:effectLst/>
                <a:uLnTx/>
                <a:uFillTx/>
                <a:latin typeface="F_ahmad" pitchFamily="2" charset="0"/>
                <a:ea typeface="+mn-ea"/>
                <a:cs typeface="2  Mitra" pitchFamily="2" charset="-78"/>
              </a:rPr>
              <a:t>4- </a:t>
            </a:r>
            <a:r>
              <a:rPr kumimoji="0" lang="fa-IR" sz="2800" b="0" i="0" u="none" strike="noStrike" kern="1200" cap="none" spc="0" normalizeH="0" baseline="0" noProof="0" smtClean="0">
                <a:ln>
                  <a:noFill/>
                </a:ln>
                <a:solidFill>
                  <a:srgbClr val="FF0000"/>
                </a:solidFill>
                <a:effectLst/>
                <a:uLnTx/>
                <a:uFillTx/>
                <a:latin typeface="F_ahmad" pitchFamily="2" charset="0"/>
                <a:ea typeface="+mn-ea"/>
                <a:cs typeface="2  Mitra" pitchFamily="2" charset="-78"/>
              </a:rPr>
              <a:t>تركيبي(1و2)</a:t>
            </a:r>
          </a:p>
          <a:p>
            <a:pPr marL="514350" marR="0" lvl="0" indent="-514350" algn="r" defTabSz="914400" rtl="1" eaLnBrk="1" fontAlgn="auto" latinLnBrk="0" hangingPunct="1">
              <a:lnSpc>
                <a:spcPct val="100000"/>
              </a:lnSpc>
              <a:spcBef>
                <a:spcPct val="20000"/>
              </a:spcBef>
              <a:spcAft>
                <a:spcPts val="0"/>
              </a:spcAft>
              <a:buClr>
                <a:schemeClr val="accent1"/>
              </a:buClr>
              <a:buSzPct val="70000"/>
              <a:buFont typeface="+mj-lt"/>
              <a:buAutoNum type="arabicPeriod"/>
              <a:tabLst/>
              <a:defRPr/>
            </a:pPr>
            <a:r>
              <a:rPr kumimoji="0" lang="fa-IR" sz="2800" b="0" i="0" u="none" strike="noStrike" kern="1200" cap="none" spc="0" normalizeH="0" baseline="0" noProof="0" smtClean="0">
                <a:ln>
                  <a:noFill/>
                </a:ln>
                <a:solidFill>
                  <a:srgbClr val="0070C0"/>
                </a:solidFill>
                <a:effectLst/>
                <a:uLnTx/>
                <a:uFillTx/>
                <a:latin typeface="F_ahmad" pitchFamily="2" charset="0"/>
                <a:ea typeface="+mn-ea"/>
                <a:cs typeface="+mn-cs"/>
              </a:rPr>
              <a:t>نظام تكليف دهي</a:t>
            </a:r>
            <a:endParaRPr kumimoji="0" lang="en-US" sz="2800" b="0" i="0" u="none" strike="noStrike" kern="1200" cap="none" spc="0" normalizeH="0" baseline="0" noProof="0" dirty="0">
              <a:ln>
                <a:noFill/>
              </a:ln>
              <a:solidFill>
                <a:srgbClr val="0070C0"/>
              </a:solidFill>
              <a:effectLst/>
              <a:uLnTx/>
              <a:uFillTx/>
              <a:latin typeface="F_ahmad" pitchFamily="2" charset="0"/>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838200"/>
          </a:xfrm>
          <a:solidFill>
            <a:srgbClr val="FFFF00"/>
          </a:solidFill>
        </p:spPr>
        <p:txBody>
          <a:bodyPr>
            <a:normAutofit fontScale="90000"/>
          </a:bodyPr>
          <a:lstStyle/>
          <a:p>
            <a:pPr algn="ctr"/>
            <a:r>
              <a:rPr lang="fa-IR" sz="8000" dirty="0" smtClean="0">
                <a:solidFill>
                  <a:srgbClr val="FF0000"/>
                </a:solidFill>
                <a:cs typeface="2  Titr" pitchFamily="2" charset="-78"/>
              </a:rPr>
              <a:t>محوري</a:t>
            </a:r>
            <a:endParaRPr lang="en-US" dirty="0">
              <a:solidFill>
                <a:srgbClr val="FF0000"/>
              </a:solidFill>
              <a:cs typeface="2  Titr" pitchFamily="2" charset="-78"/>
            </a:endParaRPr>
          </a:p>
        </p:txBody>
      </p:sp>
      <p:sp>
        <p:nvSpPr>
          <p:cNvPr id="3" name="Content Placeholder 2"/>
          <p:cNvSpPr>
            <a:spLocks noGrp="1"/>
          </p:cNvSpPr>
          <p:nvPr>
            <p:ph idx="1"/>
          </p:nvPr>
        </p:nvSpPr>
        <p:spPr>
          <a:xfrm>
            <a:off x="304800" y="1219200"/>
            <a:ext cx="8839200" cy="5410200"/>
          </a:xfrm>
          <a:solidFill>
            <a:schemeClr val="bg1">
              <a:lumMod val="95000"/>
            </a:schemeClr>
          </a:solidFill>
        </p:spPr>
        <p:txBody>
          <a:bodyPr>
            <a:normAutofit/>
          </a:bodyPr>
          <a:lstStyle/>
          <a:p>
            <a:pPr algn="r" rtl="1">
              <a:buNone/>
            </a:pPr>
            <a:r>
              <a:rPr lang="fa-IR" sz="2800" dirty="0" smtClean="0">
                <a:latin typeface="F_badr" pitchFamily="2" charset="0"/>
                <a:cs typeface="2  Mitra" pitchFamily="2" charset="-78"/>
              </a:rPr>
              <a:t>1- مدلي از شيوه محوري:</a:t>
            </a:r>
          </a:p>
          <a:p>
            <a:pPr algn="r" rtl="1">
              <a:buNone/>
            </a:pPr>
            <a:r>
              <a:rPr lang="fa-IR" sz="2800" dirty="0" smtClean="0">
                <a:latin typeface="F_badr" pitchFamily="2" charset="0"/>
                <a:cs typeface="2  Mitra" pitchFamily="2" charset="-78"/>
              </a:rPr>
              <a:t>      در يك ساعت درسي ، يك كلاس محور قرارمي گيرد.</a:t>
            </a:r>
          </a:p>
          <a:p>
            <a:pPr algn="r" rtl="1">
              <a:buNone/>
            </a:pPr>
            <a:endParaRPr lang="fa-IR" sz="2800" dirty="0" smtClean="0">
              <a:latin typeface="F_badr" pitchFamily="2" charset="0"/>
              <a:cs typeface="2  Mitra" pitchFamily="2" charset="-78"/>
            </a:endParaRPr>
          </a:p>
          <a:p>
            <a:pPr algn="r" rtl="1">
              <a:buNone/>
            </a:pPr>
            <a:endParaRPr lang="fa-IR" sz="2800" dirty="0" smtClean="0">
              <a:latin typeface="F_badr" pitchFamily="2" charset="0"/>
              <a:cs typeface="2  Mitra" pitchFamily="2" charset="-78"/>
            </a:endParaRPr>
          </a:p>
          <a:p>
            <a:pPr algn="r" rtl="1">
              <a:buNone/>
            </a:pPr>
            <a:endParaRPr lang="fa-IR" sz="2800" dirty="0" smtClean="0">
              <a:latin typeface="F_badr" pitchFamily="2" charset="0"/>
              <a:cs typeface="2  Mitra" pitchFamily="2" charset="-78"/>
            </a:endParaRPr>
          </a:p>
          <a:p>
            <a:pPr algn="r" rtl="1">
              <a:buNone/>
            </a:pPr>
            <a:r>
              <a:rPr lang="fa-IR" sz="2800" dirty="0" smtClean="0">
                <a:latin typeface="F_badr" pitchFamily="2" charset="0"/>
                <a:cs typeface="2  Mitra" pitchFamily="2" charset="-78"/>
              </a:rPr>
              <a:t>   محوري              فعاليت ها(فرصت ها)راتوزيع مي كنيم ، چه ويژگي وكدام درس</a:t>
            </a:r>
          </a:p>
          <a:p>
            <a:pPr algn="r" rtl="1">
              <a:buNone/>
            </a:pPr>
            <a:endParaRPr lang="fa-IR" sz="2800" dirty="0" smtClean="0">
              <a:latin typeface="F_badr" pitchFamily="2" charset="0"/>
              <a:cs typeface="2  Mitra" pitchFamily="2" charset="-78"/>
            </a:endParaRPr>
          </a:p>
          <a:p>
            <a:pPr algn="r" rtl="1">
              <a:buNone/>
            </a:pPr>
            <a:r>
              <a:rPr lang="fa-IR" sz="2800" dirty="0" smtClean="0">
                <a:latin typeface="F_badr" pitchFamily="2" charset="0"/>
                <a:cs typeface="2  Mitra" pitchFamily="2" charset="-78"/>
              </a:rPr>
              <a:t>مدل سنگيني است و</a:t>
            </a:r>
            <a:r>
              <a:rPr lang="fa-IR" sz="2800" dirty="0" smtClean="0">
                <a:solidFill>
                  <a:srgbClr val="FF0000"/>
                </a:solidFill>
                <a:latin typeface="F_badr" pitchFamily="2" charset="0"/>
                <a:cs typeface="2  Mitra" pitchFamily="2" charset="-78"/>
              </a:rPr>
              <a:t>خيلي كم </a:t>
            </a:r>
            <a:r>
              <a:rPr lang="fa-IR" sz="2800" dirty="0" smtClean="0">
                <a:latin typeface="F_badr" pitchFamily="2" charset="0"/>
                <a:cs typeface="2  Mitra" pitchFamily="2" charset="-78"/>
              </a:rPr>
              <a:t>دركلاس چند پايه مورد استفاده قرار مي گيرد.</a:t>
            </a:r>
          </a:p>
          <a:p>
            <a:pPr algn="r" rtl="1">
              <a:buNone/>
            </a:pPr>
            <a:endParaRPr lang="en-US" sz="2800" dirty="0">
              <a:latin typeface="F_badr" pitchFamily="2" charset="0"/>
              <a:cs typeface="2  Mitra" pitchFamily="2" charset="-78"/>
            </a:endParaRPr>
          </a:p>
        </p:txBody>
      </p:sp>
      <p:sp>
        <p:nvSpPr>
          <p:cNvPr id="4" name="Oval 3"/>
          <p:cNvSpPr/>
          <p:nvPr/>
        </p:nvSpPr>
        <p:spPr>
          <a:xfrm>
            <a:off x="1828800" y="25146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p:cNvSpPr/>
          <p:nvPr/>
        </p:nvSpPr>
        <p:spPr>
          <a:xfrm>
            <a:off x="2819400" y="25146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nvSpPr>
        <p:spPr>
          <a:xfrm>
            <a:off x="3810000" y="25146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4800600" y="2514600"/>
            <a:ext cx="914400" cy="914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Oval 7"/>
          <p:cNvSpPr/>
          <p:nvPr/>
        </p:nvSpPr>
        <p:spPr>
          <a:xfrm>
            <a:off x="5715000" y="2514600"/>
            <a:ext cx="914400" cy="914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Oval 8"/>
          <p:cNvSpPr/>
          <p:nvPr/>
        </p:nvSpPr>
        <p:spPr>
          <a:xfrm>
            <a:off x="7924800" y="24384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cs typeface="2  Mitra" pitchFamily="2" charset="-78"/>
              </a:rPr>
              <a:t>45</a:t>
            </a:r>
          </a:p>
          <a:p>
            <a:pPr algn="ctr"/>
            <a:r>
              <a:rPr lang="fa-IR" sz="1400" dirty="0" smtClean="0">
                <a:solidFill>
                  <a:schemeClr val="tx1"/>
                </a:solidFill>
              </a:rPr>
              <a:t>دقيقه</a:t>
            </a:r>
            <a:endParaRPr lang="en-US" dirty="0">
              <a:solidFill>
                <a:schemeClr val="tx1"/>
              </a:solidFill>
            </a:endParaRPr>
          </a:p>
        </p:txBody>
      </p:sp>
      <p:sp>
        <p:nvSpPr>
          <p:cNvPr id="10" name="Left Brace 9"/>
          <p:cNvSpPr/>
          <p:nvPr/>
        </p:nvSpPr>
        <p:spPr>
          <a:xfrm rot="16200000">
            <a:off x="8039100" y="3009900"/>
            <a:ext cx="609600" cy="838200"/>
          </a:xfrm>
          <a:prstGeom prst="leftBrace">
            <a:avLst>
              <a:gd name="adj1" fmla="val 0"/>
              <a:gd name="adj2" fmla="val 50461"/>
            </a:avLst>
          </a:prstGeom>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b="1" dirty="0"/>
          </a:p>
        </p:txBody>
      </p:sp>
      <p:sp>
        <p:nvSpPr>
          <p:cNvPr id="11" name="Left Brace 10"/>
          <p:cNvSpPr/>
          <p:nvPr/>
        </p:nvSpPr>
        <p:spPr>
          <a:xfrm rot="16200000">
            <a:off x="3771900" y="876300"/>
            <a:ext cx="914400" cy="5105400"/>
          </a:xfrm>
          <a:prstGeom prst="leftBrace">
            <a:avLst>
              <a:gd name="adj1" fmla="val 0"/>
              <a:gd name="adj2" fmla="val 50461"/>
            </a:avLst>
          </a:prstGeom>
          <a:ln/>
        </p:spPr>
        <p:style>
          <a:lnRef idx="2">
            <a:schemeClr val="dk1"/>
          </a:lnRef>
          <a:fillRef idx="0">
            <a:schemeClr val="dk1"/>
          </a:fillRef>
          <a:effectRef idx="1">
            <a:schemeClr val="dk1"/>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838200"/>
          </a:xfrm>
          <a:solidFill>
            <a:srgbClr val="FFFF00"/>
          </a:solidFill>
        </p:spPr>
        <p:txBody>
          <a:bodyPr>
            <a:normAutofit fontScale="90000"/>
          </a:bodyPr>
          <a:lstStyle/>
          <a:p>
            <a:pPr algn="ctr"/>
            <a:r>
              <a:rPr lang="fa-IR" sz="8000" dirty="0" smtClean="0">
                <a:solidFill>
                  <a:srgbClr val="FF0000"/>
                </a:solidFill>
                <a:cs typeface="2  Titr" pitchFamily="2" charset="-78"/>
              </a:rPr>
              <a:t>محوري</a:t>
            </a:r>
            <a:endParaRPr lang="en-US" dirty="0">
              <a:solidFill>
                <a:srgbClr val="FF0000"/>
              </a:solidFill>
              <a:cs typeface="2  Titr" pitchFamily="2" charset="-78"/>
            </a:endParaRPr>
          </a:p>
        </p:txBody>
      </p:sp>
      <p:sp>
        <p:nvSpPr>
          <p:cNvPr id="3" name="Content Placeholder 2"/>
          <p:cNvSpPr>
            <a:spLocks noGrp="1"/>
          </p:cNvSpPr>
          <p:nvPr>
            <p:ph idx="1"/>
          </p:nvPr>
        </p:nvSpPr>
        <p:spPr>
          <a:xfrm>
            <a:off x="304800" y="1219200"/>
            <a:ext cx="8839200" cy="5638800"/>
          </a:xfrm>
          <a:solidFill>
            <a:schemeClr val="bg1">
              <a:lumMod val="95000"/>
            </a:schemeClr>
          </a:solidFill>
        </p:spPr>
        <p:txBody>
          <a:bodyPr>
            <a:normAutofit lnSpcReduction="10000"/>
          </a:bodyPr>
          <a:lstStyle/>
          <a:p>
            <a:pPr algn="r" rtl="1">
              <a:buNone/>
            </a:pPr>
            <a:r>
              <a:rPr lang="fa-IR" sz="2800" dirty="0" smtClean="0">
                <a:latin typeface="F_badr" pitchFamily="2" charset="0"/>
                <a:cs typeface="2  Mitra" pitchFamily="2" charset="-78"/>
              </a:rPr>
              <a:t>تدريس مستقل حداكثر3پايه</a:t>
            </a:r>
          </a:p>
          <a:p>
            <a:pPr algn="r" rtl="1">
              <a:buNone/>
            </a:pPr>
            <a:r>
              <a:rPr lang="fa-IR" sz="2800" dirty="0" smtClean="0">
                <a:latin typeface="F_badr" pitchFamily="2" charset="0"/>
                <a:cs typeface="2  Mitra" pitchFamily="2" charset="-78"/>
              </a:rPr>
              <a:t>      دوم        چهارم       پنجم                   اول       سوم        ششم</a:t>
            </a:r>
          </a:p>
          <a:p>
            <a:pPr algn="r" rtl="1">
              <a:buNone/>
            </a:pPr>
            <a:endParaRPr lang="fa-IR" sz="2800" dirty="0" smtClean="0">
              <a:latin typeface="F_badr" pitchFamily="2" charset="0"/>
              <a:cs typeface="2  Mitra" pitchFamily="2" charset="-78"/>
            </a:endParaRPr>
          </a:p>
          <a:p>
            <a:pPr algn="r" rtl="1">
              <a:buNone/>
            </a:pPr>
            <a:endParaRPr lang="fa-IR" sz="2800" dirty="0" smtClean="0">
              <a:latin typeface="F_badr" pitchFamily="2" charset="0"/>
              <a:cs typeface="2  Mitra" pitchFamily="2" charset="-78"/>
            </a:endParaRPr>
          </a:p>
          <a:p>
            <a:pPr algn="r" rtl="1">
              <a:buNone/>
            </a:pPr>
            <a:endParaRPr lang="fa-IR" sz="2800" dirty="0" smtClean="0">
              <a:latin typeface="F_badr" pitchFamily="2" charset="0"/>
              <a:cs typeface="2  Mitra" pitchFamily="2" charset="-78"/>
            </a:endParaRPr>
          </a:p>
          <a:p>
            <a:pPr algn="r" rtl="1">
              <a:buNone/>
            </a:pPr>
            <a:r>
              <a:rPr lang="fa-IR" sz="2800" dirty="0" smtClean="0">
                <a:latin typeface="F_badr" pitchFamily="2" charset="0"/>
                <a:cs typeface="2  Mitra" pitchFamily="2" charset="-78"/>
              </a:rPr>
              <a:t>                محوري                                          فرعي</a:t>
            </a:r>
          </a:p>
          <a:p>
            <a:pPr algn="r" rtl="1">
              <a:buNone/>
            </a:pPr>
            <a:r>
              <a:rPr lang="fa-IR" sz="2800" dirty="0" smtClean="0">
                <a:latin typeface="F_badr" pitchFamily="2" charset="0"/>
                <a:cs typeface="2  Mitra" pitchFamily="2" charset="-78"/>
              </a:rPr>
              <a:t>هميشه محور 1 پائين ترين كلاس است.  </a:t>
            </a:r>
          </a:p>
          <a:p>
            <a:pPr algn="r" rtl="1">
              <a:buNone/>
            </a:pPr>
            <a:r>
              <a:rPr lang="fa-IR" sz="2800" dirty="0" smtClean="0">
                <a:latin typeface="F_badr" pitchFamily="2" charset="0"/>
                <a:cs typeface="2  Mitra" pitchFamily="2" charset="-78"/>
              </a:rPr>
              <a:t>دريك زمان ، يك كلاس محور است و5كلاس ديگر بايد طي فرصت هاي آموزشي بكار گيريم(حواسمان به پايه هاي ديگر بايد باشد ورهايشان نكنيم).</a:t>
            </a:r>
          </a:p>
          <a:p>
            <a:pPr algn="r" rtl="1">
              <a:buNone/>
            </a:pPr>
            <a:r>
              <a:rPr lang="fa-IR" sz="2800" dirty="0" smtClean="0">
                <a:solidFill>
                  <a:srgbClr val="FF0000"/>
                </a:solidFill>
                <a:latin typeface="F_badr" pitchFamily="2" charset="0"/>
                <a:cs typeface="2  Mitra" pitchFamily="2" charset="-78"/>
              </a:rPr>
              <a:t>نكته</a:t>
            </a:r>
            <a:r>
              <a:rPr lang="fa-IR" sz="2800" dirty="0" smtClean="0">
                <a:latin typeface="F_badr" pitchFamily="2" charset="0"/>
                <a:cs typeface="2  Mitra" pitchFamily="2" charset="-78"/>
              </a:rPr>
              <a:t>: درهرجلسه يك پايه رامي توان حذف كرد تا ناظر بركلاسهاي ديگر شوند.</a:t>
            </a:r>
          </a:p>
          <a:p>
            <a:pPr algn="r" rtl="1">
              <a:buNone/>
            </a:pPr>
            <a:r>
              <a:rPr lang="fa-IR" sz="2800" dirty="0" smtClean="0">
                <a:latin typeface="F_badr" pitchFamily="2" charset="0"/>
                <a:cs typeface="2  Mitra" pitchFamily="2" charset="-78"/>
              </a:rPr>
              <a:t>آشناي با انواع املا، تكاليف و... مي تواند بعنوان فعاليت درطي فرصت ها ،  به پايه هاي فرعي ارائه داد</a:t>
            </a:r>
          </a:p>
          <a:p>
            <a:pPr algn="r" rtl="1">
              <a:buNone/>
            </a:pPr>
            <a:endParaRPr lang="fa-IR" sz="2800" dirty="0" smtClean="0">
              <a:latin typeface="F_badr" pitchFamily="2" charset="0"/>
              <a:cs typeface="2  Mitra" pitchFamily="2" charset="-78"/>
            </a:endParaRPr>
          </a:p>
          <a:p>
            <a:pPr algn="r" rtl="1">
              <a:buNone/>
            </a:pPr>
            <a:endParaRPr lang="en-US" sz="2800" dirty="0">
              <a:latin typeface="F_badr" pitchFamily="2" charset="0"/>
              <a:cs typeface="2  Mitra" pitchFamily="2" charset="-78"/>
            </a:endParaRPr>
          </a:p>
        </p:txBody>
      </p:sp>
      <p:sp>
        <p:nvSpPr>
          <p:cNvPr id="4" name="Oval 3"/>
          <p:cNvSpPr/>
          <p:nvPr/>
        </p:nvSpPr>
        <p:spPr>
          <a:xfrm>
            <a:off x="1828800" y="25146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p:cNvSpPr/>
          <p:nvPr/>
        </p:nvSpPr>
        <p:spPr>
          <a:xfrm>
            <a:off x="2819400" y="25146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nvSpPr>
        <p:spPr>
          <a:xfrm>
            <a:off x="3810000" y="25146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5791200" y="24384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cs typeface="2  Mitra" pitchFamily="2" charset="-78"/>
              </a:rPr>
              <a:t>15</a:t>
            </a:r>
            <a:r>
              <a:rPr lang="fa-IR" dirty="0" smtClean="0">
                <a:solidFill>
                  <a:schemeClr val="tx1"/>
                </a:solidFill>
              </a:rPr>
              <a:t> </a:t>
            </a:r>
            <a:r>
              <a:rPr lang="fa-IR" sz="1400" dirty="0" smtClean="0">
                <a:solidFill>
                  <a:schemeClr val="tx1"/>
                </a:solidFill>
              </a:rPr>
              <a:t>دقيقه</a:t>
            </a:r>
            <a:endParaRPr lang="en-US" dirty="0">
              <a:solidFill>
                <a:schemeClr val="tx1"/>
              </a:solidFill>
            </a:endParaRPr>
          </a:p>
        </p:txBody>
      </p:sp>
      <p:sp>
        <p:nvSpPr>
          <p:cNvPr id="8" name="Oval 7"/>
          <p:cNvSpPr/>
          <p:nvPr/>
        </p:nvSpPr>
        <p:spPr>
          <a:xfrm>
            <a:off x="6858000" y="24384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cs typeface="2  Mitra" pitchFamily="2" charset="-78"/>
              </a:rPr>
              <a:t>15</a:t>
            </a:r>
            <a:r>
              <a:rPr lang="fa-IR" dirty="0" smtClean="0">
                <a:solidFill>
                  <a:schemeClr val="tx1"/>
                </a:solidFill>
              </a:rPr>
              <a:t> </a:t>
            </a:r>
            <a:r>
              <a:rPr lang="fa-IR" sz="1400" dirty="0" smtClean="0">
                <a:solidFill>
                  <a:schemeClr val="tx1"/>
                </a:solidFill>
              </a:rPr>
              <a:t>دقيقه</a:t>
            </a:r>
            <a:endParaRPr lang="en-US" dirty="0">
              <a:solidFill>
                <a:schemeClr val="tx1"/>
              </a:solidFill>
            </a:endParaRPr>
          </a:p>
        </p:txBody>
      </p:sp>
      <p:sp>
        <p:nvSpPr>
          <p:cNvPr id="9" name="Oval 8"/>
          <p:cNvSpPr/>
          <p:nvPr/>
        </p:nvSpPr>
        <p:spPr>
          <a:xfrm>
            <a:off x="7924800" y="24384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cs typeface="2  Mitra" pitchFamily="2" charset="-78"/>
              </a:rPr>
              <a:t>15</a:t>
            </a:r>
            <a:r>
              <a:rPr lang="fa-IR" dirty="0" smtClean="0">
                <a:solidFill>
                  <a:schemeClr val="tx1"/>
                </a:solidFill>
              </a:rPr>
              <a:t> </a:t>
            </a:r>
            <a:r>
              <a:rPr lang="fa-IR" sz="1400" dirty="0" smtClean="0">
                <a:solidFill>
                  <a:schemeClr val="tx1"/>
                </a:solidFill>
              </a:rPr>
              <a:t>دقيقه</a:t>
            </a:r>
            <a:endParaRPr lang="en-US" dirty="0">
              <a:solidFill>
                <a:schemeClr val="tx1"/>
              </a:solidFill>
            </a:endParaRPr>
          </a:p>
        </p:txBody>
      </p:sp>
      <p:sp>
        <p:nvSpPr>
          <p:cNvPr id="10" name="Left Brace 9"/>
          <p:cNvSpPr/>
          <p:nvPr/>
        </p:nvSpPr>
        <p:spPr>
          <a:xfrm rot="16200000">
            <a:off x="6896100" y="1943100"/>
            <a:ext cx="914400" cy="3124200"/>
          </a:xfrm>
          <a:prstGeom prst="leftBrace">
            <a:avLst>
              <a:gd name="adj1" fmla="val 0"/>
              <a:gd name="adj2" fmla="val 50461"/>
            </a:avLst>
          </a:prstGeom>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b="1" dirty="0"/>
          </a:p>
        </p:txBody>
      </p:sp>
      <p:sp>
        <p:nvSpPr>
          <p:cNvPr id="11" name="Left Brace 10"/>
          <p:cNvSpPr/>
          <p:nvPr/>
        </p:nvSpPr>
        <p:spPr>
          <a:xfrm rot="16200000">
            <a:off x="2781300" y="1866900"/>
            <a:ext cx="914400" cy="3124200"/>
          </a:xfrm>
          <a:prstGeom prst="leftBrace">
            <a:avLst>
              <a:gd name="adj1" fmla="val 0"/>
              <a:gd name="adj2" fmla="val 50461"/>
            </a:avLst>
          </a:prstGeom>
          <a:ln/>
        </p:spPr>
        <p:style>
          <a:lnRef idx="2">
            <a:schemeClr val="dk1"/>
          </a:lnRef>
          <a:fillRef idx="0">
            <a:schemeClr val="dk1"/>
          </a:fillRef>
          <a:effectRef idx="1">
            <a:schemeClr val="dk1"/>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838200"/>
          </a:xfrm>
          <a:solidFill>
            <a:srgbClr val="FFFF00"/>
          </a:solidFill>
        </p:spPr>
        <p:txBody>
          <a:bodyPr>
            <a:normAutofit fontScale="90000"/>
          </a:bodyPr>
          <a:lstStyle/>
          <a:p>
            <a:pPr algn="ctr"/>
            <a:r>
              <a:rPr lang="fa-IR" sz="8000" dirty="0" smtClean="0">
                <a:solidFill>
                  <a:srgbClr val="FF0000"/>
                </a:solidFill>
                <a:cs typeface="2  Titr" pitchFamily="2" charset="-78"/>
              </a:rPr>
              <a:t>محوري</a:t>
            </a:r>
            <a:endParaRPr lang="en-US" dirty="0">
              <a:solidFill>
                <a:srgbClr val="FF0000"/>
              </a:solidFill>
              <a:cs typeface="2  Titr" pitchFamily="2" charset="-78"/>
            </a:endParaRPr>
          </a:p>
        </p:txBody>
      </p:sp>
      <p:sp>
        <p:nvSpPr>
          <p:cNvPr id="3" name="Content Placeholder 2"/>
          <p:cNvSpPr>
            <a:spLocks noGrp="1"/>
          </p:cNvSpPr>
          <p:nvPr>
            <p:ph idx="1"/>
          </p:nvPr>
        </p:nvSpPr>
        <p:spPr>
          <a:xfrm>
            <a:off x="304800" y="1219200"/>
            <a:ext cx="8839200" cy="5410200"/>
          </a:xfrm>
          <a:solidFill>
            <a:schemeClr val="bg1">
              <a:lumMod val="95000"/>
            </a:schemeClr>
          </a:solidFill>
        </p:spPr>
        <p:txBody>
          <a:bodyPr>
            <a:normAutofit/>
          </a:bodyPr>
          <a:lstStyle/>
          <a:p>
            <a:pPr algn="r" rtl="1">
              <a:buNone/>
            </a:pPr>
            <a:r>
              <a:rPr lang="fa-IR" sz="2800" dirty="0" smtClean="0">
                <a:latin typeface="F_badr" pitchFamily="2" charset="0"/>
                <a:cs typeface="2  Mitra" pitchFamily="2" charset="-78"/>
              </a:rPr>
              <a:t>                                1. درطول هم هستند.</a:t>
            </a:r>
          </a:p>
          <a:p>
            <a:pPr algn="r" rtl="1">
              <a:buFont typeface="Wingdings" pitchFamily="2" charset="2"/>
              <a:buChar char="Ø"/>
            </a:pPr>
            <a:r>
              <a:rPr lang="fa-IR" sz="2800" dirty="0" smtClean="0">
                <a:latin typeface="F_badr" pitchFamily="2" charset="0"/>
                <a:cs typeface="2  Mitra" pitchFamily="2" charset="-78"/>
              </a:rPr>
              <a:t>محتوا 2 حالت دارد:     2. منفك وجدا</a:t>
            </a:r>
            <a:r>
              <a:rPr lang="en-US" sz="2800" dirty="0" smtClean="0">
                <a:latin typeface="F_badr" pitchFamily="2" charset="0"/>
                <a:cs typeface="2  Mitra" pitchFamily="2" charset="-78"/>
              </a:rPr>
              <a:t> </a:t>
            </a:r>
            <a:r>
              <a:rPr lang="fa-IR" sz="2800" dirty="0" smtClean="0">
                <a:latin typeface="F_badr" pitchFamily="2" charset="0"/>
                <a:cs typeface="2  Mitra" pitchFamily="2" charset="-78"/>
              </a:rPr>
              <a:t>هستند.    (جايي كه محتوا جدا از هم هستند و                                             جزيره اي مي باشند راهي جز استفاده از شيوه محوري نداريم.</a:t>
            </a:r>
          </a:p>
          <a:p>
            <a:pPr algn="r" rtl="1">
              <a:buFont typeface="Wingdings" pitchFamily="2" charset="2"/>
              <a:buChar char="Ø"/>
            </a:pPr>
            <a:r>
              <a:rPr lang="fa-IR" sz="2800" dirty="0" smtClean="0">
                <a:latin typeface="F_badr" pitchFamily="2" charset="0"/>
                <a:cs typeface="2  Mitra" pitchFamily="2" charset="-78"/>
              </a:rPr>
              <a:t>هميار معلم</a:t>
            </a:r>
          </a:p>
          <a:p>
            <a:pPr algn="r" rtl="1">
              <a:buFont typeface="Wingdings" pitchFamily="2" charset="2"/>
              <a:buChar char="Ø"/>
            </a:pPr>
            <a:endParaRPr lang="en-US" sz="2800" dirty="0" smtClean="0">
              <a:latin typeface="F_badr" pitchFamily="2" charset="0"/>
              <a:cs typeface="2  Mitra" pitchFamily="2" charset="-78"/>
            </a:endParaRPr>
          </a:p>
          <a:p>
            <a:pPr algn="r" rtl="1">
              <a:buNone/>
            </a:pPr>
            <a:r>
              <a:rPr lang="fa-IR" sz="2800" dirty="0" smtClean="0">
                <a:latin typeface="F_badr" pitchFamily="2" charset="0"/>
                <a:cs typeface="2  Mitra" pitchFamily="2" charset="-78"/>
              </a:rPr>
              <a:t>                      </a:t>
            </a:r>
            <a:r>
              <a:rPr lang="fa-IR" sz="2800" dirty="0" smtClean="0">
                <a:solidFill>
                  <a:srgbClr val="FF0000"/>
                </a:solidFill>
                <a:latin typeface="F_badr" pitchFamily="2" charset="0"/>
                <a:cs typeface="2  Mitra" pitchFamily="2" charset="-78"/>
              </a:rPr>
              <a:t>محور1</a:t>
            </a:r>
            <a:r>
              <a:rPr lang="fa-IR" sz="2800" dirty="0" smtClean="0">
                <a:latin typeface="F_badr" pitchFamily="2" charset="0"/>
                <a:cs typeface="2  Mitra" pitchFamily="2" charset="-78"/>
              </a:rPr>
              <a:t>     </a:t>
            </a:r>
            <a:r>
              <a:rPr lang="fa-IR" sz="2800" dirty="0" smtClean="0">
                <a:solidFill>
                  <a:srgbClr val="0F8F12"/>
                </a:solidFill>
                <a:latin typeface="F_badr" pitchFamily="2" charset="0"/>
                <a:cs typeface="2  Mitra" pitchFamily="2" charset="-78"/>
              </a:rPr>
              <a:t>محور2</a:t>
            </a:r>
            <a:r>
              <a:rPr lang="fa-IR" sz="2800" dirty="0" smtClean="0">
                <a:latin typeface="F_badr" pitchFamily="2" charset="0"/>
                <a:cs typeface="2  Mitra" pitchFamily="2" charset="-78"/>
              </a:rPr>
              <a:t>     </a:t>
            </a:r>
            <a:r>
              <a:rPr lang="fa-IR" sz="2800" dirty="0" smtClean="0">
                <a:solidFill>
                  <a:schemeClr val="accent2">
                    <a:lumMod val="75000"/>
                  </a:schemeClr>
                </a:solidFill>
                <a:latin typeface="F_badr" pitchFamily="2" charset="0"/>
                <a:cs typeface="2  Mitra" pitchFamily="2" charset="-78"/>
              </a:rPr>
              <a:t>محور3         </a:t>
            </a:r>
            <a:r>
              <a:rPr lang="fa-IR" sz="2000" dirty="0" smtClean="0">
                <a:solidFill>
                  <a:schemeClr val="accent2">
                    <a:lumMod val="75000"/>
                  </a:schemeClr>
                </a:solidFill>
                <a:latin typeface="F_badr" pitchFamily="2" charset="0"/>
                <a:cs typeface="2  Mitra" pitchFamily="2" charset="-78"/>
              </a:rPr>
              <a:t> فرصت </a:t>
            </a:r>
            <a:r>
              <a:rPr lang="fa-IR" sz="2800" dirty="0" smtClean="0">
                <a:solidFill>
                  <a:srgbClr val="002060"/>
                </a:solidFill>
                <a:latin typeface="F_badr" pitchFamily="2" charset="0"/>
                <a:cs typeface="2  Mitra" pitchFamily="2" charset="-78"/>
              </a:rPr>
              <a:t>1</a:t>
            </a:r>
            <a:r>
              <a:rPr lang="fa-IR" sz="2800" dirty="0" smtClean="0">
                <a:solidFill>
                  <a:schemeClr val="accent2">
                    <a:lumMod val="75000"/>
                  </a:schemeClr>
                </a:solidFill>
                <a:latin typeface="F_badr" pitchFamily="2" charset="0"/>
                <a:cs typeface="2  Mitra" pitchFamily="2" charset="-78"/>
              </a:rPr>
              <a:t>      </a:t>
            </a:r>
            <a:r>
              <a:rPr lang="fa-IR" sz="2000" dirty="0" smtClean="0">
                <a:solidFill>
                  <a:schemeClr val="accent2">
                    <a:lumMod val="75000"/>
                  </a:schemeClr>
                </a:solidFill>
                <a:latin typeface="F_badr" pitchFamily="2" charset="0"/>
                <a:cs typeface="2  Mitra" pitchFamily="2" charset="-78"/>
              </a:rPr>
              <a:t>فرصت </a:t>
            </a:r>
            <a:r>
              <a:rPr lang="fa-IR" sz="2800" dirty="0" smtClean="0">
                <a:solidFill>
                  <a:srgbClr val="002060"/>
                </a:solidFill>
                <a:latin typeface="F_badr" pitchFamily="2" charset="0"/>
                <a:cs typeface="2  Mitra" pitchFamily="2" charset="-78"/>
              </a:rPr>
              <a:t>2</a:t>
            </a:r>
            <a:r>
              <a:rPr lang="fa-IR" sz="2800" dirty="0" smtClean="0">
                <a:solidFill>
                  <a:schemeClr val="accent2">
                    <a:lumMod val="75000"/>
                  </a:schemeClr>
                </a:solidFill>
                <a:latin typeface="F_badr" pitchFamily="2" charset="0"/>
                <a:cs typeface="2  Mitra" pitchFamily="2" charset="-78"/>
              </a:rPr>
              <a:t>     </a:t>
            </a:r>
            <a:r>
              <a:rPr lang="fa-IR" sz="2000" dirty="0" smtClean="0">
                <a:solidFill>
                  <a:schemeClr val="accent2">
                    <a:lumMod val="75000"/>
                  </a:schemeClr>
                </a:solidFill>
                <a:latin typeface="F_badr" pitchFamily="2" charset="0"/>
                <a:cs typeface="2  Mitra" pitchFamily="2" charset="-78"/>
              </a:rPr>
              <a:t>فرصت </a:t>
            </a:r>
            <a:r>
              <a:rPr lang="fa-IR" sz="2800" dirty="0" smtClean="0">
                <a:solidFill>
                  <a:srgbClr val="002060"/>
                </a:solidFill>
                <a:latin typeface="F_badr" pitchFamily="2" charset="0"/>
                <a:cs typeface="2  Mitra" pitchFamily="2" charset="-78"/>
              </a:rPr>
              <a:t>3 </a:t>
            </a:r>
          </a:p>
          <a:p>
            <a:pPr algn="r" rtl="1">
              <a:buNone/>
            </a:pPr>
            <a:r>
              <a:rPr lang="fa-IR" sz="2000" dirty="0" smtClean="0">
                <a:latin typeface="F_badr" pitchFamily="2" charset="0"/>
                <a:cs typeface="2  Mitra" pitchFamily="2" charset="-78"/>
              </a:rPr>
              <a:t>قبل از محورقراردادن پايه اول ، تكليفي به پايه دوم مي دهيم كه زمينه ساز 15دقيقه بعد كه محور قرار مي گيرند. و براي پايه سوم هم تكليفي ارائه مي دهيم كه 30 دقيقه ي ديگر (15دقيقه سوم) نوبت آنها مي شود.</a:t>
            </a:r>
          </a:p>
          <a:p>
            <a:pPr algn="r" rtl="1">
              <a:buNone/>
            </a:pPr>
            <a:r>
              <a:rPr lang="fa-IR" sz="2800" dirty="0" smtClean="0">
                <a:solidFill>
                  <a:schemeClr val="accent3">
                    <a:lumMod val="75000"/>
                  </a:schemeClr>
                </a:solidFill>
                <a:latin typeface="F_badr" pitchFamily="2" charset="0"/>
                <a:cs typeface="2  Mitra" pitchFamily="2" charset="-78"/>
              </a:rPr>
              <a:t>فرصت </a:t>
            </a:r>
            <a:r>
              <a:rPr lang="fa-IR" sz="2800" dirty="0" smtClean="0">
                <a:solidFill>
                  <a:srgbClr val="002060"/>
                </a:solidFill>
                <a:latin typeface="F_badr" pitchFamily="2" charset="0"/>
                <a:cs typeface="2  Mitra" pitchFamily="2" charset="-78"/>
              </a:rPr>
              <a:t>1</a:t>
            </a:r>
            <a:r>
              <a:rPr lang="fa-IR" sz="2800" dirty="0" smtClean="0">
                <a:latin typeface="F_badr" pitchFamily="2" charset="0"/>
                <a:cs typeface="2  Mitra" pitchFamily="2" charset="-78"/>
              </a:rPr>
              <a:t>(چهارم):دادن تكاليف تكميلي، تعميمي، تكويني</a:t>
            </a:r>
          </a:p>
          <a:p>
            <a:pPr algn="r" rtl="1">
              <a:buNone/>
            </a:pPr>
            <a:r>
              <a:rPr lang="fa-IR" sz="2800" dirty="0" smtClean="0">
                <a:solidFill>
                  <a:schemeClr val="accent3">
                    <a:lumMod val="75000"/>
                  </a:schemeClr>
                </a:solidFill>
                <a:latin typeface="F_badr" pitchFamily="2" charset="0"/>
                <a:cs typeface="2  Mitra" pitchFamily="2" charset="-78"/>
              </a:rPr>
              <a:t>فرصت</a:t>
            </a:r>
            <a:r>
              <a:rPr lang="fa-IR" sz="2800" dirty="0" smtClean="0">
                <a:latin typeface="F_badr" pitchFamily="2" charset="0"/>
                <a:cs typeface="2  Mitra" pitchFamily="2" charset="-78"/>
              </a:rPr>
              <a:t> 2(پنجم):</a:t>
            </a:r>
          </a:p>
          <a:p>
            <a:pPr algn="r" rtl="1">
              <a:buNone/>
            </a:pPr>
            <a:r>
              <a:rPr lang="fa-IR" sz="2800" dirty="0" smtClean="0">
                <a:solidFill>
                  <a:schemeClr val="accent3">
                    <a:lumMod val="75000"/>
                  </a:schemeClr>
                </a:solidFill>
                <a:latin typeface="F_badr" pitchFamily="2" charset="0"/>
                <a:cs typeface="2  Mitra" pitchFamily="2" charset="-78"/>
              </a:rPr>
              <a:t>فرصت</a:t>
            </a:r>
            <a:r>
              <a:rPr lang="fa-IR" sz="2800" dirty="0" smtClean="0">
                <a:latin typeface="F_badr" pitchFamily="2" charset="0"/>
                <a:cs typeface="2  Mitra" pitchFamily="2" charset="-78"/>
              </a:rPr>
              <a:t> 3(ششم):تكاليف بسطي وخلاقيتي مثلا دادن چند مساله رياضي</a:t>
            </a:r>
          </a:p>
          <a:p>
            <a:pPr algn="r" rtl="1">
              <a:buNone/>
            </a:pPr>
            <a:endParaRPr lang="en-US" sz="2800" dirty="0">
              <a:latin typeface="F_badr" pitchFamily="2" charset="0"/>
              <a:cs typeface="2  Mitra" pitchFamily="2" charset="-78"/>
            </a:endParaRPr>
          </a:p>
        </p:txBody>
      </p:sp>
      <p:sp>
        <p:nvSpPr>
          <p:cNvPr id="12" name="Right Brace 11"/>
          <p:cNvSpPr/>
          <p:nvPr/>
        </p:nvSpPr>
        <p:spPr>
          <a:xfrm>
            <a:off x="6553200" y="1295400"/>
            <a:ext cx="274319" cy="990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Oval 4"/>
          <p:cNvSpPr/>
          <p:nvPr/>
        </p:nvSpPr>
        <p:spPr>
          <a:xfrm>
            <a:off x="6324600" y="27432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smtClean="0">
                <a:solidFill>
                  <a:srgbClr val="FF0000"/>
                </a:solidFill>
                <a:cs typeface="2  Mitra" pitchFamily="2" charset="-78"/>
              </a:rPr>
              <a:t>اول</a:t>
            </a:r>
            <a:endParaRPr lang="en-US" sz="2400" dirty="0">
              <a:solidFill>
                <a:srgbClr val="FF0000"/>
              </a:solidFill>
            </a:endParaRPr>
          </a:p>
        </p:txBody>
      </p:sp>
      <p:sp>
        <p:nvSpPr>
          <p:cNvPr id="6" name="Oval 5"/>
          <p:cNvSpPr/>
          <p:nvPr/>
        </p:nvSpPr>
        <p:spPr>
          <a:xfrm>
            <a:off x="5410200" y="27432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solidFill>
                  <a:srgbClr val="0F8F12"/>
                </a:solidFill>
                <a:cs typeface="2  Mitra" pitchFamily="2" charset="-78"/>
              </a:rPr>
              <a:t>دوم</a:t>
            </a:r>
            <a:endParaRPr lang="en-US" sz="2800" dirty="0">
              <a:solidFill>
                <a:srgbClr val="0F8F12"/>
              </a:solidFill>
            </a:endParaRPr>
          </a:p>
        </p:txBody>
      </p:sp>
      <p:sp>
        <p:nvSpPr>
          <p:cNvPr id="7" name="Oval 6"/>
          <p:cNvSpPr/>
          <p:nvPr/>
        </p:nvSpPr>
        <p:spPr>
          <a:xfrm>
            <a:off x="4419600" y="27432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solidFill>
                  <a:schemeClr val="accent2">
                    <a:lumMod val="75000"/>
                  </a:schemeClr>
                </a:solidFill>
                <a:cs typeface="2  Mitra" pitchFamily="2" charset="-78"/>
              </a:rPr>
              <a:t>سوم</a:t>
            </a:r>
            <a:endParaRPr lang="en-US" sz="2800" dirty="0">
              <a:solidFill>
                <a:schemeClr val="accent2">
                  <a:lumMod val="75000"/>
                </a:schemeClr>
              </a:solidFill>
            </a:endParaRPr>
          </a:p>
        </p:txBody>
      </p:sp>
      <p:sp>
        <p:nvSpPr>
          <p:cNvPr id="8" name="Oval 7"/>
          <p:cNvSpPr/>
          <p:nvPr/>
        </p:nvSpPr>
        <p:spPr>
          <a:xfrm>
            <a:off x="2819400" y="2895600"/>
            <a:ext cx="914400" cy="9144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solidFill>
                  <a:schemeClr val="tx1"/>
                </a:solidFill>
              </a:rPr>
              <a:t>چهارم</a:t>
            </a:r>
            <a:endParaRPr lang="en-US" sz="1400" dirty="0">
              <a:solidFill>
                <a:schemeClr val="tx1"/>
              </a:solidFill>
            </a:endParaRPr>
          </a:p>
        </p:txBody>
      </p:sp>
      <p:sp>
        <p:nvSpPr>
          <p:cNvPr id="9" name="Oval 8"/>
          <p:cNvSpPr/>
          <p:nvPr/>
        </p:nvSpPr>
        <p:spPr>
          <a:xfrm>
            <a:off x="1828800" y="2819400"/>
            <a:ext cx="914400" cy="9144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solidFill>
                  <a:schemeClr val="tx1"/>
                </a:solidFill>
              </a:rPr>
              <a:t>پنجم</a:t>
            </a:r>
            <a:endParaRPr lang="en-US" sz="1400" dirty="0">
              <a:solidFill>
                <a:schemeClr val="tx1"/>
              </a:solidFill>
            </a:endParaRPr>
          </a:p>
        </p:txBody>
      </p:sp>
      <p:sp>
        <p:nvSpPr>
          <p:cNvPr id="10" name="Oval 9"/>
          <p:cNvSpPr/>
          <p:nvPr/>
        </p:nvSpPr>
        <p:spPr>
          <a:xfrm>
            <a:off x="838200" y="2819400"/>
            <a:ext cx="914400" cy="9144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200" dirty="0" smtClean="0">
                <a:solidFill>
                  <a:schemeClr val="tx1"/>
                </a:solidFill>
              </a:rPr>
              <a:t>ششم</a:t>
            </a:r>
            <a:endParaRPr lang="en-US" sz="12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838200"/>
          </a:xfrm>
          <a:solidFill>
            <a:srgbClr val="FFFF00"/>
          </a:solidFill>
        </p:spPr>
        <p:txBody>
          <a:bodyPr>
            <a:normAutofit fontScale="90000"/>
          </a:bodyPr>
          <a:lstStyle/>
          <a:p>
            <a:pPr algn="ctr"/>
            <a:r>
              <a:rPr lang="fa-IR" sz="8000" dirty="0" smtClean="0">
                <a:solidFill>
                  <a:srgbClr val="FF0000"/>
                </a:solidFill>
                <a:cs typeface="2  Titr" pitchFamily="2" charset="-78"/>
              </a:rPr>
              <a:t>تلفيقي</a:t>
            </a:r>
            <a:endParaRPr lang="en-US" dirty="0">
              <a:solidFill>
                <a:srgbClr val="FF0000"/>
              </a:solidFill>
              <a:cs typeface="2  Titr" pitchFamily="2" charset="-78"/>
            </a:endParaRPr>
          </a:p>
        </p:txBody>
      </p:sp>
      <p:sp>
        <p:nvSpPr>
          <p:cNvPr id="3" name="Content Placeholder 2"/>
          <p:cNvSpPr>
            <a:spLocks noGrp="1"/>
          </p:cNvSpPr>
          <p:nvPr>
            <p:ph idx="1"/>
          </p:nvPr>
        </p:nvSpPr>
        <p:spPr>
          <a:xfrm>
            <a:off x="304800" y="1219200"/>
            <a:ext cx="8839200" cy="5410200"/>
          </a:xfrm>
          <a:solidFill>
            <a:schemeClr val="bg1">
              <a:lumMod val="95000"/>
            </a:schemeClr>
          </a:solidFill>
        </p:spPr>
        <p:txBody>
          <a:bodyPr>
            <a:normAutofit/>
          </a:bodyPr>
          <a:lstStyle/>
          <a:p>
            <a:pPr algn="r" rtl="1">
              <a:buNone/>
            </a:pPr>
            <a:r>
              <a:rPr lang="fa-IR" sz="2800" dirty="0" smtClean="0">
                <a:latin typeface="F_badr" pitchFamily="2" charset="0"/>
                <a:cs typeface="2  Mitra" pitchFamily="2" charset="-78"/>
              </a:rPr>
              <a:t>                      1- </a:t>
            </a:r>
            <a:r>
              <a:rPr lang="fa-IR" sz="2800" dirty="0" smtClean="0">
                <a:solidFill>
                  <a:srgbClr val="C00000"/>
                </a:solidFill>
                <a:latin typeface="F_badr" pitchFamily="2" charset="0"/>
                <a:cs typeface="2  Mitra" pitchFamily="2" charset="-78"/>
              </a:rPr>
              <a:t>كسب مهارتهاي اجتماعي</a:t>
            </a:r>
            <a:endParaRPr lang="fa-IR" sz="2800" dirty="0" smtClean="0">
              <a:latin typeface="F_badr" pitchFamily="2" charset="0"/>
              <a:cs typeface="2  Mitra" pitchFamily="2" charset="-78"/>
            </a:endParaRPr>
          </a:p>
          <a:p>
            <a:pPr algn="r" rtl="1">
              <a:buNone/>
            </a:pPr>
            <a:r>
              <a:rPr lang="fa-IR" sz="2800" b="1" dirty="0" smtClean="0">
                <a:solidFill>
                  <a:schemeClr val="accent4"/>
                </a:solidFill>
                <a:latin typeface="F_badr" pitchFamily="2" charset="0"/>
                <a:cs typeface="2  Mitra" pitchFamily="2" charset="-78"/>
              </a:rPr>
              <a:t>هدف تلفيق:     </a:t>
            </a:r>
            <a:r>
              <a:rPr lang="fa-IR" sz="2800" dirty="0" smtClean="0">
                <a:solidFill>
                  <a:srgbClr val="C00000"/>
                </a:solidFill>
                <a:latin typeface="F_badr" pitchFamily="2" charset="0"/>
                <a:cs typeface="2  Mitra" pitchFamily="2" charset="-78"/>
              </a:rPr>
              <a:t>2- كاهش زمان تدريس</a:t>
            </a:r>
          </a:p>
          <a:p>
            <a:pPr algn="r" rtl="1">
              <a:buNone/>
            </a:pPr>
            <a:r>
              <a:rPr lang="fa-IR" sz="2800" b="1" dirty="0" smtClean="0">
                <a:solidFill>
                  <a:schemeClr val="accent4"/>
                </a:solidFill>
                <a:latin typeface="F_badr" pitchFamily="2" charset="0"/>
                <a:cs typeface="2  Mitra" pitchFamily="2" charset="-78"/>
              </a:rPr>
              <a:t>                      </a:t>
            </a:r>
            <a:r>
              <a:rPr lang="fa-IR" sz="2800" dirty="0" smtClean="0">
                <a:solidFill>
                  <a:srgbClr val="C00000"/>
                </a:solidFill>
                <a:latin typeface="F_badr" pitchFamily="2" charset="0"/>
                <a:cs typeface="2  Mitra" pitchFamily="2" charset="-78"/>
              </a:rPr>
              <a:t>3- روش هاي خلاق</a:t>
            </a:r>
          </a:p>
          <a:p>
            <a:pPr algn="r" rtl="1">
              <a:buNone/>
            </a:pPr>
            <a:r>
              <a:rPr lang="fa-IR" sz="2000" b="1" dirty="0" smtClean="0">
                <a:solidFill>
                  <a:srgbClr val="7030A0"/>
                </a:solidFill>
                <a:latin typeface="F_badr" pitchFamily="2" charset="0"/>
                <a:cs typeface="2  Mitra" pitchFamily="2" charset="-78"/>
              </a:rPr>
              <a:t>     </a:t>
            </a:r>
          </a:p>
          <a:p>
            <a:pPr algn="r" rtl="1">
              <a:buNone/>
            </a:pPr>
            <a:r>
              <a:rPr lang="fa-IR" sz="2000" b="1" dirty="0" smtClean="0">
                <a:solidFill>
                  <a:srgbClr val="7030A0"/>
                </a:solidFill>
                <a:latin typeface="F_badr" pitchFamily="2" charset="0"/>
                <a:cs typeface="2  Mitra" pitchFamily="2" charset="-78"/>
              </a:rPr>
              <a:t>درشيوه تلفيقي بايد:                                                                  معلم درشيوه تلفيقي بايد:</a:t>
            </a:r>
          </a:p>
          <a:p>
            <a:pPr algn="r" rtl="1">
              <a:buNone/>
            </a:pPr>
            <a:r>
              <a:rPr lang="fa-IR" sz="2800" b="1" dirty="0" smtClean="0">
                <a:solidFill>
                  <a:srgbClr val="0F8F12"/>
                </a:solidFill>
                <a:latin typeface="F_badr" pitchFamily="2" charset="0"/>
                <a:cs typeface="2  Mitra" pitchFamily="2" charset="-78"/>
              </a:rPr>
              <a:t>   </a:t>
            </a:r>
            <a:r>
              <a:rPr lang="fa-IR" sz="2800" dirty="0" smtClean="0">
                <a:solidFill>
                  <a:srgbClr val="0F8F12"/>
                </a:solidFill>
                <a:latin typeface="F_badr" pitchFamily="2" charset="0"/>
                <a:cs typeface="2  Mitra" pitchFamily="2" charset="-78"/>
              </a:rPr>
              <a:t>اهداف                                                         </a:t>
            </a:r>
            <a:r>
              <a:rPr lang="fa-IR" sz="2800" dirty="0" smtClean="0">
                <a:solidFill>
                  <a:schemeClr val="accent2">
                    <a:lumMod val="50000"/>
                  </a:schemeClr>
                </a:solidFill>
                <a:latin typeface="F_badr" pitchFamily="2" charset="0"/>
                <a:cs typeface="2  Mitra" pitchFamily="2" charset="-78"/>
              </a:rPr>
              <a:t>درامر تدريس كاملا توانمند باشد.</a:t>
            </a:r>
          </a:p>
          <a:p>
            <a:pPr algn="r" rtl="1">
              <a:buNone/>
            </a:pPr>
            <a:r>
              <a:rPr lang="fa-IR" sz="2800" b="1" dirty="0" smtClean="0">
                <a:solidFill>
                  <a:srgbClr val="0F8F12"/>
                </a:solidFill>
                <a:latin typeface="F_badr" pitchFamily="2" charset="0"/>
                <a:cs typeface="2  Mitra" pitchFamily="2" charset="-78"/>
              </a:rPr>
              <a:t>  </a:t>
            </a:r>
            <a:r>
              <a:rPr lang="fa-IR" sz="2800" dirty="0" smtClean="0">
                <a:solidFill>
                  <a:srgbClr val="0F8F12"/>
                </a:solidFill>
                <a:latin typeface="F_badr" pitchFamily="2" charset="0"/>
                <a:cs typeface="2  Mitra" pitchFamily="2" charset="-78"/>
              </a:rPr>
              <a:t>روش اجرا: هرروشي كه مسلط هستيد اجرا كنيد.         </a:t>
            </a:r>
            <a:r>
              <a:rPr lang="fa-IR" sz="2800" dirty="0" smtClean="0">
                <a:solidFill>
                  <a:schemeClr val="accent2">
                    <a:lumMod val="50000"/>
                  </a:schemeClr>
                </a:solidFill>
                <a:latin typeface="F_badr" pitchFamily="2" charset="0"/>
                <a:cs typeface="2  Mitra" pitchFamily="2" charset="-78"/>
              </a:rPr>
              <a:t>الگوها و روشهاي تدريس بسيار</a:t>
            </a:r>
          </a:p>
          <a:p>
            <a:pPr algn="r" rtl="1">
              <a:buNone/>
            </a:pPr>
            <a:r>
              <a:rPr lang="fa-IR" sz="2800" b="1" dirty="0" smtClean="0">
                <a:solidFill>
                  <a:srgbClr val="0F8F12"/>
                </a:solidFill>
                <a:latin typeface="F_badr" pitchFamily="2" charset="0"/>
                <a:cs typeface="2  Mitra" pitchFamily="2" charset="-78"/>
              </a:rPr>
              <a:t>  </a:t>
            </a:r>
            <a:r>
              <a:rPr lang="fa-IR" sz="2800" dirty="0" smtClean="0">
                <a:solidFill>
                  <a:srgbClr val="0F8F12"/>
                </a:solidFill>
                <a:latin typeface="F_badr" pitchFamily="2" charset="0"/>
                <a:cs typeface="2  Mitra" pitchFamily="2" charset="-78"/>
              </a:rPr>
              <a:t> ابزار                                                             </a:t>
            </a:r>
            <a:r>
              <a:rPr lang="fa-IR" sz="2800" dirty="0" smtClean="0">
                <a:solidFill>
                  <a:schemeClr val="accent2">
                    <a:lumMod val="50000"/>
                  </a:schemeClr>
                </a:solidFill>
                <a:latin typeface="F_badr" pitchFamily="2" charset="0"/>
                <a:cs typeface="2  Mitra" pitchFamily="2" charset="-78"/>
              </a:rPr>
              <a:t>مسلط باشد.</a:t>
            </a:r>
          </a:p>
          <a:p>
            <a:pPr algn="r" rtl="1">
              <a:buNone/>
            </a:pPr>
            <a:r>
              <a:rPr lang="fa-IR" sz="2800" dirty="0" smtClean="0">
                <a:solidFill>
                  <a:srgbClr val="0F8F12"/>
                </a:solidFill>
                <a:latin typeface="F_badr" pitchFamily="2" charset="0"/>
                <a:cs typeface="2  Mitra" pitchFamily="2" charset="-78"/>
              </a:rPr>
              <a:t>   فرايند اجرا</a:t>
            </a:r>
          </a:p>
          <a:p>
            <a:pPr algn="r" rtl="1">
              <a:buNone/>
            </a:pPr>
            <a:r>
              <a:rPr lang="fa-IR" sz="2800" dirty="0" smtClean="0">
                <a:solidFill>
                  <a:srgbClr val="0F8F12"/>
                </a:solidFill>
                <a:latin typeface="F_badr" pitchFamily="2" charset="0"/>
                <a:cs typeface="2  Mitra" pitchFamily="2" charset="-78"/>
              </a:rPr>
              <a:t>  نحوه ارزشيابي: خودارزيابي، همسال سنجي و...   </a:t>
            </a:r>
            <a:r>
              <a:rPr lang="fa-IR" sz="2800" dirty="0" smtClean="0">
                <a:solidFill>
                  <a:schemeClr val="accent2">
                    <a:lumMod val="50000"/>
                  </a:schemeClr>
                </a:solidFill>
                <a:latin typeface="F_badr" pitchFamily="2" charset="0"/>
                <a:cs typeface="2  Mitra" pitchFamily="2" charset="-78"/>
              </a:rPr>
              <a:t>به سيستم ارزشيابي كاملا محاط باشد.</a:t>
            </a:r>
          </a:p>
          <a:p>
            <a:pPr algn="r" rtl="1">
              <a:buNone/>
            </a:pPr>
            <a:r>
              <a:rPr lang="fa-IR" sz="2800" dirty="0" smtClean="0">
                <a:latin typeface="F_badr" pitchFamily="2" charset="0"/>
                <a:cs typeface="2  Mitra" pitchFamily="2" charset="-78"/>
              </a:rPr>
              <a:t>              </a:t>
            </a:r>
          </a:p>
        </p:txBody>
      </p:sp>
      <p:sp>
        <p:nvSpPr>
          <p:cNvPr id="11" name="Right Brace 10"/>
          <p:cNvSpPr/>
          <p:nvPr/>
        </p:nvSpPr>
        <p:spPr>
          <a:xfrm>
            <a:off x="7162800" y="1295400"/>
            <a:ext cx="381000" cy="1371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838200"/>
          </a:xfrm>
          <a:solidFill>
            <a:srgbClr val="FFFF00"/>
          </a:solidFill>
        </p:spPr>
        <p:txBody>
          <a:bodyPr>
            <a:normAutofit fontScale="90000"/>
          </a:bodyPr>
          <a:lstStyle/>
          <a:p>
            <a:pPr algn="ctr"/>
            <a:r>
              <a:rPr lang="fa-IR" sz="8000" dirty="0" smtClean="0">
                <a:solidFill>
                  <a:srgbClr val="FF0000"/>
                </a:solidFill>
                <a:cs typeface="2  Titr" pitchFamily="2" charset="-78"/>
              </a:rPr>
              <a:t>تلفيقي</a:t>
            </a:r>
            <a:endParaRPr lang="en-US" dirty="0">
              <a:solidFill>
                <a:srgbClr val="FF0000"/>
              </a:solidFill>
              <a:cs typeface="2  Titr" pitchFamily="2" charset="-78"/>
            </a:endParaRPr>
          </a:p>
        </p:txBody>
      </p:sp>
      <p:sp>
        <p:nvSpPr>
          <p:cNvPr id="3" name="Content Placeholder 2"/>
          <p:cNvSpPr>
            <a:spLocks noGrp="1"/>
          </p:cNvSpPr>
          <p:nvPr>
            <p:ph idx="1"/>
          </p:nvPr>
        </p:nvSpPr>
        <p:spPr>
          <a:xfrm>
            <a:off x="304800" y="1219200"/>
            <a:ext cx="8839200" cy="5410200"/>
          </a:xfrm>
          <a:solidFill>
            <a:schemeClr val="bg1">
              <a:lumMod val="95000"/>
            </a:schemeClr>
          </a:solidFill>
        </p:spPr>
        <p:txBody>
          <a:bodyPr>
            <a:normAutofit/>
          </a:bodyPr>
          <a:lstStyle/>
          <a:p>
            <a:pPr algn="r" rtl="1">
              <a:buNone/>
            </a:pPr>
            <a:r>
              <a:rPr lang="fa-IR" sz="2800" dirty="0" smtClean="0">
                <a:latin typeface="F_badr" pitchFamily="2" charset="0"/>
                <a:cs typeface="2  Mitra" pitchFamily="2" charset="-78"/>
              </a:rPr>
              <a:t>يك موضوع رادرنظر مي گيريم ومسيرراطي مي كنيم به محتوا ومطالب هركلاس رسيديم آن را مطرح مي كنيم.</a:t>
            </a:r>
          </a:p>
          <a:p>
            <a:pPr algn="r" rtl="1">
              <a:buNone/>
            </a:pPr>
            <a:r>
              <a:rPr lang="fa-IR" sz="2800" dirty="0" smtClean="0">
                <a:latin typeface="F_badr" pitchFamily="2" charset="0"/>
                <a:cs typeface="2  Mitra" pitchFamily="2" charset="-78"/>
              </a:rPr>
              <a:t>      </a:t>
            </a:r>
          </a:p>
          <a:p>
            <a:pPr algn="r" rtl="1">
              <a:buNone/>
            </a:pPr>
            <a:endParaRPr lang="fa-IR" sz="2800" dirty="0" smtClean="0">
              <a:latin typeface="F_badr" pitchFamily="2" charset="0"/>
              <a:cs typeface="2  Mitra" pitchFamily="2" charset="-78"/>
            </a:endParaRPr>
          </a:p>
          <a:p>
            <a:pPr algn="r" rtl="1">
              <a:buNone/>
            </a:pPr>
            <a:endParaRPr lang="fa-IR" sz="2800" dirty="0" smtClean="0">
              <a:latin typeface="F_badr" pitchFamily="2" charset="0"/>
              <a:cs typeface="2  Mitra" pitchFamily="2" charset="-78"/>
            </a:endParaRPr>
          </a:p>
          <a:p>
            <a:pPr algn="r" rtl="1">
              <a:buNone/>
            </a:pPr>
            <a:r>
              <a:rPr lang="fa-IR" sz="2800" dirty="0" smtClean="0">
                <a:latin typeface="F_badr" pitchFamily="2" charset="0"/>
                <a:cs typeface="2  Mitra" pitchFamily="2" charset="-78"/>
              </a:rPr>
              <a:t>                               به اندازه هرپايه ارائه و كلاسها به ترتيب آزاد شوند .      </a:t>
            </a:r>
          </a:p>
          <a:p>
            <a:pPr algn="r" rtl="1">
              <a:buNone/>
            </a:pPr>
            <a:r>
              <a:rPr lang="fa-IR" sz="2800" dirty="0" smtClean="0">
                <a:latin typeface="F_badr" pitchFamily="2" charset="0"/>
                <a:cs typeface="2  Mitra" pitchFamily="2" charset="-78"/>
              </a:rPr>
              <a:t>يك موضوع جامعه   ---------------------------------------</a:t>
            </a:r>
          </a:p>
          <a:p>
            <a:pPr algn="r" rtl="1">
              <a:buNone/>
            </a:pPr>
            <a:r>
              <a:rPr lang="fa-IR" sz="2800" b="1" dirty="0" smtClean="0">
                <a:latin typeface="F_badr" pitchFamily="2" charset="0"/>
                <a:cs typeface="2  Mitra" pitchFamily="2" charset="-78"/>
              </a:rPr>
              <a:t>                             </a:t>
            </a:r>
            <a:r>
              <a:rPr lang="fa-IR" sz="2800" dirty="0" smtClean="0">
                <a:latin typeface="F_badr" pitchFamily="2" charset="0"/>
                <a:cs typeface="2  Mitra" pitchFamily="2" charset="-78"/>
              </a:rPr>
              <a:t>كلاسهاي آزاد شده به فعاليت (فرصت) مي پردازند .</a:t>
            </a:r>
          </a:p>
          <a:p>
            <a:pPr algn="r" rtl="1">
              <a:buFont typeface="Wingdings" pitchFamily="2" charset="2"/>
              <a:buChar char="v"/>
            </a:pPr>
            <a:r>
              <a:rPr lang="fa-IR" sz="2800" dirty="0" smtClean="0">
                <a:solidFill>
                  <a:srgbClr val="FF0000"/>
                </a:solidFill>
                <a:latin typeface="F_badr" pitchFamily="2" charset="0"/>
                <a:cs typeface="2  Mitra" pitchFamily="2" charset="-78"/>
              </a:rPr>
              <a:t>3نوع روش تلفيق ،  زمان تدريس راكاهش مي دهد.</a:t>
            </a:r>
            <a:endParaRPr lang="en-US" sz="2800" dirty="0">
              <a:solidFill>
                <a:srgbClr val="FF0000"/>
              </a:solidFill>
              <a:latin typeface="F_badr" pitchFamily="2" charset="0"/>
              <a:cs typeface="B Tir" pitchFamily="2" charset="-78"/>
            </a:endParaRPr>
          </a:p>
        </p:txBody>
      </p:sp>
      <p:sp>
        <p:nvSpPr>
          <p:cNvPr id="4" name="Oval 3"/>
          <p:cNvSpPr/>
          <p:nvPr/>
        </p:nvSpPr>
        <p:spPr>
          <a:xfrm>
            <a:off x="1828800" y="2514600"/>
            <a:ext cx="914400"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200" dirty="0" smtClean="0">
                <a:solidFill>
                  <a:schemeClr val="tx1"/>
                </a:solidFill>
              </a:rPr>
              <a:t>ششم</a:t>
            </a:r>
            <a:endParaRPr lang="en-US" sz="1200" dirty="0">
              <a:solidFill>
                <a:schemeClr val="tx1"/>
              </a:solidFill>
            </a:endParaRPr>
          </a:p>
        </p:txBody>
      </p:sp>
      <p:sp>
        <p:nvSpPr>
          <p:cNvPr id="5" name="Oval 4"/>
          <p:cNvSpPr/>
          <p:nvPr/>
        </p:nvSpPr>
        <p:spPr>
          <a:xfrm>
            <a:off x="2819400" y="2514600"/>
            <a:ext cx="914400"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rPr>
              <a:t>پنجم</a:t>
            </a:r>
            <a:endParaRPr lang="en-US" dirty="0">
              <a:solidFill>
                <a:schemeClr val="tx1"/>
              </a:solidFill>
            </a:endParaRPr>
          </a:p>
        </p:txBody>
      </p:sp>
      <p:sp>
        <p:nvSpPr>
          <p:cNvPr id="6" name="Oval 5"/>
          <p:cNvSpPr/>
          <p:nvPr/>
        </p:nvSpPr>
        <p:spPr>
          <a:xfrm>
            <a:off x="3810000" y="2514600"/>
            <a:ext cx="914400"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solidFill>
                  <a:schemeClr val="tx1"/>
                </a:solidFill>
              </a:rPr>
              <a:t>چهارم</a:t>
            </a:r>
            <a:endParaRPr lang="en-US" sz="1400" dirty="0">
              <a:solidFill>
                <a:schemeClr val="tx1"/>
              </a:solidFill>
            </a:endParaRPr>
          </a:p>
        </p:txBody>
      </p:sp>
      <p:sp>
        <p:nvSpPr>
          <p:cNvPr id="7" name="Oval 6"/>
          <p:cNvSpPr/>
          <p:nvPr/>
        </p:nvSpPr>
        <p:spPr>
          <a:xfrm>
            <a:off x="4876800" y="24384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rPr>
              <a:t>سوم</a:t>
            </a:r>
            <a:endParaRPr lang="en-US" dirty="0">
              <a:solidFill>
                <a:schemeClr val="tx1"/>
              </a:solidFill>
            </a:endParaRPr>
          </a:p>
        </p:txBody>
      </p:sp>
      <p:sp>
        <p:nvSpPr>
          <p:cNvPr id="8" name="Oval 7"/>
          <p:cNvSpPr/>
          <p:nvPr/>
        </p:nvSpPr>
        <p:spPr>
          <a:xfrm>
            <a:off x="5943600" y="24384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rPr>
              <a:t>دوم</a:t>
            </a:r>
            <a:endParaRPr lang="en-US" dirty="0">
              <a:solidFill>
                <a:schemeClr val="tx1"/>
              </a:solidFill>
            </a:endParaRPr>
          </a:p>
        </p:txBody>
      </p:sp>
      <p:sp>
        <p:nvSpPr>
          <p:cNvPr id="9" name="Oval 8"/>
          <p:cNvSpPr/>
          <p:nvPr/>
        </p:nvSpPr>
        <p:spPr>
          <a:xfrm>
            <a:off x="7010400" y="24384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rPr>
              <a:t>اول</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838200"/>
          </a:xfrm>
          <a:solidFill>
            <a:srgbClr val="FFFF00"/>
          </a:solidFill>
        </p:spPr>
        <p:txBody>
          <a:bodyPr>
            <a:normAutofit fontScale="90000"/>
          </a:bodyPr>
          <a:lstStyle/>
          <a:p>
            <a:pPr algn="ctr"/>
            <a:r>
              <a:rPr lang="fa-IR" sz="8000" dirty="0" smtClean="0">
                <a:solidFill>
                  <a:srgbClr val="FF0000"/>
                </a:solidFill>
                <a:cs typeface="2  Titr" pitchFamily="2" charset="-78"/>
              </a:rPr>
              <a:t>مشاركتي وگروهي</a:t>
            </a:r>
            <a:endParaRPr lang="en-US" dirty="0">
              <a:solidFill>
                <a:srgbClr val="FF0000"/>
              </a:solidFill>
              <a:cs typeface="2  Titr" pitchFamily="2" charset="-78"/>
            </a:endParaRPr>
          </a:p>
        </p:txBody>
      </p:sp>
      <p:sp>
        <p:nvSpPr>
          <p:cNvPr id="3" name="Content Placeholder 2"/>
          <p:cNvSpPr>
            <a:spLocks noGrp="1"/>
          </p:cNvSpPr>
          <p:nvPr>
            <p:ph idx="1"/>
          </p:nvPr>
        </p:nvSpPr>
        <p:spPr>
          <a:xfrm>
            <a:off x="304800" y="1219200"/>
            <a:ext cx="8839200" cy="5410200"/>
          </a:xfrm>
          <a:solidFill>
            <a:schemeClr val="bg1">
              <a:lumMod val="95000"/>
            </a:schemeClr>
          </a:solidFill>
        </p:spPr>
        <p:txBody>
          <a:bodyPr>
            <a:normAutofit/>
          </a:bodyPr>
          <a:lstStyle/>
          <a:p>
            <a:pPr algn="r" rtl="1">
              <a:buNone/>
            </a:pPr>
            <a:r>
              <a:rPr lang="fa-IR" sz="2800" dirty="0" smtClean="0">
                <a:latin typeface="F_badr" pitchFamily="2" charset="0"/>
                <a:cs typeface="2  Mitra" pitchFamily="2" charset="-78"/>
              </a:rPr>
              <a:t>معلم بريادگيري نظارت مي كند و دانش آموزان درگير حل مساله وفعاليت مي باشند.</a:t>
            </a:r>
          </a:p>
          <a:p>
            <a:pPr algn="r" rtl="1">
              <a:buNone/>
            </a:pPr>
            <a:r>
              <a:rPr lang="fa-IR" sz="2800" dirty="0" smtClean="0">
                <a:latin typeface="F_badr" pitchFamily="2" charset="0"/>
                <a:cs typeface="2  Mitra" pitchFamily="2" charset="-78"/>
              </a:rPr>
              <a:t>موضوعات جدا است ومعلم بعنوان راهنما ومشاور دانش آموزان رادرگير وتسهيل گر راه مي باشد. </a:t>
            </a:r>
            <a:endParaRPr lang="en-US" sz="2800" dirty="0" smtClean="0">
              <a:latin typeface="F_badr" pitchFamily="2" charset="0"/>
              <a:cs typeface="2  Mitra" pitchFamily="2" charset="-78"/>
            </a:endParaRPr>
          </a:p>
          <a:p>
            <a:pPr algn="r" rtl="1">
              <a:buNone/>
            </a:pPr>
            <a:endParaRPr lang="en-US" sz="2800" dirty="0" smtClean="0">
              <a:latin typeface="F_badr" pitchFamily="2" charset="0"/>
              <a:cs typeface="2  Mitra" pitchFamily="2" charset="-78"/>
            </a:endParaRPr>
          </a:p>
          <a:p>
            <a:pPr algn="r" rtl="1">
              <a:buNone/>
            </a:pPr>
            <a:r>
              <a:rPr lang="fa-IR" sz="2000" dirty="0" smtClean="0">
                <a:latin typeface="F_badr" pitchFamily="2" charset="0"/>
                <a:cs typeface="2  Mitra" pitchFamily="2" charset="-78"/>
              </a:rPr>
              <a:t>              </a:t>
            </a:r>
          </a:p>
          <a:p>
            <a:pPr algn="r" rtl="1">
              <a:buNone/>
            </a:pPr>
            <a:r>
              <a:rPr lang="fa-IR" sz="1800" dirty="0" smtClean="0">
                <a:latin typeface="F_badr" pitchFamily="2" charset="0"/>
                <a:cs typeface="2  Mitra" pitchFamily="2" charset="-78"/>
              </a:rPr>
              <a:t>           روش حل مساله</a:t>
            </a:r>
            <a:r>
              <a:rPr lang="en-US" sz="1800" dirty="0" smtClean="0">
                <a:latin typeface="F_badr" pitchFamily="2" charset="0"/>
                <a:cs typeface="2  Mitra" pitchFamily="2" charset="-78"/>
              </a:rPr>
              <a:t> </a:t>
            </a:r>
            <a:r>
              <a:rPr lang="fa-IR" sz="1800" dirty="0" smtClean="0">
                <a:latin typeface="F_badr" pitchFamily="2" charset="0"/>
                <a:cs typeface="2  Mitra" pitchFamily="2" charset="-78"/>
              </a:rPr>
              <a:t>     روش استقرايي     روش بحث گروهي      روش آموزش برنامه اي       روش ايفاي نقش</a:t>
            </a:r>
            <a:endParaRPr lang="en-US" sz="1800" dirty="0">
              <a:latin typeface="F_badr" pitchFamily="2" charset="0"/>
              <a:cs typeface="2  Mitra" pitchFamily="2" charset="-78"/>
            </a:endParaRPr>
          </a:p>
        </p:txBody>
      </p:sp>
      <p:sp>
        <p:nvSpPr>
          <p:cNvPr id="5" name="Oval 4"/>
          <p:cNvSpPr/>
          <p:nvPr/>
        </p:nvSpPr>
        <p:spPr>
          <a:xfrm>
            <a:off x="1600200" y="2438400"/>
            <a:ext cx="914400"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solidFill>
                  <a:schemeClr val="tx1"/>
                </a:solidFill>
                <a:cs typeface="2  Mitra" pitchFamily="2" charset="-78"/>
              </a:rPr>
              <a:t>هديه ها</a:t>
            </a:r>
            <a:endParaRPr lang="en-US" sz="1600" dirty="0">
              <a:solidFill>
                <a:schemeClr val="tx1"/>
              </a:solidFill>
            </a:endParaRPr>
          </a:p>
        </p:txBody>
      </p:sp>
      <p:sp>
        <p:nvSpPr>
          <p:cNvPr id="6" name="Oval 5"/>
          <p:cNvSpPr/>
          <p:nvPr/>
        </p:nvSpPr>
        <p:spPr>
          <a:xfrm>
            <a:off x="3352800" y="2438400"/>
            <a:ext cx="914400"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latin typeface="F_badr" pitchFamily="2" charset="0"/>
                <a:cs typeface="2  Mitra" pitchFamily="2" charset="-78"/>
              </a:rPr>
              <a:t>هنر</a:t>
            </a:r>
            <a:endParaRPr lang="en-US" dirty="0">
              <a:solidFill>
                <a:schemeClr val="tx1"/>
              </a:solidFill>
              <a:latin typeface="F_badr" pitchFamily="2" charset="0"/>
              <a:cs typeface="2  Mitra" pitchFamily="2" charset="-78"/>
            </a:endParaRPr>
          </a:p>
        </p:txBody>
      </p:sp>
      <p:sp>
        <p:nvSpPr>
          <p:cNvPr id="7" name="Oval 6"/>
          <p:cNvSpPr/>
          <p:nvPr/>
        </p:nvSpPr>
        <p:spPr>
          <a:xfrm>
            <a:off x="4800600" y="24384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solidFill>
                  <a:schemeClr val="tx1"/>
                </a:solidFill>
                <a:cs typeface="2  Mitra" pitchFamily="2" charset="-78"/>
              </a:rPr>
              <a:t>اجتماعي</a:t>
            </a:r>
            <a:endParaRPr lang="en-US" sz="1400" dirty="0">
              <a:solidFill>
                <a:schemeClr val="tx1"/>
              </a:solidFill>
            </a:endParaRPr>
          </a:p>
        </p:txBody>
      </p:sp>
      <p:sp>
        <p:nvSpPr>
          <p:cNvPr id="8" name="Oval 7"/>
          <p:cNvSpPr/>
          <p:nvPr/>
        </p:nvSpPr>
        <p:spPr>
          <a:xfrm>
            <a:off x="6172200" y="25146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cs typeface="2  Mitra" pitchFamily="2" charset="-78"/>
              </a:rPr>
              <a:t>علوم</a:t>
            </a:r>
            <a:endParaRPr lang="en-US" dirty="0">
              <a:solidFill>
                <a:schemeClr val="tx1"/>
              </a:solidFill>
            </a:endParaRPr>
          </a:p>
        </p:txBody>
      </p:sp>
      <p:sp>
        <p:nvSpPr>
          <p:cNvPr id="9" name="Oval 8"/>
          <p:cNvSpPr/>
          <p:nvPr/>
        </p:nvSpPr>
        <p:spPr>
          <a:xfrm>
            <a:off x="7391400" y="2590800"/>
            <a:ext cx="914400" cy="914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cs typeface="2  Mitra" pitchFamily="2" charset="-78"/>
              </a:rPr>
              <a:t>رياضي</a:t>
            </a:r>
            <a:endParaRPr lang="en-US" dirty="0">
              <a:solidFill>
                <a:schemeClr val="tx1"/>
              </a:solidFill>
            </a:endParaRPr>
          </a:p>
        </p:txBody>
      </p:sp>
      <p:sp>
        <p:nvSpPr>
          <p:cNvPr id="15" name="Rectangle 14"/>
          <p:cNvSpPr/>
          <p:nvPr/>
        </p:nvSpPr>
        <p:spPr>
          <a:xfrm>
            <a:off x="7543800" y="4038600"/>
            <a:ext cx="1143000" cy="2057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r" rtl="1">
              <a:buFont typeface="+mj-lt"/>
              <a:buAutoNum type="arabicPeriod"/>
            </a:pPr>
            <a:endParaRPr lang="fa-IR" dirty="0" smtClean="0">
              <a:solidFill>
                <a:schemeClr val="tx1"/>
              </a:solidFill>
            </a:endParaRP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و..</a:t>
            </a:r>
          </a:p>
          <a:p>
            <a:pPr marL="342900" indent="-342900" algn="r" rtl="1"/>
            <a:endParaRPr lang="fa-IR" dirty="0" smtClean="0">
              <a:solidFill>
                <a:schemeClr val="tx1"/>
              </a:solidFill>
            </a:endParaRPr>
          </a:p>
        </p:txBody>
      </p:sp>
      <p:sp>
        <p:nvSpPr>
          <p:cNvPr id="18" name="Rectangle 17"/>
          <p:cNvSpPr/>
          <p:nvPr/>
        </p:nvSpPr>
        <p:spPr>
          <a:xfrm>
            <a:off x="6248400" y="4038600"/>
            <a:ext cx="1143000" cy="2057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r" rtl="1">
              <a:buFont typeface="+mj-lt"/>
              <a:buAutoNum type="arabicPeriod"/>
            </a:pPr>
            <a:endParaRPr lang="fa-IR" dirty="0" smtClean="0">
              <a:solidFill>
                <a:schemeClr val="tx1"/>
              </a:solidFill>
            </a:endParaRP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و..</a:t>
            </a:r>
          </a:p>
          <a:p>
            <a:pPr marL="342900" indent="-342900" algn="r" rtl="1"/>
            <a:endParaRPr lang="fa-IR" dirty="0" smtClean="0">
              <a:solidFill>
                <a:schemeClr val="tx1"/>
              </a:solidFill>
            </a:endParaRPr>
          </a:p>
        </p:txBody>
      </p:sp>
      <p:sp>
        <p:nvSpPr>
          <p:cNvPr id="19" name="Rectangle 18"/>
          <p:cNvSpPr/>
          <p:nvPr/>
        </p:nvSpPr>
        <p:spPr>
          <a:xfrm>
            <a:off x="4800600" y="3962400"/>
            <a:ext cx="1143000" cy="2057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r" rtl="1">
              <a:buFont typeface="+mj-lt"/>
              <a:buAutoNum type="arabicPeriod"/>
            </a:pPr>
            <a:endParaRPr lang="fa-IR" dirty="0" smtClean="0">
              <a:solidFill>
                <a:schemeClr val="tx1"/>
              </a:solidFill>
            </a:endParaRP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و..</a:t>
            </a:r>
          </a:p>
          <a:p>
            <a:pPr marL="342900" indent="-342900" algn="r" rtl="1"/>
            <a:endParaRPr lang="fa-IR" dirty="0" smtClean="0">
              <a:solidFill>
                <a:schemeClr val="tx1"/>
              </a:solidFill>
            </a:endParaRPr>
          </a:p>
        </p:txBody>
      </p:sp>
      <p:sp>
        <p:nvSpPr>
          <p:cNvPr id="20" name="Rectangle 19"/>
          <p:cNvSpPr/>
          <p:nvPr/>
        </p:nvSpPr>
        <p:spPr>
          <a:xfrm>
            <a:off x="3200400" y="3886200"/>
            <a:ext cx="1143000" cy="2057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r" rtl="1">
              <a:buFont typeface="+mj-lt"/>
              <a:buAutoNum type="arabicPeriod"/>
            </a:pPr>
            <a:endParaRPr lang="fa-IR" dirty="0" smtClean="0">
              <a:solidFill>
                <a:schemeClr val="tx1"/>
              </a:solidFill>
            </a:endParaRP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و..</a:t>
            </a:r>
          </a:p>
          <a:p>
            <a:pPr marL="342900" indent="-342900" algn="r" rtl="1"/>
            <a:endParaRPr lang="fa-IR" dirty="0" smtClean="0">
              <a:solidFill>
                <a:schemeClr val="tx1"/>
              </a:solidFill>
            </a:endParaRPr>
          </a:p>
        </p:txBody>
      </p:sp>
      <p:sp>
        <p:nvSpPr>
          <p:cNvPr id="21" name="Rectangle 20"/>
          <p:cNvSpPr/>
          <p:nvPr/>
        </p:nvSpPr>
        <p:spPr>
          <a:xfrm>
            <a:off x="1524000" y="3962400"/>
            <a:ext cx="1143000" cy="2057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r" rtl="1">
              <a:buFont typeface="+mj-lt"/>
              <a:buAutoNum type="arabicPeriod"/>
            </a:pPr>
            <a:endParaRPr lang="fa-IR" dirty="0" smtClean="0">
              <a:solidFill>
                <a:schemeClr val="tx1"/>
              </a:solidFill>
            </a:endParaRP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a:t>
            </a:r>
          </a:p>
          <a:p>
            <a:pPr marL="342900" indent="-342900" algn="r" rtl="1">
              <a:buFont typeface="+mj-lt"/>
              <a:buAutoNum type="arabicPeriod"/>
            </a:pPr>
            <a:r>
              <a:rPr lang="fa-IR" dirty="0" smtClean="0">
                <a:solidFill>
                  <a:schemeClr val="tx1"/>
                </a:solidFill>
              </a:rPr>
              <a:t>و..</a:t>
            </a:r>
          </a:p>
          <a:p>
            <a:pPr marL="342900" indent="-342900" algn="r" rtl="1"/>
            <a:endParaRPr lang="fa-IR"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838200"/>
          </a:xfrm>
          <a:solidFill>
            <a:srgbClr val="FFFF00"/>
          </a:solidFill>
        </p:spPr>
        <p:txBody>
          <a:bodyPr>
            <a:normAutofit fontScale="90000"/>
          </a:bodyPr>
          <a:lstStyle/>
          <a:p>
            <a:pPr algn="ctr"/>
            <a:r>
              <a:rPr lang="fa-IR" sz="8000" dirty="0" smtClean="0">
                <a:solidFill>
                  <a:srgbClr val="FF0000"/>
                </a:solidFill>
                <a:cs typeface="2  Titr" pitchFamily="2" charset="-78"/>
              </a:rPr>
              <a:t>تركيبي</a:t>
            </a:r>
            <a:endParaRPr lang="en-US" dirty="0">
              <a:solidFill>
                <a:srgbClr val="FF0000"/>
              </a:solidFill>
              <a:cs typeface="2  Titr" pitchFamily="2" charset="-78"/>
            </a:endParaRPr>
          </a:p>
        </p:txBody>
      </p:sp>
      <p:sp>
        <p:nvSpPr>
          <p:cNvPr id="3" name="Content Placeholder 2"/>
          <p:cNvSpPr>
            <a:spLocks noGrp="1"/>
          </p:cNvSpPr>
          <p:nvPr>
            <p:ph idx="1"/>
          </p:nvPr>
        </p:nvSpPr>
        <p:spPr>
          <a:xfrm>
            <a:off x="0" y="1219200"/>
            <a:ext cx="8839200" cy="5638800"/>
          </a:xfrm>
          <a:solidFill>
            <a:schemeClr val="bg1">
              <a:lumMod val="95000"/>
            </a:schemeClr>
          </a:solidFill>
        </p:spPr>
        <p:txBody>
          <a:bodyPr>
            <a:normAutofit/>
          </a:bodyPr>
          <a:lstStyle/>
          <a:p>
            <a:pPr algn="r" rtl="1">
              <a:buNone/>
            </a:pPr>
            <a:r>
              <a:rPr lang="fa-IR" sz="2800" dirty="0" smtClean="0">
                <a:latin typeface="F_badr" pitchFamily="2" charset="0"/>
                <a:cs typeface="2  Mitra" pitchFamily="2" charset="-78"/>
              </a:rPr>
              <a:t>                     1- </a:t>
            </a:r>
            <a:r>
              <a:rPr lang="fa-IR" sz="2800" dirty="0" smtClean="0">
                <a:solidFill>
                  <a:schemeClr val="accent4">
                    <a:lumMod val="60000"/>
                    <a:lumOff val="40000"/>
                  </a:schemeClr>
                </a:solidFill>
                <a:latin typeface="F_badr" pitchFamily="2" charset="0"/>
                <a:cs typeface="2  Mitra" pitchFamily="2" charset="-78"/>
              </a:rPr>
              <a:t>محوري</a:t>
            </a:r>
            <a:r>
              <a:rPr lang="fa-IR" sz="2800" dirty="0" smtClean="0">
                <a:latin typeface="F_badr" pitchFamily="2" charset="0"/>
                <a:cs typeface="2  Mitra" pitchFamily="2" charset="-78"/>
              </a:rPr>
              <a:t>  با  </a:t>
            </a:r>
            <a:r>
              <a:rPr lang="fa-IR" sz="2800" dirty="0" smtClean="0">
                <a:solidFill>
                  <a:schemeClr val="accent3">
                    <a:lumMod val="75000"/>
                  </a:schemeClr>
                </a:solidFill>
                <a:latin typeface="F_badr" pitchFamily="2" charset="0"/>
                <a:cs typeface="2  Mitra" pitchFamily="2" charset="-78"/>
              </a:rPr>
              <a:t>تلفيقي</a:t>
            </a:r>
          </a:p>
          <a:p>
            <a:pPr algn="r" rtl="1">
              <a:buNone/>
            </a:pPr>
            <a:r>
              <a:rPr lang="fa-IR" sz="2800" dirty="0" smtClean="0">
                <a:latin typeface="F_badr" pitchFamily="2" charset="0"/>
                <a:cs typeface="2  Mitra" pitchFamily="2" charset="-78"/>
              </a:rPr>
              <a:t>انواع تركيبي      2- </a:t>
            </a:r>
            <a:r>
              <a:rPr lang="fa-IR" sz="2800" dirty="0" smtClean="0">
                <a:solidFill>
                  <a:schemeClr val="accent4">
                    <a:lumMod val="60000"/>
                    <a:lumOff val="40000"/>
                  </a:schemeClr>
                </a:solidFill>
                <a:latin typeface="F_badr" pitchFamily="2" charset="0"/>
                <a:cs typeface="2  Mitra" pitchFamily="2" charset="-78"/>
              </a:rPr>
              <a:t>محوري </a:t>
            </a:r>
            <a:r>
              <a:rPr lang="fa-IR" sz="2800" dirty="0" smtClean="0">
                <a:latin typeface="F_badr" pitchFamily="2" charset="0"/>
                <a:cs typeface="2  Mitra" pitchFamily="2" charset="-78"/>
              </a:rPr>
              <a:t> با </a:t>
            </a:r>
            <a:r>
              <a:rPr lang="fa-IR" sz="2800" dirty="0" smtClean="0">
                <a:solidFill>
                  <a:srgbClr val="00B050"/>
                </a:solidFill>
                <a:latin typeface="F_badr" pitchFamily="2" charset="0"/>
                <a:cs typeface="2  Mitra" pitchFamily="2" charset="-78"/>
              </a:rPr>
              <a:t>مشاركتي</a:t>
            </a:r>
          </a:p>
          <a:p>
            <a:pPr algn="r" rtl="1">
              <a:buNone/>
            </a:pPr>
            <a:r>
              <a:rPr lang="fa-IR" sz="2800" dirty="0" smtClean="0">
                <a:latin typeface="F_badr" pitchFamily="2" charset="0"/>
                <a:cs typeface="2  Mitra" pitchFamily="2" charset="-78"/>
              </a:rPr>
              <a:t>                     3-</a:t>
            </a:r>
            <a:r>
              <a:rPr lang="fa-IR" sz="2800" dirty="0" smtClean="0">
                <a:solidFill>
                  <a:schemeClr val="accent3">
                    <a:lumMod val="75000"/>
                  </a:schemeClr>
                </a:solidFill>
                <a:latin typeface="F_badr" pitchFamily="2" charset="0"/>
                <a:cs typeface="2  Mitra" pitchFamily="2" charset="-78"/>
              </a:rPr>
              <a:t> تلفيقي  </a:t>
            </a:r>
            <a:r>
              <a:rPr lang="fa-IR" sz="2800" dirty="0" smtClean="0">
                <a:latin typeface="F_badr" pitchFamily="2" charset="0"/>
                <a:cs typeface="2  Mitra" pitchFamily="2" charset="-78"/>
              </a:rPr>
              <a:t>با  </a:t>
            </a:r>
            <a:r>
              <a:rPr lang="fa-IR" sz="2800" dirty="0" smtClean="0">
                <a:solidFill>
                  <a:srgbClr val="00B050"/>
                </a:solidFill>
                <a:latin typeface="F_badr" pitchFamily="2" charset="0"/>
                <a:cs typeface="2  Mitra" pitchFamily="2" charset="-78"/>
              </a:rPr>
              <a:t>مشاركتي</a:t>
            </a:r>
          </a:p>
          <a:p>
            <a:pPr algn="r" rtl="1">
              <a:buNone/>
            </a:pPr>
            <a:endParaRPr lang="fa-IR" sz="2800" dirty="0" smtClean="0">
              <a:solidFill>
                <a:srgbClr val="00B050"/>
              </a:solidFill>
              <a:latin typeface="F_badr" pitchFamily="2" charset="0"/>
              <a:cs typeface="2  Mitra" pitchFamily="2" charset="-78"/>
            </a:endParaRPr>
          </a:p>
          <a:p>
            <a:pPr algn="r" rtl="1">
              <a:buNone/>
            </a:pPr>
            <a:r>
              <a:rPr lang="fa-IR" sz="2800" dirty="0" smtClean="0">
                <a:solidFill>
                  <a:schemeClr val="accent4">
                    <a:lumMod val="60000"/>
                    <a:lumOff val="40000"/>
                  </a:schemeClr>
                </a:solidFill>
                <a:latin typeface="F_badr" pitchFamily="2" charset="0"/>
                <a:cs typeface="2  Mitra" pitchFamily="2" charset="-78"/>
              </a:rPr>
              <a:t>محوري </a:t>
            </a:r>
            <a:r>
              <a:rPr lang="fa-IR" sz="2800" dirty="0" smtClean="0">
                <a:latin typeface="F_badr" pitchFamily="2" charset="0"/>
                <a:cs typeface="2  Mitra" pitchFamily="2" charset="-78"/>
              </a:rPr>
              <a:t> با </a:t>
            </a:r>
            <a:r>
              <a:rPr lang="fa-IR" sz="2800" dirty="0" smtClean="0">
                <a:solidFill>
                  <a:srgbClr val="00B050"/>
                </a:solidFill>
                <a:latin typeface="F_badr" pitchFamily="2" charset="0"/>
                <a:cs typeface="2  Mitra" pitchFamily="2" charset="-78"/>
              </a:rPr>
              <a:t>مشاركتي</a:t>
            </a:r>
          </a:p>
          <a:p>
            <a:pPr algn="r" rtl="1">
              <a:buNone/>
            </a:pPr>
            <a:r>
              <a:rPr lang="fa-IR" sz="2800" dirty="0" smtClean="0">
                <a:solidFill>
                  <a:srgbClr val="00B050"/>
                </a:solidFill>
                <a:latin typeface="F_badr" pitchFamily="2" charset="0"/>
                <a:cs typeface="2  Mitra" pitchFamily="2" charset="-78"/>
              </a:rPr>
              <a:t>                           </a:t>
            </a:r>
          </a:p>
          <a:p>
            <a:pPr algn="r" rtl="1">
              <a:buNone/>
            </a:pPr>
            <a:r>
              <a:rPr lang="fa-IR" sz="2800" dirty="0" smtClean="0">
                <a:solidFill>
                  <a:srgbClr val="00B050"/>
                </a:solidFill>
                <a:latin typeface="F_badr" pitchFamily="2" charset="0"/>
                <a:cs typeface="2  Mitra" pitchFamily="2" charset="-78"/>
              </a:rPr>
              <a:t>                            </a:t>
            </a:r>
            <a:r>
              <a:rPr lang="fa-IR" sz="2800" dirty="0" smtClean="0">
                <a:solidFill>
                  <a:schemeClr val="accent4">
                    <a:lumMod val="60000"/>
                    <a:lumOff val="40000"/>
                  </a:schemeClr>
                </a:solidFill>
                <a:latin typeface="F_badr" pitchFamily="2" charset="0"/>
                <a:cs typeface="2  Mitra" pitchFamily="2" charset="-78"/>
              </a:rPr>
              <a:t>محور</a:t>
            </a:r>
            <a:r>
              <a:rPr lang="fa-IR" sz="2800" dirty="0" smtClean="0">
                <a:solidFill>
                  <a:srgbClr val="00B050"/>
                </a:solidFill>
                <a:latin typeface="F_badr" pitchFamily="2" charset="0"/>
                <a:cs typeface="2  Mitra" pitchFamily="2" charset="-78"/>
              </a:rPr>
              <a:t>                      </a:t>
            </a:r>
            <a:r>
              <a:rPr lang="fa-IR" sz="2800" dirty="0" smtClean="0">
                <a:solidFill>
                  <a:schemeClr val="accent6"/>
                </a:solidFill>
                <a:latin typeface="F_badr" pitchFamily="2" charset="0"/>
                <a:cs typeface="2  Mitra" pitchFamily="2" charset="-78"/>
              </a:rPr>
              <a:t>فعاليت</a:t>
            </a:r>
            <a:r>
              <a:rPr lang="fa-IR" sz="2800" dirty="0" smtClean="0">
                <a:solidFill>
                  <a:srgbClr val="00B050"/>
                </a:solidFill>
                <a:latin typeface="F_badr" pitchFamily="2" charset="0"/>
                <a:cs typeface="2  Mitra" pitchFamily="2" charset="-78"/>
              </a:rPr>
              <a:t>                           مشاركتي</a:t>
            </a:r>
          </a:p>
          <a:p>
            <a:pPr algn="r" rtl="1">
              <a:buNone/>
            </a:pPr>
            <a:endParaRPr lang="fa-IR" sz="2800" dirty="0" smtClean="0">
              <a:solidFill>
                <a:srgbClr val="00B050"/>
              </a:solidFill>
              <a:latin typeface="F_badr" pitchFamily="2" charset="0"/>
              <a:cs typeface="2  Mitra" pitchFamily="2" charset="-78"/>
            </a:endParaRPr>
          </a:p>
          <a:p>
            <a:pPr algn="r" rtl="1">
              <a:buNone/>
            </a:pPr>
            <a:r>
              <a:rPr lang="fa-IR" sz="2800" dirty="0" smtClean="0">
                <a:solidFill>
                  <a:schemeClr val="accent3">
                    <a:lumMod val="75000"/>
                  </a:schemeClr>
                </a:solidFill>
                <a:latin typeface="F_badr" pitchFamily="2" charset="0"/>
                <a:cs typeface="2  Mitra" pitchFamily="2" charset="-78"/>
              </a:rPr>
              <a:t>تلفيقي  </a:t>
            </a:r>
            <a:r>
              <a:rPr lang="fa-IR" sz="2800" dirty="0" smtClean="0">
                <a:latin typeface="F_badr" pitchFamily="2" charset="0"/>
                <a:cs typeface="2  Mitra" pitchFamily="2" charset="-78"/>
              </a:rPr>
              <a:t>با  </a:t>
            </a:r>
            <a:r>
              <a:rPr lang="fa-IR" sz="2800" dirty="0" smtClean="0">
                <a:solidFill>
                  <a:srgbClr val="00B050"/>
                </a:solidFill>
                <a:latin typeface="F_badr" pitchFamily="2" charset="0"/>
                <a:cs typeface="2  Mitra" pitchFamily="2" charset="-78"/>
              </a:rPr>
              <a:t>مشاركتي</a:t>
            </a:r>
          </a:p>
          <a:p>
            <a:pPr algn="r" rtl="1">
              <a:buNone/>
            </a:pPr>
            <a:endParaRPr lang="fa-IR" sz="2800" dirty="0" smtClean="0">
              <a:solidFill>
                <a:srgbClr val="00B050"/>
              </a:solidFill>
              <a:latin typeface="F_badr" pitchFamily="2" charset="0"/>
              <a:cs typeface="2  Mitra" pitchFamily="2" charset="-78"/>
            </a:endParaRPr>
          </a:p>
          <a:p>
            <a:pPr algn="r" rtl="1">
              <a:buNone/>
            </a:pPr>
            <a:r>
              <a:rPr lang="fa-IR" sz="2800" dirty="0" smtClean="0">
                <a:solidFill>
                  <a:schemeClr val="accent2">
                    <a:lumMod val="75000"/>
                  </a:schemeClr>
                </a:solidFill>
                <a:latin typeface="F_badr" pitchFamily="2" charset="0"/>
                <a:cs typeface="2  Mitra" pitchFamily="2" charset="-78"/>
              </a:rPr>
              <a:t>                              </a:t>
            </a:r>
            <a:r>
              <a:rPr lang="fa-IR" sz="2800" dirty="0" smtClean="0">
                <a:solidFill>
                  <a:schemeClr val="accent3">
                    <a:lumMod val="75000"/>
                  </a:schemeClr>
                </a:solidFill>
                <a:latin typeface="F_badr" pitchFamily="2" charset="0"/>
                <a:cs typeface="2  Mitra" pitchFamily="2" charset="-78"/>
              </a:rPr>
              <a:t>تلفيق</a:t>
            </a:r>
            <a:r>
              <a:rPr lang="fa-IR" sz="2800" dirty="0" smtClean="0">
                <a:solidFill>
                  <a:schemeClr val="accent2">
                    <a:lumMod val="75000"/>
                  </a:schemeClr>
                </a:solidFill>
                <a:latin typeface="F_badr" pitchFamily="2" charset="0"/>
                <a:cs typeface="2  Mitra" pitchFamily="2" charset="-78"/>
              </a:rPr>
              <a:t>                        </a:t>
            </a:r>
            <a:r>
              <a:rPr lang="fa-IR" sz="2800" dirty="0" smtClean="0">
                <a:solidFill>
                  <a:schemeClr val="accent6"/>
                </a:solidFill>
                <a:latin typeface="F_badr" pitchFamily="2" charset="0"/>
                <a:cs typeface="2  Mitra" pitchFamily="2" charset="-78"/>
              </a:rPr>
              <a:t>فعاليت</a:t>
            </a:r>
            <a:r>
              <a:rPr lang="fa-IR" sz="2800" dirty="0" smtClean="0">
                <a:solidFill>
                  <a:schemeClr val="accent2">
                    <a:lumMod val="75000"/>
                  </a:schemeClr>
                </a:solidFill>
                <a:latin typeface="F_badr" pitchFamily="2" charset="0"/>
                <a:cs typeface="2  Mitra" pitchFamily="2" charset="-78"/>
              </a:rPr>
              <a:t>                      </a:t>
            </a:r>
            <a:r>
              <a:rPr lang="fa-IR" sz="2800" dirty="0" smtClean="0">
                <a:solidFill>
                  <a:srgbClr val="00B050"/>
                </a:solidFill>
                <a:latin typeface="F_badr" pitchFamily="2" charset="0"/>
                <a:cs typeface="2  Mitra" pitchFamily="2" charset="-78"/>
              </a:rPr>
              <a:t>مشاركتي</a:t>
            </a:r>
          </a:p>
          <a:p>
            <a:pPr algn="r" rtl="1">
              <a:buNone/>
            </a:pPr>
            <a:endParaRPr lang="fa-IR" sz="2800" dirty="0" smtClean="0">
              <a:solidFill>
                <a:srgbClr val="00B050"/>
              </a:solidFill>
              <a:latin typeface="F_badr" pitchFamily="2" charset="0"/>
              <a:cs typeface="2  Mitra" pitchFamily="2" charset="-78"/>
            </a:endParaRPr>
          </a:p>
          <a:p>
            <a:pPr algn="r" rtl="1">
              <a:buNone/>
            </a:pPr>
            <a:endParaRPr lang="fa-IR" sz="2800" dirty="0" smtClean="0">
              <a:solidFill>
                <a:srgbClr val="00B050"/>
              </a:solidFill>
              <a:latin typeface="F_badr" pitchFamily="2" charset="0"/>
              <a:cs typeface="2  Mitra" pitchFamily="2" charset="-78"/>
            </a:endParaRPr>
          </a:p>
          <a:p>
            <a:pPr algn="r" rtl="1">
              <a:buNone/>
            </a:pPr>
            <a:endParaRPr lang="en-US" sz="2800" dirty="0">
              <a:solidFill>
                <a:srgbClr val="00B050"/>
              </a:solidFill>
              <a:latin typeface="F_badr" pitchFamily="2" charset="0"/>
              <a:cs typeface="2  Mitra" pitchFamily="2" charset="-78"/>
            </a:endParaRPr>
          </a:p>
        </p:txBody>
      </p:sp>
      <p:sp>
        <p:nvSpPr>
          <p:cNvPr id="8" name="Oval 7"/>
          <p:cNvSpPr/>
          <p:nvPr/>
        </p:nvSpPr>
        <p:spPr>
          <a:xfrm>
            <a:off x="4114800" y="34290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Right Brace 9"/>
          <p:cNvSpPr/>
          <p:nvPr/>
        </p:nvSpPr>
        <p:spPr>
          <a:xfrm>
            <a:off x="7391400" y="1295400"/>
            <a:ext cx="228600" cy="1524000"/>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dirty="0"/>
          </a:p>
        </p:txBody>
      </p:sp>
      <p:sp>
        <p:nvSpPr>
          <p:cNvPr id="11" name="Oval 10"/>
          <p:cNvSpPr/>
          <p:nvPr/>
        </p:nvSpPr>
        <p:spPr>
          <a:xfrm>
            <a:off x="5638800" y="53340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Oval 11"/>
          <p:cNvSpPr/>
          <p:nvPr/>
        </p:nvSpPr>
        <p:spPr>
          <a:xfrm>
            <a:off x="3276600" y="34290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Oval 12"/>
          <p:cNvSpPr/>
          <p:nvPr/>
        </p:nvSpPr>
        <p:spPr>
          <a:xfrm>
            <a:off x="838200" y="32766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p:cNvSpPr/>
          <p:nvPr/>
        </p:nvSpPr>
        <p:spPr>
          <a:xfrm>
            <a:off x="2438400" y="33528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Oval 14"/>
          <p:cNvSpPr/>
          <p:nvPr/>
        </p:nvSpPr>
        <p:spPr>
          <a:xfrm>
            <a:off x="0" y="32766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Arc 15"/>
          <p:cNvSpPr/>
          <p:nvPr/>
        </p:nvSpPr>
        <p:spPr>
          <a:xfrm rot="10507989">
            <a:off x="2455880" y="3701278"/>
            <a:ext cx="4648200" cy="609600"/>
          </a:xfrm>
          <a:prstGeom prst="arc">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dirty="0"/>
          </a:p>
        </p:txBody>
      </p:sp>
      <p:sp>
        <p:nvSpPr>
          <p:cNvPr id="17" name="Arc 16"/>
          <p:cNvSpPr/>
          <p:nvPr/>
        </p:nvSpPr>
        <p:spPr>
          <a:xfrm rot="10181472">
            <a:off x="37992" y="3606354"/>
            <a:ext cx="2895600" cy="685800"/>
          </a:xfrm>
          <a:prstGeom prst="arc">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dirty="0"/>
          </a:p>
        </p:txBody>
      </p:sp>
      <p:sp>
        <p:nvSpPr>
          <p:cNvPr id="18" name="Oval 17"/>
          <p:cNvSpPr/>
          <p:nvPr/>
        </p:nvSpPr>
        <p:spPr>
          <a:xfrm>
            <a:off x="5715000" y="35052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Oval 18"/>
          <p:cNvSpPr/>
          <p:nvPr/>
        </p:nvSpPr>
        <p:spPr>
          <a:xfrm>
            <a:off x="3962400" y="52578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Oval 19"/>
          <p:cNvSpPr/>
          <p:nvPr/>
        </p:nvSpPr>
        <p:spPr>
          <a:xfrm>
            <a:off x="3124200" y="51816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 name="Oval 20"/>
          <p:cNvSpPr/>
          <p:nvPr/>
        </p:nvSpPr>
        <p:spPr>
          <a:xfrm>
            <a:off x="838200" y="51816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 name="Oval 21"/>
          <p:cNvSpPr/>
          <p:nvPr/>
        </p:nvSpPr>
        <p:spPr>
          <a:xfrm>
            <a:off x="2286000" y="51816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3" name="Oval 22"/>
          <p:cNvSpPr/>
          <p:nvPr/>
        </p:nvSpPr>
        <p:spPr>
          <a:xfrm>
            <a:off x="0" y="5181600"/>
            <a:ext cx="762000" cy="8382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Arc 23"/>
          <p:cNvSpPr/>
          <p:nvPr/>
        </p:nvSpPr>
        <p:spPr>
          <a:xfrm rot="10507989">
            <a:off x="2455880" y="5606278"/>
            <a:ext cx="4648200" cy="609600"/>
          </a:xfrm>
          <a:prstGeom prst="arc">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dirty="0"/>
          </a:p>
        </p:txBody>
      </p:sp>
      <p:sp>
        <p:nvSpPr>
          <p:cNvPr id="26" name="Arc 25"/>
          <p:cNvSpPr/>
          <p:nvPr/>
        </p:nvSpPr>
        <p:spPr>
          <a:xfrm rot="10181472">
            <a:off x="37991" y="5511354"/>
            <a:ext cx="2895600" cy="685800"/>
          </a:xfrm>
          <a:prstGeom prst="arc">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669</TotalTime>
  <Words>1126</Words>
  <Application>Microsoft Office PowerPoint</Application>
  <PresentationFormat>On-screen Show (4:3)</PresentationFormat>
  <Paragraphs>248</Paragraphs>
  <Slides>13</Slides>
  <Notes>6</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Trek</vt:lpstr>
      <vt:lpstr>PowerPoint Presentation</vt:lpstr>
      <vt:lpstr>طراحي آموزشي</vt:lpstr>
      <vt:lpstr>محوري</vt:lpstr>
      <vt:lpstr>محوري</vt:lpstr>
      <vt:lpstr>محوري</vt:lpstr>
      <vt:lpstr>تلفيقي</vt:lpstr>
      <vt:lpstr>تلفيقي</vt:lpstr>
      <vt:lpstr>مشاركتي وگروهي</vt:lpstr>
      <vt:lpstr>تركيبي</vt:lpstr>
      <vt:lpstr>فرصت ها</vt:lpstr>
      <vt:lpstr>تركيبي</vt:lpstr>
      <vt:lpstr>تركيبي</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123</cp:lastModifiedBy>
  <cp:revision>68</cp:revision>
  <dcterms:created xsi:type="dcterms:W3CDTF">2006-08-16T00:00:00Z</dcterms:created>
  <dcterms:modified xsi:type="dcterms:W3CDTF">2020-05-25T18:35:09Z</dcterms:modified>
</cp:coreProperties>
</file>