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8" r:id="rId4"/>
    <p:sldId id="269" r:id="rId5"/>
    <p:sldId id="270" r:id="rId6"/>
    <p:sldId id="266" r:id="rId7"/>
    <p:sldId id="258" r:id="rId8"/>
    <p:sldId id="259" r:id="rId9"/>
    <p:sldId id="260" r:id="rId10"/>
    <p:sldId id="257" r:id="rId11"/>
    <p:sldId id="271" r:id="rId12"/>
    <p:sldId id="272" r:id="rId13"/>
    <p:sldId id="293" r:id="rId14"/>
    <p:sldId id="294" r:id="rId15"/>
    <p:sldId id="275" r:id="rId16"/>
    <p:sldId id="273" r:id="rId17"/>
    <p:sldId id="285" r:id="rId18"/>
    <p:sldId id="278" r:id="rId19"/>
    <p:sldId id="277" r:id="rId20"/>
    <p:sldId id="279" r:id="rId21"/>
    <p:sldId id="274" r:id="rId22"/>
    <p:sldId id="284" r:id="rId23"/>
    <p:sldId id="276" r:id="rId24"/>
    <p:sldId id="281" r:id="rId25"/>
    <p:sldId id="282" r:id="rId26"/>
    <p:sldId id="283" r:id="rId27"/>
    <p:sldId id="286" r:id="rId28"/>
    <p:sldId id="288" r:id="rId29"/>
    <p:sldId id="287" r:id="rId30"/>
    <p:sldId id="289" r:id="rId31"/>
    <p:sldId id="290" r:id="rId32"/>
    <p:sldId id="291" r:id="rId33"/>
    <p:sldId id="292" r:id="rId34"/>
    <p:sldId id="29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30" autoAdjust="0"/>
    <p:restoredTop sz="94660"/>
  </p:normalViewPr>
  <p:slideViewPr>
    <p:cSldViewPr>
      <p:cViewPr varScale="1">
        <p:scale>
          <a:sx n="41" d="100"/>
          <a:sy n="41" d="100"/>
        </p:scale>
        <p:origin x="112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0A3AA4-6FDC-42CC-9357-21239F445610}" type="datetimeFigureOut">
              <a:rPr lang="en-US" smtClean="0"/>
              <a:t>2020-03-15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216219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A3AA4-6FDC-42CC-9357-21239F445610}" type="datetimeFigureOut">
              <a:rPr lang="en-US" smtClean="0"/>
              <a:t>2020-03-15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2011085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A3AA4-6FDC-42CC-9357-21239F445610}" type="datetimeFigureOut">
              <a:rPr lang="en-US" smtClean="0"/>
              <a:t>2020-03-15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3192367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A3AA4-6FDC-42CC-9357-21239F445610}" type="datetimeFigureOut">
              <a:rPr lang="en-US" smtClean="0"/>
              <a:t>2020-03-15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3230257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0A3AA4-6FDC-42CC-9357-21239F445610}" type="datetimeFigureOut">
              <a:rPr lang="en-US" smtClean="0"/>
              <a:t>2020-03-15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2843012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0A3AA4-6FDC-42CC-9357-21239F445610}" type="datetimeFigureOut">
              <a:rPr lang="en-US" smtClean="0"/>
              <a:t>2020-03-15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1603006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0A3AA4-6FDC-42CC-9357-21239F445610}" type="datetimeFigureOut">
              <a:rPr lang="en-US" smtClean="0"/>
              <a:t>2020-03-15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2438783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0A3AA4-6FDC-42CC-9357-21239F445610}" type="datetimeFigureOut">
              <a:rPr lang="en-US" smtClean="0"/>
              <a:t>2020-03-15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1970930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0A3AA4-6FDC-42CC-9357-21239F445610}" type="datetimeFigureOut">
              <a:rPr lang="en-US" smtClean="0"/>
              <a:t>2020-03-15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33654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0A3AA4-6FDC-42CC-9357-21239F445610}" type="datetimeFigureOut">
              <a:rPr lang="en-US" smtClean="0"/>
              <a:t>2020-03-15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1807963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0A3AA4-6FDC-42CC-9357-21239F445610}" type="datetimeFigureOut">
              <a:rPr lang="en-US" smtClean="0"/>
              <a:t>2020-03-15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437908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0A3AA4-6FDC-42CC-9357-21239F445610}" type="datetimeFigureOut">
              <a:rPr lang="en-US" smtClean="0"/>
              <a:t>2020-03-15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8A5671-FBD1-48FB-A485-4CFC05E038A3}" type="slidenum">
              <a:rPr lang="en-US" smtClean="0"/>
              <a:t>‹#›</a:t>
            </a:fld>
            <a:endParaRPr lang="en-US"/>
          </a:p>
        </p:txBody>
      </p:sp>
    </p:spTree>
    <p:extLst>
      <p:ext uri="{BB962C8B-B14F-4D97-AF65-F5344CB8AC3E}">
        <p14:creationId xmlns:p14="http://schemas.microsoft.com/office/powerpoint/2010/main" val="3488036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Scanned%20at%2011-12-2015%2010-03%20AM.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fa-IR" dirty="0" smtClean="0"/>
              <a:t>الگوی ساختارگرایی (</a:t>
            </a:r>
            <a:r>
              <a:rPr lang="en-US" dirty="0" smtClean="0"/>
              <a:t>5E</a:t>
            </a:r>
            <a:r>
              <a:rPr lang="fa-IR" dirty="0" smtClean="0"/>
              <a:t>)</a:t>
            </a:r>
            <a:endParaRPr lang="en-US" dirty="0"/>
          </a:p>
        </p:txBody>
      </p:sp>
      <p:sp>
        <p:nvSpPr>
          <p:cNvPr id="3" name="Subtitle 2"/>
          <p:cNvSpPr>
            <a:spLocks noGrp="1"/>
          </p:cNvSpPr>
          <p:nvPr>
            <p:ph type="subTitle" idx="1"/>
          </p:nvPr>
        </p:nvSpPr>
        <p:spPr/>
        <p:txBody>
          <a:bodyPr/>
          <a:lstStyle/>
          <a:p>
            <a:pPr algn="r" rtl="1"/>
            <a:endParaRPr lang="en-US" dirty="0"/>
          </a:p>
        </p:txBody>
      </p:sp>
    </p:spTree>
    <p:extLst>
      <p:ext uri="{BB962C8B-B14F-4D97-AF65-F5344CB8AC3E}">
        <p14:creationId xmlns:p14="http://schemas.microsoft.com/office/powerpoint/2010/main" val="15583968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algn="r" rtl="1"/>
            <a:r>
              <a:rPr lang="fa-IR" b="1" dirty="0" smtClean="0"/>
              <a:t>مرحله </a:t>
            </a:r>
            <a:r>
              <a:rPr lang="fa-IR" b="1" dirty="0"/>
              <a:t>اول : فعال سازي یا (درگير </a:t>
            </a:r>
            <a:r>
              <a:rPr lang="fa-IR" b="1" dirty="0" smtClean="0"/>
              <a:t>کردن</a:t>
            </a:r>
            <a:r>
              <a:rPr lang="fa-IR" b="1" dirty="0"/>
              <a:t> </a:t>
            </a:r>
            <a:r>
              <a:rPr lang="en-US" b="1" dirty="0" smtClean="0"/>
              <a:t>Engaging</a:t>
            </a:r>
            <a:r>
              <a:rPr lang="fa-IR" b="1" dirty="0" smtClean="0"/>
              <a:t>)</a:t>
            </a:r>
            <a:endParaRPr lang="en-US" dirty="0"/>
          </a:p>
          <a:p>
            <a:pPr marL="0" indent="0" algn="r" rtl="1">
              <a:buNone/>
            </a:pPr>
            <a:r>
              <a:rPr lang="en-US" dirty="0"/>
              <a:t>     </a:t>
            </a:r>
            <a:r>
              <a:rPr lang="fa-IR" dirty="0"/>
              <a:t>در مرحله فعال سازي دانش‌آموزان با </a:t>
            </a:r>
            <a:r>
              <a:rPr lang="fa-IR" dirty="0" smtClean="0"/>
              <a:t>مسأله </a:t>
            </a:r>
            <a:r>
              <a:rPr lang="fa-IR" dirty="0"/>
              <a:t>مواجه مي شوند و معلم سعي مي كند زمينه ی مناسب براي آغاز آموزش را فراهم آورد. </a:t>
            </a:r>
            <a:r>
              <a:rPr lang="fa-IR" dirty="0" smtClean="0"/>
              <a:t>براي </a:t>
            </a:r>
            <a:r>
              <a:rPr lang="fa-IR" dirty="0"/>
              <a:t>رسيدن به اين هدف مي توان بين تجارب يادگيري قبلي دانش‌آموزان و موضوع يادگيري ارتباط برقرار </a:t>
            </a:r>
            <a:r>
              <a:rPr lang="fa-IR" dirty="0" smtClean="0"/>
              <a:t>كرد.</a:t>
            </a:r>
          </a:p>
          <a:p>
            <a:pPr marL="0" indent="0" algn="r" rtl="1">
              <a:buNone/>
            </a:pPr>
            <a:r>
              <a:rPr lang="fa-IR" dirty="0" smtClean="0"/>
              <a:t>پرسيدن </a:t>
            </a:r>
            <a:r>
              <a:rPr lang="fa-IR" dirty="0"/>
              <a:t>يك سوال ، تعريف يك مساله ، نشان دادن يك رويداد هيجان انگيز و ... </a:t>
            </a:r>
            <a:r>
              <a:rPr lang="fa-IR" dirty="0" smtClean="0"/>
              <a:t>روش هايي </a:t>
            </a:r>
            <a:r>
              <a:rPr lang="fa-IR" dirty="0"/>
              <a:t>هستند كه موجب برانگيختن دانش آموز و درگير شدن او با </a:t>
            </a:r>
            <a:r>
              <a:rPr lang="fa-IR" dirty="0" smtClean="0"/>
              <a:t>مسأله </a:t>
            </a:r>
            <a:r>
              <a:rPr lang="fa-IR" dirty="0"/>
              <a:t>مورد نظر مي شوند. </a:t>
            </a:r>
            <a:endParaRPr lang="fa-IR" dirty="0" smtClean="0"/>
          </a:p>
          <a:p>
            <a:pPr marL="0" indent="0" algn="r" rtl="1">
              <a:buNone/>
            </a:pPr>
            <a:r>
              <a:rPr lang="fa-IR" dirty="0" smtClean="0"/>
              <a:t>همچنین </a:t>
            </a:r>
            <a:r>
              <a:rPr lang="fa-IR" dirty="0"/>
              <a:t>برای جلب توجه دانش آموزان به موضوع از عکس </a:t>
            </a:r>
            <a:r>
              <a:rPr lang="fa-IR" dirty="0" smtClean="0"/>
              <a:t>فیلم، متن </a:t>
            </a:r>
            <a:r>
              <a:rPr lang="fa-IR" dirty="0"/>
              <a:t>نیز می توان استفاده کرد.</a:t>
            </a:r>
          </a:p>
          <a:p>
            <a:pPr algn="r" rtl="1"/>
            <a:endParaRPr lang="en-US" dirty="0"/>
          </a:p>
        </p:txBody>
      </p:sp>
    </p:spTree>
    <p:extLst>
      <p:ext uri="{BB962C8B-B14F-4D97-AF65-F5344CB8AC3E}">
        <p14:creationId xmlns:p14="http://schemas.microsoft.com/office/powerpoint/2010/main" val="2223377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47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47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400" dirty="0"/>
              <a:t>يك روش موثر براي دروني ساختن مسأله و تدارك شرايط مناسب براي فعال شدن يادگيرندگان استفاده از "راهبرد تصور" است. در اين راهبرد معلم دانش‌آموزان را به رؤیا پردازي تشويق مي </a:t>
            </a:r>
            <a:r>
              <a:rPr lang="fa-IR" sz="4400" dirty="0" smtClean="0"/>
              <a:t>كند(موهن،2003</a:t>
            </a:r>
            <a:r>
              <a:rPr lang="fa-IR" sz="4400" dirty="0"/>
              <a:t>). راهبرد تصور در صورتي كه هدايت شده باشد به دانش‌آموزان كمك مي كند تا آنچه را مي خواهند بياموزند در فضايي مجازي ببينند.</a:t>
            </a:r>
          </a:p>
          <a:p>
            <a:pPr marL="0" indent="0" algn="r" rtl="1">
              <a:buNone/>
            </a:pPr>
            <a:endParaRPr lang="en-US" sz="4400" dirty="0"/>
          </a:p>
        </p:txBody>
      </p:sp>
    </p:spTree>
    <p:extLst>
      <p:ext uri="{BB962C8B-B14F-4D97-AF65-F5344CB8AC3E}">
        <p14:creationId xmlns:p14="http://schemas.microsoft.com/office/powerpoint/2010/main" val="422550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000" dirty="0" smtClean="0"/>
              <a:t>چند فیلم کوتاه که قبلاً تهیه کرده ایم را تماشا کنند. </a:t>
            </a:r>
            <a:r>
              <a:rPr lang="fa-IR" sz="4000" smtClean="0"/>
              <a:t>فیلم، </a:t>
            </a:r>
            <a:r>
              <a:rPr lang="fa-IR" sz="4000" dirty="0" smtClean="0"/>
              <a:t>تخریب پوسته ی زمین تا لایه های زیرین را نشان می دهد.</a:t>
            </a:r>
          </a:p>
        </p:txBody>
      </p:sp>
    </p:spTree>
    <p:extLst>
      <p:ext uri="{BB962C8B-B14F-4D97-AF65-F5344CB8AC3E}">
        <p14:creationId xmlns:p14="http://schemas.microsoft.com/office/powerpoint/2010/main" val="4240657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000" dirty="0" smtClean="0"/>
              <a:t>درس 5 صفحه ی 37 کتاب علوم پایه 6، چاپ 1392 در قسمت </a:t>
            </a:r>
            <a:r>
              <a:rPr lang="fa-IR" sz="4000" dirty="0" smtClean="0">
                <a:solidFill>
                  <a:srgbClr val="FF0000"/>
                </a:solidFill>
              </a:rPr>
              <a:t>آزمایش کنید </a:t>
            </a:r>
            <a:r>
              <a:rPr lang="fa-IR" sz="4000" dirty="0" smtClean="0"/>
              <a:t>دانش آموزان را به انجام فعالیتی با تخم مرغ فرامی خوانیم.</a:t>
            </a:r>
          </a:p>
          <a:p>
            <a:pPr marL="0" indent="0" algn="r" rtl="1">
              <a:buNone/>
            </a:pPr>
            <a:r>
              <a:rPr lang="en-US" sz="4000" dirty="0" smtClean="0">
                <a:hlinkClick r:id="rId2" action="ppaction://hlinkfile"/>
              </a:rPr>
              <a:t>..\..\Scanned at 11-12-2015 10-03 AM.pdf</a:t>
            </a:r>
            <a:endParaRPr lang="fa-IR" sz="4000" dirty="0" smtClean="0"/>
          </a:p>
        </p:txBody>
      </p:sp>
    </p:spTree>
    <p:extLst>
      <p:ext uri="{BB962C8B-B14F-4D97-AF65-F5344CB8AC3E}">
        <p14:creationId xmlns:p14="http://schemas.microsoft.com/office/powerpoint/2010/main" val="25474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endParaRPr lang="fa-IR" sz="4000" dirty="0" smtClean="0"/>
          </a:p>
          <a:p>
            <a:pPr marL="0" indent="0" algn="r" rtl="1">
              <a:buNone/>
            </a:pPr>
            <a:endParaRPr lang="fa-IR" sz="4000" dirty="0"/>
          </a:p>
          <a:p>
            <a:pPr marL="0" indent="0" algn="r" rtl="1">
              <a:buNone/>
            </a:pPr>
            <a:r>
              <a:rPr lang="fa-IR" sz="4000" dirty="0" smtClean="0"/>
              <a:t>از </a:t>
            </a:r>
            <a:r>
              <a:rPr lang="fa-IR" sz="4000" dirty="0"/>
              <a:t>آنان می خواهیم تا مشاهدات خود را بنویسند. سپس چگونگی عکس العمل پوسته ی تخم مرغ آب پز شده و سفیده ی آن را با هم مقایسه کنند و نتیجه را بنویسند.</a:t>
            </a:r>
          </a:p>
          <a:p>
            <a:pPr marL="0" indent="0" algn="r" rtl="1">
              <a:buNone/>
            </a:pPr>
            <a:endParaRPr lang="fa-IR" sz="4000" dirty="0" smtClean="0"/>
          </a:p>
        </p:txBody>
      </p:sp>
    </p:spTree>
    <p:extLst>
      <p:ext uri="{BB962C8B-B14F-4D97-AF65-F5344CB8AC3E}">
        <p14:creationId xmlns:p14="http://schemas.microsoft.com/office/powerpoint/2010/main" val="3758076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marL="0" indent="0" algn="r" rtl="1">
              <a:buNone/>
            </a:pPr>
            <a:r>
              <a:rPr lang="fa-IR" sz="4800" dirty="0" smtClean="0"/>
              <a:t>در </a:t>
            </a:r>
            <a:r>
              <a:rPr lang="fa-IR" sz="4800" dirty="0"/>
              <a:t>مرحله ی اول از این الگوی تدریس، دانش آموزان عملاً مهارت مشاهده، مهارت آزمایش کردن، مهارت جمع آوری اطلاعات را به کار می گیرند و تجاربی که برای رسیدن به مفهوم جدید لازم دارند را کسب می کنند.</a:t>
            </a:r>
          </a:p>
          <a:p>
            <a:pPr marL="0" indent="0" algn="r" rtl="1">
              <a:buNone/>
            </a:pPr>
            <a:endParaRPr lang="fa-IR" sz="4800" dirty="0"/>
          </a:p>
        </p:txBody>
      </p:sp>
    </p:spTree>
    <p:extLst>
      <p:ext uri="{BB962C8B-B14F-4D97-AF65-F5344CB8AC3E}">
        <p14:creationId xmlns:p14="http://schemas.microsoft.com/office/powerpoint/2010/main" val="373264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400" dirty="0" smtClean="0"/>
              <a:t>گام دوم: اکتشاف </a:t>
            </a:r>
            <a:r>
              <a:rPr lang="en-US" sz="4400" dirty="0" smtClean="0"/>
              <a:t>Exploration</a:t>
            </a:r>
            <a:endParaRPr lang="fa-IR" sz="4400" dirty="0" smtClean="0"/>
          </a:p>
          <a:p>
            <a:pPr marL="0" indent="0" algn="r" rtl="1">
              <a:buNone/>
            </a:pPr>
            <a:r>
              <a:rPr lang="fa-IR" sz="4000" dirty="0" smtClean="0"/>
              <a:t>در این مرحله که در واقع بعد از ایجاد انگیزه است دانش آموزان در حیطه ی فعالیت مشخص شده به تفکر آزاد می پردازند.</a:t>
            </a:r>
          </a:p>
          <a:p>
            <a:pPr marL="0" indent="0" algn="r" rtl="1">
              <a:buNone/>
            </a:pPr>
            <a:r>
              <a:rPr lang="fa-IR" sz="4400" dirty="0" smtClean="0"/>
              <a:t>این مرحله به آنان کمک می کند تا یک قالب فکری برای تشکیل مفاهیم جدید ایجاد کنند.</a:t>
            </a:r>
          </a:p>
          <a:p>
            <a:pPr marL="0" indent="0" algn="r" rtl="1">
              <a:buNone/>
            </a:pPr>
            <a:r>
              <a:rPr lang="fa-IR" sz="4400" dirty="0"/>
              <a:t> در مرحله اكتشاف دانش‌آموزان فرصتي مي يابند تا به طور مستقيم به مسائل و پديده‌ها بپردازند</a:t>
            </a:r>
            <a:r>
              <a:rPr lang="fa-IR" sz="4400" dirty="0" smtClean="0"/>
              <a:t>.</a:t>
            </a:r>
          </a:p>
        </p:txBody>
      </p:sp>
    </p:spTree>
    <p:extLst>
      <p:ext uri="{BB962C8B-B14F-4D97-AF65-F5344CB8AC3E}">
        <p14:creationId xmlns:p14="http://schemas.microsoft.com/office/powerpoint/2010/main" val="146295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47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47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fontScale="85000" lnSpcReduction="20000"/>
          </a:bodyPr>
          <a:lstStyle/>
          <a:p>
            <a:pPr marL="0" indent="0" algn="r" rtl="1">
              <a:buNone/>
            </a:pPr>
            <a:r>
              <a:rPr lang="fa-IR" sz="4800" dirty="0" smtClean="0"/>
              <a:t>سؤالاتی که معلم در مرحله ی دوم (اکتشاف) می تواند بپرسد:</a:t>
            </a:r>
          </a:p>
          <a:p>
            <a:pPr marL="0" indent="0" algn="r" rtl="1">
              <a:buNone/>
            </a:pPr>
            <a:r>
              <a:rPr lang="fa-IR" sz="4800" dirty="0" smtClean="0"/>
              <a:t>چرا پوسته ی تخم مرغ ترک برداشت؟</a:t>
            </a:r>
          </a:p>
          <a:p>
            <a:pPr marL="0" indent="0" algn="r" rtl="1">
              <a:buNone/>
            </a:pPr>
            <a:r>
              <a:rPr lang="fa-IR" sz="4800" dirty="0" smtClean="0"/>
              <a:t>چرا پوسته ی تخم مرغ شکست؟</a:t>
            </a:r>
          </a:p>
          <a:p>
            <a:pPr marL="0" indent="0" algn="r" rtl="1">
              <a:buNone/>
            </a:pPr>
            <a:r>
              <a:rPr lang="fa-IR" sz="4800" dirty="0" smtClean="0"/>
              <a:t>آیا سفیده ی تخم مرغ هم ترک برداشت؟</a:t>
            </a:r>
          </a:p>
          <a:p>
            <a:pPr marL="0" indent="0" algn="r" rtl="1">
              <a:buNone/>
            </a:pPr>
            <a:r>
              <a:rPr lang="fa-IR" sz="4800" dirty="0" smtClean="0"/>
              <a:t>آیا سفیده ی تخم مرغ می شکند؟</a:t>
            </a:r>
          </a:p>
          <a:p>
            <a:pPr marL="0" indent="0" algn="r" rtl="1">
              <a:buNone/>
            </a:pPr>
            <a:r>
              <a:rPr lang="fa-IR" sz="4800" dirty="0" smtClean="0"/>
              <a:t>اگر سفیده ی تخم مرغ از محل های ترک برداشته شده </a:t>
            </a:r>
            <a:r>
              <a:rPr lang="fa-IR" sz="4800" smtClean="0"/>
              <a:t>ی پوسته بیرون </a:t>
            </a:r>
            <a:r>
              <a:rPr lang="fa-IR" sz="4800" dirty="0" smtClean="0"/>
              <a:t>زده، عامل یا عوامل آن چیست؟</a:t>
            </a:r>
          </a:p>
          <a:p>
            <a:pPr marL="0" indent="0" algn="r" rtl="1">
              <a:buNone/>
            </a:pPr>
            <a:r>
              <a:rPr lang="fa-IR" sz="4800" dirty="0" smtClean="0"/>
              <a:t>در اثر چه مقدار نیرو، پوسته ی تخم مرغ می شکند؟</a:t>
            </a:r>
            <a:endParaRPr lang="fa-IR" sz="4800" dirty="0"/>
          </a:p>
        </p:txBody>
      </p:sp>
    </p:spTree>
    <p:extLst>
      <p:ext uri="{BB962C8B-B14F-4D97-AF65-F5344CB8AC3E}">
        <p14:creationId xmlns:p14="http://schemas.microsoft.com/office/powerpoint/2010/main" val="1112313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50"/>
                                        <p:tgtEl>
                                          <p:spTgt spid="3">
                                            <p:txEl>
                                              <p:pRg st="0" end="0"/>
                                            </p:txEl>
                                          </p:spTgt>
                                        </p:tgtEl>
                                      </p:cBhvr>
                                    </p:animEffect>
                                    <p:anim calcmode="lin" valueType="num">
                                      <p:cBhvr>
                                        <p:cTn id="8"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5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50"/>
                                        <p:tgtEl>
                                          <p:spTgt spid="3">
                                            <p:txEl>
                                              <p:pRg st="1" end="1"/>
                                            </p:txEl>
                                          </p:spTgt>
                                        </p:tgtEl>
                                      </p:cBhvr>
                                    </p:animEffect>
                                    <p:anim calcmode="lin" valueType="num">
                                      <p:cBhvr>
                                        <p:cTn id="15" dur="25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25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50"/>
                                        <p:tgtEl>
                                          <p:spTgt spid="3">
                                            <p:txEl>
                                              <p:pRg st="2" end="2"/>
                                            </p:txEl>
                                          </p:spTgt>
                                        </p:tgtEl>
                                      </p:cBhvr>
                                    </p:animEffect>
                                    <p:anim calcmode="lin" valueType="num">
                                      <p:cBhvr>
                                        <p:cTn id="22" dur="2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2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50"/>
                                        <p:tgtEl>
                                          <p:spTgt spid="3">
                                            <p:txEl>
                                              <p:pRg st="3" end="3"/>
                                            </p:txEl>
                                          </p:spTgt>
                                        </p:tgtEl>
                                      </p:cBhvr>
                                    </p:animEffect>
                                    <p:anim calcmode="lin" valueType="num">
                                      <p:cBhvr>
                                        <p:cTn id="29" dur="25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25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50"/>
                                        <p:tgtEl>
                                          <p:spTgt spid="3">
                                            <p:txEl>
                                              <p:pRg st="4" end="4"/>
                                            </p:txEl>
                                          </p:spTgt>
                                        </p:tgtEl>
                                      </p:cBhvr>
                                    </p:animEffect>
                                    <p:anim calcmode="lin" valueType="num">
                                      <p:cBhvr>
                                        <p:cTn id="36" dur="2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2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50"/>
                                        <p:tgtEl>
                                          <p:spTgt spid="3">
                                            <p:txEl>
                                              <p:pRg st="5" end="5"/>
                                            </p:txEl>
                                          </p:spTgt>
                                        </p:tgtEl>
                                      </p:cBhvr>
                                    </p:animEffect>
                                    <p:anim calcmode="lin" valueType="num">
                                      <p:cBhvr>
                                        <p:cTn id="43" dur="25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25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250"/>
                                        <p:tgtEl>
                                          <p:spTgt spid="3">
                                            <p:txEl>
                                              <p:pRg st="6" end="6"/>
                                            </p:txEl>
                                          </p:spTgt>
                                        </p:tgtEl>
                                      </p:cBhvr>
                                    </p:animEffect>
                                    <p:anim calcmode="lin" valueType="num">
                                      <p:cBhvr>
                                        <p:cTn id="50" dur="25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25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marL="0" indent="0" algn="r" rtl="1">
              <a:buNone/>
            </a:pPr>
            <a:r>
              <a:rPr lang="fa-IR" sz="4800" dirty="0"/>
              <a:t>معلم در این مرحله وظایف گروه ها را مشخص می کند.</a:t>
            </a:r>
          </a:p>
          <a:p>
            <a:pPr marL="0" indent="0" algn="r" rtl="1">
              <a:buNone/>
            </a:pPr>
            <a:endParaRPr lang="fa-IR" sz="4800" dirty="0"/>
          </a:p>
        </p:txBody>
      </p:sp>
    </p:spTree>
    <p:extLst>
      <p:ext uri="{BB962C8B-B14F-4D97-AF65-F5344CB8AC3E}">
        <p14:creationId xmlns:p14="http://schemas.microsoft.com/office/powerpoint/2010/main" val="275001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lnSpcReduction="10000"/>
          </a:bodyPr>
          <a:lstStyle/>
          <a:p>
            <a:pPr marL="0" indent="0" algn="r" rtl="1">
              <a:buNone/>
            </a:pPr>
            <a:r>
              <a:rPr lang="fa-IR" sz="4800" dirty="0" smtClean="0"/>
              <a:t>وظایف گروه ها در این مرحله عبارت است از:</a:t>
            </a:r>
          </a:p>
          <a:p>
            <a:pPr algn="r" rtl="1"/>
            <a:r>
              <a:rPr lang="fa-IR" sz="4800" dirty="0" smtClean="0"/>
              <a:t>مشاهده ی دقیق و یادداشت برداری</a:t>
            </a:r>
          </a:p>
          <a:p>
            <a:pPr algn="r" rtl="1"/>
            <a:r>
              <a:rPr lang="fa-IR" sz="4800" dirty="0" smtClean="0"/>
              <a:t>انجام فعالیت های خواسته شده توسط معلم (مانند رسم تصویر و ...)</a:t>
            </a:r>
          </a:p>
          <a:p>
            <a:pPr algn="r" rtl="1"/>
            <a:r>
              <a:rPr lang="fa-IR" sz="4800" dirty="0" smtClean="0"/>
              <a:t>بحث و تبادل نظر پیرامون موضوع مورد آزمایش</a:t>
            </a:r>
          </a:p>
          <a:p>
            <a:pPr algn="r" rtl="1"/>
            <a:r>
              <a:rPr lang="fa-IR" sz="4800" dirty="0" smtClean="0"/>
              <a:t>پیش بینی راه حل ها و پاسخ احتمالی و فرض های جدید</a:t>
            </a:r>
            <a:endParaRPr lang="fa-IR" sz="4800" dirty="0"/>
          </a:p>
        </p:txBody>
      </p:sp>
    </p:spTree>
    <p:extLst>
      <p:ext uri="{BB962C8B-B14F-4D97-AF65-F5344CB8AC3E}">
        <p14:creationId xmlns:p14="http://schemas.microsoft.com/office/powerpoint/2010/main" val="2707595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47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47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47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2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Autofit/>
          </a:bodyPr>
          <a:lstStyle/>
          <a:p>
            <a:pPr algn="r" rtl="1"/>
            <a:r>
              <a:rPr lang="fa-IR" sz="2800" dirty="0" smtClean="0"/>
              <a:t>مفروضات ساخت گرایی</a:t>
            </a:r>
          </a:p>
          <a:p>
            <a:pPr marL="0" indent="0" algn="r" rtl="1">
              <a:buNone/>
            </a:pPr>
            <a:r>
              <a:rPr lang="fa-IR" sz="2800" dirty="0"/>
              <a:t>۱-انسانها می توانند هر چيزی را بياموزند به شرط آنکه بتوانند آنها را در ذهن خود معنا دار سازند</a:t>
            </a:r>
            <a:r>
              <a:rPr lang="fa-IR" sz="2800" dirty="0" smtClean="0"/>
              <a:t>.</a:t>
            </a:r>
            <a:endParaRPr lang="fa-IR" sz="2800" dirty="0"/>
          </a:p>
        </p:txBody>
      </p:sp>
    </p:spTree>
    <p:extLst>
      <p:ext uri="{BB962C8B-B14F-4D97-AF65-F5344CB8AC3E}">
        <p14:creationId xmlns:p14="http://schemas.microsoft.com/office/powerpoint/2010/main" val="19271841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lnSpcReduction="10000"/>
          </a:bodyPr>
          <a:lstStyle/>
          <a:p>
            <a:pPr marL="0" indent="0" algn="r" rtl="1">
              <a:buNone/>
            </a:pPr>
            <a:r>
              <a:rPr lang="fa-IR" sz="4800" dirty="0" smtClean="0"/>
              <a:t>در این مرحله معلم نقش راهنما دارد.</a:t>
            </a:r>
          </a:p>
          <a:p>
            <a:pPr algn="r" rtl="1"/>
            <a:r>
              <a:rPr lang="fa-IR" sz="4800" dirty="0" smtClean="0"/>
              <a:t>دانش آموزان را به همیاری در گروه ترغیب می کند.</a:t>
            </a:r>
          </a:p>
          <a:p>
            <a:pPr algn="r" rtl="1"/>
            <a:r>
              <a:rPr lang="fa-IR" sz="4800" dirty="0" smtClean="0"/>
              <a:t>فعالیت گروه ها را به دقت مشاهده می کند و به مباحثه ی آنان گوش می دهد.</a:t>
            </a:r>
          </a:p>
          <a:p>
            <a:pPr algn="r" rtl="1"/>
            <a:r>
              <a:rPr lang="fa-IR" sz="4800" dirty="0" smtClean="0"/>
              <a:t>از دانش آموزان سؤالات تفکربرانگیز می پرسد.</a:t>
            </a:r>
          </a:p>
          <a:p>
            <a:pPr algn="r" rtl="1"/>
            <a:r>
              <a:rPr lang="fa-IR" sz="4800" dirty="0" smtClean="0"/>
              <a:t>نقش مشاوره ای معلم در این مرحله اهمیت دارد.</a:t>
            </a:r>
            <a:endParaRPr lang="fa-IR" sz="4800" dirty="0"/>
          </a:p>
        </p:txBody>
      </p:sp>
    </p:spTree>
    <p:extLst>
      <p:ext uri="{BB962C8B-B14F-4D97-AF65-F5344CB8AC3E}">
        <p14:creationId xmlns:p14="http://schemas.microsoft.com/office/powerpoint/2010/main" val="329342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47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47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47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2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marL="0" indent="0" algn="r" rtl="1">
              <a:buNone/>
            </a:pPr>
            <a:r>
              <a:rPr lang="fa-IR" sz="5400" dirty="0" smtClean="0"/>
              <a:t>به این ترتیب معلم </a:t>
            </a:r>
            <a:r>
              <a:rPr lang="fa-IR" sz="5400" dirty="0"/>
              <a:t>همانند يك تسهيل كننده عمل مي كند و با تهيه </a:t>
            </a:r>
            <a:r>
              <a:rPr lang="fa-IR" sz="5400" dirty="0" smtClean="0"/>
              <a:t>ی مواد </a:t>
            </a:r>
            <a:r>
              <a:rPr lang="fa-IR" sz="5400" dirty="0"/>
              <a:t>آموزشي و راهنمايي دانش‌آموزان آنها را به تجربه، </a:t>
            </a:r>
            <a:r>
              <a:rPr lang="fa-IR" sz="5400" dirty="0" smtClean="0"/>
              <a:t>آزمايش، جستجو </a:t>
            </a:r>
            <a:r>
              <a:rPr lang="fa-IR" sz="5400" dirty="0"/>
              <a:t>و بررسي درباره موضوع يادگيري تشويق مي كند. فرايند پرس و جوي دانش‌آموزان نيروي محرك آموزش در طول عمل اكتشاف است.</a:t>
            </a:r>
            <a:endParaRPr lang="fa-IR" sz="5400" dirty="0" smtClean="0"/>
          </a:p>
        </p:txBody>
      </p:sp>
    </p:spTree>
    <p:extLst>
      <p:ext uri="{BB962C8B-B14F-4D97-AF65-F5344CB8AC3E}">
        <p14:creationId xmlns:p14="http://schemas.microsoft.com/office/powerpoint/2010/main" val="98020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marL="0" indent="0" algn="r" rtl="1">
              <a:buNone/>
            </a:pPr>
            <a:r>
              <a:rPr lang="fa-IR" sz="5400" dirty="0" smtClean="0"/>
              <a:t>در این فعالیت خصوصیت شکنندگی پوسته ی زمین به وسیله ی دانش آموزان مورد آزمایش قرار می گیرد.</a:t>
            </a:r>
          </a:p>
          <a:p>
            <a:pPr marL="0" indent="0" algn="r" rtl="1">
              <a:buNone/>
            </a:pPr>
            <a:r>
              <a:rPr lang="fa-IR" sz="5400" smtClean="0"/>
              <a:t>و خصوصیت </a:t>
            </a:r>
            <a:r>
              <a:rPr lang="fa-IR" sz="5400" dirty="0" smtClean="0"/>
              <a:t>گوشته ی زمین را درک می کنند.</a:t>
            </a:r>
          </a:p>
        </p:txBody>
      </p:sp>
    </p:spTree>
    <p:extLst>
      <p:ext uri="{BB962C8B-B14F-4D97-AF65-F5344CB8AC3E}">
        <p14:creationId xmlns:p14="http://schemas.microsoft.com/office/powerpoint/2010/main" val="424131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5400" dirty="0"/>
              <a:t>در نهايت پس از آن كه گروه هاي مختلف به اكتشاف </a:t>
            </a:r>
            <a:r>
              <a:rPr lang="fa-IR" sz="5400" dirty="0" smtClean="0"/>
              <a:t>پرداختند، </a:t>
            </a:r>
            <a:r>
              <a:rPr lang="fa-IR" sz="5400" dirty="0"/>
              <a:t>يكي از اعضاي هر گروه شرح فعاليت هاي انجام </a:t>
            </a:r>
            <a:r>
              <a:rPr lang="fa-IR" sz="5400" dirty="0" smtClean="0"/>
              <a:t>شده، </a:t>
            </a:r>
            <a:r>
              <a:rPr lang="fa-IR" sz="5400" dirty="0"/>
              <a:t>مشاهدات و </a:t>
            </a:r>
            <a:r>
              <a:rPr lang="fa-IR" sz="5400" dirty="0" smtClean="0"/>
              <a:t>نتايج </a:t>
            </a:r>
            <a:r>
              <a:rPr lang="fa-IR" sz="5400" dirty="0"/>
              <a:t>به دست آمده توسط افراد گروه را يادداشت مي كند</a:t>
            </a:r>
            <a:r>
              <a:rPr lang="fa-IR" sz="5400" dirty="0" smtClean="0"/>
              <a:t>.</a:t>
            </a:r>
            <a:endParaRPr lang="fa-IR" sz="5400" dirty="0"/>
          </a:p>
        </p:txBody>
      </p:sp>
    </p:spTree>
    <p:extLst>
      <p:ext uri="{BB962C8B-B14F-4D97-AF65-F5344CB8AC3E}">
        <p14:creationId xmlns:p14="http://schemas.microsoft.com/office/powerpoint/2010/main" val="169608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b="1" dirty="0" smtClean="0"/>
              <a:t>گام سوم </a:t>
            </a:r>
            <a:r>
              <a:rPr lang="fa-IR" b="1" dirty="0"/>
              <a:t>: توضيح دادن( توصيف) </a:t>
            </a:r>
            <a:r>
              <a:rPr lang="en-US" b="1" dirty="0"/>
              <a:t>Explanation</a:t>
            </a:r>
            <a:endParaRPr lang="en-US" dirty="0"/>
          </a:p>
          <a:p>
            <a:pPr marL="0" indent="0" algn="r" rtl="1">
              <a:buNone/>
            </a:pPr>
            <a:r>
              <a:rPr lang="en-US" dirty="0"/>
              <a:t>     </a:t>
            </a:r>
            <a:r>
              <a:rPr lang="fa-IR" dirty="0"/>
              <a:t>مرحله سوم يعني توضيح، نقطه اي است كه در آن يادگيرندگان به ارائه ی تجربيات خود در حضور دیگر دانش آموزان مي </a:t>
            </a:r>
            <a:r>
              <a:rPr lang="fa-IR" dirty="0" smtClean="0"/>
              <a:t>پردازند.</a:t>
            </a:r>
          </a:p>
          <a:p>
            <a:pPr marL="0" indent="0" algn="r" rtl="1">
              <a:buNone/>
            </a:pPr>
            <a:r>
              <a:rPr lang="fa-IR" dirty="0" smtClean="0"/>
              <a:t>فعاليتهاي </a:t>
            </a:r>
            <a:r>
              <a:rPr lang="fa-IR" dirty="0"/>
              <a:t>انجام شده توسط گروه هاي مختلف و نتايج آنان توسط معلم بررسي مي </a:t>
            </a:r>
            <a:r>
              <a:rPr lang="fa-IR" dirty="0" smtClean="0"/>
              <a:t>شود.</a:t>
            </a:r>
          </a:p>
          <a:p>
            <a:pPr marL="0" indent="0" algn="r" rtl="1">
              <a:buNone/>
            </a:pPr>
            <a:r>
              <a:rPr lang="fa-IR" dirty="0" smtClean="0"/>
              <a:t>دانش‌آموزان </a:t>
            </a:r>
            <a:r>
              <a:rPr lang="fa-IR" dirty="0"/>
              <a:t>به تشريح و توضیح راه </a:t>
            </a:r>
            <a:r>
              <a:rPr lang="fa-IR" dirty="0" smtClean="0"/>
              <a:t>حل هاي احتمالي، </a:t>
            </a:r>
            <a:r>
              <a:rPr lang="fa-IR" dirty="0"/>
              <a:t>توضيح مفاهيم جديد کشف </a:t>
            </a:r>
            <a:r>
              <a:rPr lang="fa-IR" dirty="0" smtClean="0"/>
              <a:t>شده، </a:t>
            </a:r>
            <a:r>
              <a:rPr lang="fa-IR" dirty="0"/>
              <a:t>پرسيدن سوال از </a:t>
            </a:r>
            <a:r>
              <a:rPr lang="fa-IR" dirty="0" smtClean="0"/>
              <a:t>ديگران، </a:t>
            </a:r>
            <a:r>
              <a:rPr lang="fa-IR" dirty="0"/>
              <a:t>ارائه </a:t>
            </a:r>
            <a:r>
              <a:rPr lang="fa-IR" dirty="0" smtClean="0"/>
              <a:t>ی استدلال </a:t>
            </a:r>
            <a:r>
              <a:rPr lang="fa-IR" dirty="0"/>
              <a:t>بر اساس شواهد موجود </a:t>
            </a:r>
            <a:r>
              <a:rPr lang="fa-IR" dirty="0" smtClean="0"/>
              <a:t>می پردازند و </a:t>
            </a:r>
            <a:r>
              <a:rPr lang="fa-IR" dirty="0"/>
              <a:t>بدين شكل دستاوردهاي خويش را به هم پيوند زده و تجربيات خود را با ديگران به اشتراك مي گذارند. </a:t>
            </a:r>
          </a:p>
        </p:txBody>
      </p:sp>
    </p:spTree>
    <p:extLst>
      <p:ext uri="{BB962C8B-B14F-4D97-AF65-F5344CB8AC3E}">
        <p14:creationId xmlns:p14="http://schemas.microsoft.com/office/powerpoint/2010/main" val="99984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5400" dirty="0"/>
              <a:t>ارائه ی توضيحاتي از سوي معلم و همچنين بحث و گفتگو درباره موضوع به هدايت فعاليت هاي اين مرحله ياري مي رساند.</a:t>
            </a:r>
          </a:p>
          <a:p>
            <a:pPr marL="0" indent="0" algn="r" rtl="1">
              <a:buNone/>
            </a:pPr>
            <a:r>
              <a:rPr lang="fa-IR" sz="5400" dirty="0" smtClean="0"/>
              <a:t>احتمالاً بین گروه ها نیز بحث ها و اختلاف نظرهایی وجود خواهد داشت.</a:t>
            </a:r>
            <a:endParaRPr lang="fa-IR" sz="5400" dirty="0"/>
          </a:p>
        </p:txBody>
      </p:sp>
    </p:spTree>
    <p:extLst>
      <p:ext uri="{BB962C8B-B14F-4D97-AF65-F5344CB8AC3E}">
        <p14:creationId xmlns:p14="http://schemas.microsoft.com/office/powerpoint/2010/main" val="3449690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5400" dirty="0" smtClean="0"/>
              <a:t>دانش آموزان سعی می کنند از شما پاسخ های صحیح را بخواهند ولی با هوش یاری از دادن پاسخ های نهایی خودداری کنید.</a:t>
            </a:r>
            <a:endParaRPr lang="fa-IR" sz="5400" dirty="0"/>
          </a:p>
        </p:txBody>
      </p:sp>
    </p:spTree>
    <p:extLst>
      <p:ext uri="{BB962C8B-B14F-4D97-AF65-F5344CB8AC3E}">
        <p14:creationId xmlns:p14="http://schemas.microsoft.com/office/powerpoint/2010/main" val="348329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a:t>مرحله چهارم : شرح و بسط  (گسترش) </a:t>
            </a:r>
            <a:r>
              <a:rPr lang="en-US" sz="4800" dirty="0"/>
              <a:t>Elaboration</a:t>
            </a:r>
          </a:p>
          <a:p>
            <a:pPr marL="0" indent="0" algn="r" rtl="1">
              <a:buNone/>
            </a:pPr>
            <a:endParaRPr lang="en-US" sz="4800" dirty="0"/>
          </a:p>
          <a:p>
            <a:pPr marL="0" indent="0" algn="r" rtl="1">
              <a:buNone/>
            </a:pPr>
            <a:r>
              <a:rPr lang="en-US" sz="4800" dirty="0"/>
              <a:t>     </a:t>
            </a:r>
            <a:r>
              <a:rPr lang="fa-IR" sz="4800" dirty="0"/>
              <a:t>در مرحله چهارم يعني مرحله شرح و </a:t>
            </a:r>
            <a:r>
              <a:rPr lang="fa-IR" sz="4800" dirty="0" smtClean="0"/>
              <a:t>بسط، </a:t>
            </a:r>
            <a:r>
              <a:rPr lang="fa-IR" sz="4800" dirty="0"/>
              <a:t>دانش‌آموزان مفاهيمي را كه </a:t>
            </a:r>
            <a:r>
              <a:rPr lang="fa-IR" sz="4800" dirty="0" smtClean="0"/>
              <a:t>ياد گرفته </a:t>
            </a:r>
            <a:r>
              <a:rPr lang="fa-IR" sz="4800" dirty="0"/>
              <a:t>اند توسعه داده و با برقراري ارتباط بين </a:t>
            </a:r>
            <a:r>
              <a:rPr lang="fa-IR" sz="4800" dirty="0" smtClean="0"/>
              <a:t>مفاهيم، </a:t>
            </a:r>
            <a:r>
              <a:rPr lang="fa-IR" sz="4800" dirty="0"/>
              <a:t>آموخته هاي خود را در جهان پيرامون به كار مي گيرند</a:t>
            </a:r>
          </a:p>
        </p:txBody>
      </p:sp>
    </p:spTree>
    <p:extLst>
      <p:ext uri="{BB962C8B-B14F-4D97-AF65-F5344CB8AC3E}">
        <p14:creationId xmlns:p14="http://schemas.microsoft.com/office/powerpoint/2010/main" val="3956953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smtClean="0"/>
              <a:t>به عنوان مثال با استفاده از مشاهدات و درک خود از شکستگی پوسته ی تخم مرغ، علت آن که همه ی زمین ل</a:t>
            </a:r>
            <a:r>
              <a:rPr lang="fa-IR" sz="4800" dirty="0"/>
              <a:t>رزه ها باعث خرابی در سطح زمین </a:t>
            </a:r>
            <a:r>
              <a:rPr lang="fa-IR" sz="4800" dirty="0" smtClean="0"/>
              <a:t>نمی شوند را درک می کند.</a:t>
            </a:r>
          </a:p>
          <a:p>
            <a:pPr marL="0" indent="0" algn="r" rtl="1">
              <a:buNone/>
            </a:pPr>
            <a:r>
              <a:rPr lang="fa-IR" sz="4800" dirty="0" smtClean="0"/>
              <a:t>در واقع آن چه از مرحله ی قبل درک کرده را به محیط پیرامون خود گسترش می دهد.</a:t>
            </a:r>
            <a:endParaRPr lang="fa-IR" sz="4800" dirty="0"/>
          </a:p>
        </p:txBody>
      </p:sp>
    </p:spTree>
    <p:extLst>
      <p:ext uri="{BB962C8B-B14F-4D97-AF65-F5344CB8AC3E}">
        <p14:creationId xmlns:p14="http://schemas.microsoft.com/office/powerpoint/2010/main" val="18287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a:t> در اين مرحله معلم از دانش‌آموزان مي خواهد كه از اطلاعات خود براي پاسخگويي به سوال ، پيشنهاد راه حل‌ها ، تصميم گيري و طراحي آزمايش استفاده كرده و آنها را تشويق مي كند كه مفاهيم و مهارتها را در موقعيت هاي جديد به كار گيرند</a:t>
            </a:r>
          </a:p>
          <a:p>
            <a:pPr marL="0" indent="0" algn="r" rtl="1">
              <a:buNone/>
            </a:pPr>
            <a:endParaRPr lang="fa-IR" sz="4800" dirty="0"/>
          </a:p>
          <a:p>
            <a:pPr marL="0" indent="0" algn="r" rtl="1">
              <a:buNone/>
            </a:pPr>
            <a:endParaRPr lang="fa-IR" sz="4800" dirty="0"/>
          </a:p>
        </p:txBody>
      </p:sp>
    </p:spTree>
    <p:extLst>
      <p:ext uri="{BB962C8B-B14F-4D97-AF65-F5344CB8AC3E}">
        <p14:creationId xmlns:p14="http://schemas.microsoft.com/office/powerpoint/2010/main" val="2481554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lstStyle/>
          <a:p>
            <a:pPr marL="0" indent="0" algn="r" rtl="1">
              <a:buNone/>
            </a:pPr>
            <a:r>
              <a:rPr lang="fa-IR" dirty="0" smtClean="0"/>
              <a:t>۲-ساخت گرايان می گويند دانش جنبه شخصی دارد و لذا می توان گفت که افراد مختلف در شرایط به ظاهر یکسان برداشتهای متفاوتی کسب می کنند و دانش هیچ کس دقیقا مانند دانش کس دیگری نیست. پس ماهیت اصلی دانش کسی را هرگز نمی توان به کس دیگری منتقل کرد..</a:t>
            </a:r>
          </a:p>
          <a:p>
            <a:pPr marL="0" indent="0" algn="r" rtl="1">
              <a:buNone/>
            </a:pPr>
            <a:endParaRPr lang="en-US" dirty="0"/>
          </a:p>
        </p:txBody>
      </p:sp>
    </p:spTree>
    <p:extLst>
      <p:ext uri="{BB962C8B-B14F-4D97-AF65-F5344CB8AC3E}">
        <p14:creationId xmlns:p14="http://schemas.microsoft.com/office/powerpoint/2010/main" val="22178834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smtClean="0"/>
              <a:t>معلم می تواند مثال های اضافی و موارد بیش تری درباره ی موضوع اصلی بیان کند.</a:t>
            </a:r>
          </a:p>
          <a:p>
            <a:pPr marL="0" indent="0" algn="r" rtl="1">
              <a:buNone/>
            </a:pPr>
            <a:r>
              <a:rPr lang="fa-IR" sz="4800" dirty="0" smtClean="0"/>
              <a:t>مثلاً اثرات حاصل از زمین لرزه هایی که باعث خسارت هایی در محیط زندگی می شوند، را در مورد اثرات ساختمانی موارد بیش تری را بیان کند.</a:t>
            </a:r>
          </a:p>
        </p:txBody>
      </p:sp>
    </p:spTree>
    <p:extLst>
      <p:ext uri="{BB962C8B-B14F-4D97-AF65-F5344CB8AC3E}">
        <p14:creationId xmlns:p14="http://schemas.microsoft.com/office/powerpoint/2010/main" val="4183930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a:t>معلم شاگردان را به تلاش بیش تر و بررسی دقیق تر هدایت می کند.</a:t>
            </a:r>
          </a:p>
          <a:p>
            <a:pPr marL="0" indent="0" algn="r" rtl="1">
              <a:buNone/>
            </a:pPr>
            <a:r>
              <a:rPr lang="fa-IR" sz="4800" dirty="0" smtClean="0"/>
              <a:t>دانش آموزان نیز می توانند با مراجعه به منابع مختلف مثل دائره المعارف ها، نرم افزارهای کامپیوتری، ... اطلاعات خود را گسترش دهند.</a:t>
            </a:r>
            <a:endParaRPr lang="fa-IR" sz="4800" dirty="0"/>
          </a:p>
        </p:txBody>
      </p:sp>
    </p:spTree>
    <p:extLst>
      <p:ext uri="{BB962C8B-B14F-4D97-AF65-F5344CB8AC3E}">
        <p14:creationId xmlns:p14="http://schemas.microsoft.com/office/powerpoint/2010/main" val="4161885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3600" dirty="0" smtClean="0"/>
              <a:t>مرحله </a:t>
            </a:r>
            <a:r>
              <a:rPr lang="fa-IR" sz="3600" dirty="0"/>
              <a:t>پنجم : ارزشيابي </a:t>
            </a:r>
            <a:r>
              <a:rPr lang="en-US" sz="3600" dirty="0"/>
              <a:t>Evaluation</a:t>
            </a:r>
          </a:p>
          <a:p>
            <a:pPr marL="0" indent="0" algn="r" rtl="1">
              <a:buNone/>
            </a:pPr>
            <a:r>
              <a:rPr lang="en-US" sz="3600" dirty="0" smtClean="0"/>
              <a:t>     </a:t>
            </a:r>
            <a:r>
              <a:rPr lang="fa-IR" sz="3600" dirty="0"/>
              <a:t>ارزشیابی فرایند دانش سازی از </a:t>
            </a:r>
            <a:r>
              <a:rPr lang="fa-IR" sz="3600" dirty="0" smtClean="0"/>
              <a:t>سوی یادگیرنده </a:t>
            </a:r>
          </a:p>
          <a:p>
            <a:pPr marL="0" indent="0" algn="r" rtl="1">
              <a:buNone/>
            </a:pPr>
            <a:r>
              <a:rPr lang="fa-IR" sz="3600" dirty="0" smtClean="0"/>
              <a:t>ارزنده </a:t>
            </a:r>
            <a:r>
              <a:rPr lang="fa-IR" sz="3600" dirty="0"/>
              <a:t>تر از ارزشیابی حاصل فرایند ساخت دانش </a:t>
            </a:r>
            <a:endParaRPr lang="fa-IR" sz="3600" dirty="0" smtClean="0"/>
          </a:p>
          <a:p>
            <a:pPr marL="0" indent="0" algn="r" rtl="1">
              <a:buNone/>
            </a:pPr>
            <a:r>
              <a:rPr lang="fa-IR" sz="3600" dirty="0" smtClean="0"/>
              <a:t>توسط </a:t>
            </a:r>
            <a:r>
              <a:rPr lang="fa-IR" sz="3600" dirty="0"/>
              <a:t>معلم است.در این الگو فرایند را باید ارزیابی </a:t>
            </a:r>
            <a:endParaRPr lang="fa-IR" sz="3600" dirty="0" smtClean="0"/>
          </a:p>
          <a:p>
            <a:pPr marL="0" indent="0" algn="r" rtl="1">
              <a:buNone/>
            </a:pPr>
            <a:r>
              <a:rPr lang="fa-IR" sz="3600" dirty="0" smtClean="0"/>
              <a:t>کرد </a:t>
            </a:r>
            <a:r>
              <a:rPr lang="fa-IR" sz="3600" dirty="0"/>
              <a:t>نه رفتار نشان داده  شده را. خود ارزیابی مطرح </a:t>
            </a:r>
            <a:endParaRPr lang="fa-IR" sz="3600" dirty="0" smtClean="0"/>
          </a:p>
          <a:p>
            <a:pPr marL="0" indent="0" algn="r" rtl="1">
              <a:buNone/>
            </a:pPr>
            <a:r>
              <a:rPr lang="fa-IR" sz="3600" dirty="0" smtClean="0"/>
              <a:t>است </a:t>
            </a:r>
            <a:r>
              <a:rPr lang="fa-IR" sz="3600" dirty="0"/>
              <a:t>. دانش آموز باید خود متوجه پیشرفت خود شود . </a:t>
            </a:r>
            <a:endParaRPr lang="fa-IR" sz="3600" dirty="0" smtClean="0"/>
          </a:p>
          <a:p>
            <a:pPr marL="0" indent="0" algn="r" rtl="1">
              <a:buNone/>
            </a:pPr>
            <a:r>
              <a:rPr lang="fa-IR" sz="3600" dirty="0" smtClean="0"/>
              <a:t>خودش </a:t>
            </a:r>
            <a:r>
              <a:rPr lang="fa-IR" sz="3600" dirty="0"/>
              <a:t>باید متوجه  میزان ساخت دانش خویش باشد. </a:t>
            </a:r>
            <a:endParaRPr lang="fa-IR" sz="3600" dirty="0" smtClean="0"/>
          </a:p>
          <a:p>
            <a:pPr marL="0" indent="0" algn="r" rtl="1">
              <a:buNone/>
            </a:pPr>
            <a:r>
              <a:rPr lang="fa-IR" sz="3600" dirty="0" smtClean="0"/>
              <a:t>ارزشيابي </a:t>
            </a:r>
            <a:r>
              <a:rPr lang="fa-IR" sz="3600" dirty="0"/>
              <a:t>كه فرايند تشخيص مداوم است به معلم اجازه </a:t>
            </a:r>
            <a:endParaRPr lang="fa-IR" sz="3600" dirty="0" smtClean="0"/>
          </a:p>
          <a:p>
            <a:pPr marL="0" indent="0" algn="r" rtl="1">
              <a:buNone/>
            </a:pPr>
            <a:r>
              <a:rPr lang="fa-IR" sz="3600" dirty="0" smtClean="0"/>
              <a:t>مي </a:t>
            </a:r>
            <a:r>
              <a:rPr lang="fa-IR" sz="3600" dirty="0"/>
              <a:t>دهد درباره ميزان درك و فهم دانش‌آموزان از </a:t>
            </a:r>
            <a:endParaRPr lang="fa-IR" sz="3600" dirty="0" smtClean="0"/>
          </a:p>
          <a:p>
            <a:pPr marL="0" indent="0" algn="r" rtl="1">
              <a:buNone/>
            </a:pPr>
            <a:r>
              <a:rPr lang="fa-IR" sz="3600" dirty="0" smtClean="0"/>
              <a:t>مفاهيم </a:t>
            </a:r>
            <a:r>
              <a:rPr lang="fa-IR" sz="3600" dirty="0"/>
              <a:t>و دانش جديد اطلاع حاصل نمايد. </a:t>
            </a:r>
          </a:p>
        </p:txBody>
      </p:sp>
    </p:spTree>
    <p:extLst>
      <p:ext uri="{BB962C8B-B14F-4D97-AF65-F5344CB8AC3E}">
        <p14:creationId xmlns:p14="http://schemas.microsoft.com/office/powerpoint/2010/main" val="351672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5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5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heel(1)">
                                      <p:cBhvr>
                                        <p:cTn id="37" dur="25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heel(1)">
                                      <p:cBhvr>
                                        <p:cTn id="42" dur="25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heel(1)">
                                      <p:cBhvr>
                                        <p:cTn id="47" dur="25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heel(1)">
                                      <p:cBhvr>
                                        <p:cTn id="52" dur="25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3600" dirty="0"/>
              <a:t>ارزشيابي و سنجش را مي توان در هر نقطه از </a:t>
            </a:r>
            <a:endParaRPr lang="fa-IR" sz="3600" dirty="0" smtClean="0"/>
          </a:p>
          <a:p>
            <a:pPr marL="0" indent="0" algn="r" rtl="1">
              <a:buNone/>
            </a:pPr>
            <a:r>
              <a:rPr lang="fa-IR" sz="3600" dirty="0" smtClean="0"/>
              <a:t>فرايند </a:t>
            </a:r>
            <a:r>
              <a:rPr lang="fa-IR" sz="3600" dirty="0"/>
              <a:t>آموزش انجام داد. براي انجام ارزشيابي </a:t>
            </a:r>
            <a:r>
              <a:rPr lang="fa-IR" sz="3600" dirty="0" smtClean="0"/>
              <a:t>در</a:t>
            </a:r>
          </a:p>
          <a:p>
            <a:pPr marL="0" indent="0" algn="r" rtl="1">
              <a:buNone/>
            </a:pPr>
            <a:r>
              <a:rPr lang="fa-IR" sz="3600" dirty="0" smtClean="0"/>
              <a:t> </a:t>
            </a:r>
            <a:r>
              <a:rPr lang="fa-IR" sz="3600" dirty="0"/>
              <a:t>اين الگو مي توان از چك ليست هاي مشاهده ، </a:t>
            </a:r>
            <a:endParaRPr lang="fa-IR" sz="3600" dirty="0" smtClean="0"/>
          </a:p>
          <a:p>
            <a:pPr marL="0" indent="0" algn="r" rtl="1">
              <a:buNone/>
            </a:pPr>
            <a:r>
              <a:rPr lang="fa-IR" sz="3600" dirty="0" smtClean="0"/>
              <a:t>گفتگو </a:t>
            </a:r>
            <a:r>
              <a:rPr lang="fa-IR" sz="3600" dirty="0"/>
              <a:t>با دانش‌آموزان </a:t>
            </a:r>
            <a:r>
              <a:rPr lang="fa-IR" sz="3600" dirty="0" smtClean="0"/>
              <a:t>، </a:t>
            </a:r>
            <a:r>
              <a:rPr lang="fa-IR" sz="3600" dirty="0"/>
              <a:t>پروژه‌ها و محصولات </a:t>
            </a:r>
            <a:endParaRPr lang="fa-IR" sz="3600" dirty="0" smtClean="0"/>
          </a:p>
          <a:p>
            <a:pPr marL="0" indent="0" algn="r" rtl="1">
              <a:buNone/>
            </a:pPr>
            <a:r>
              <a:rPr lang="fa-IR" sz="3600" dirty="0" smtClean="0"/>
              <a:t>توليد </a:t>
            </a:r>
            <a:r>
              <a:rPr lang="fa-IR" sz="3600" dirty="0"/>
              <a:t>شده در فرايند يادگيري استفاده كرد. </a:t>
            </a:r>
            <a:endParaRPr lang="fa-IR" sz="3600" dirty="0" smtClean="0"/>
          </a:p>
          <a:p>
            <a:pPr marL="0" indent="0" algn="r" rtl="1">
              <a:buNone/>
            </a:pPr>
            <a:r>
              <a:rPr lang="fa-IR" sz="3600" dirty="0" smtClean="0"/>
              <a:t>دانش‌آموزان </a:t>
            </a:r>
            <a:r>
              <a:rPr lang="fa-IR" sz="3600" dirty="0"/>
              <a:t>نيز فرايند پيشرفت و ميزان آموخته </a:t>
            </a:r>
            <a:endParaRPr lang="fa-IR" sz="3600" dirty="0" smtClean="0"/>
          </a:p>
          <a:p>
            <a:pPr marL="0" indent="0" algn="r" rtl="1">
              <a:buNone/>
            </a:pPr>
            <a:r>
              <a:rPr lang="fa-IR" sz="3600" dirty="0" smtClean="0"/>
              <a:t>هاي </a:t>
            </a:r>
            <a:r>
              <a:rPr lang="fa-IR" sz="3600" dirty="0"/>
              <a:t>خود را مورد ارزشيابي قرار داده و به </a:t>
            </a:r>
            <a:endParaRPr lang="fa-IR" sz="3600" dirty="0" smtClean="0"/>
          </a:p>
          <a:p>
            <a:pPr marL="0" indent="0" algn="r" rtl="1">
              <a:buNone/>
            </a:pPr>
            <a:r>
              <a:rPr lang="fa-IR" sz="3600" dirty="0" smtClean="0"/>
              <a:t>سوالاتي </a:t>
            </a:r>
            <a:r>
              <a:rPr lang="fa-IR" sz="3600" dirty="0"/>
              <a:t>كه معلم مي پرسد به كمك </a:t>
            </a:r>
            <a:r>
              <a:rPr lang="fa-IR" sz="3600" dirty="0" smtClean="0"/>
              <a:t>مشاهدات، </a:t>
            </a:r>
          </a:p>
          <a:p>
            <a:pPr marL="0" indent="0" algn="r" rtl="1">
              <a:buNone/>
            </a:pPr>
            <a:r>
              <a:rPr lang="fa-IR" sz="3600" dirty="0" smtClean="0"/>
              <a:t>شواهد </a:t>
            </a:r>
            <a:r>
              <a:rPr lang="fa-IR" sz="3600" dirty="0"/>
              <a:t>و توضيحات ارائه شده در مراحل قبل </a:t>
            </a:r>
            <a:endParaRPr lang="fa-IR" sz="3600" dirty="0" smtClean="0"/>
          </a:p>
          <a:p>
            <a:pPr marL="0" indent="0" algn="r" rtl="1">
              <a:buNone/>
            </a:pPr>
            <a:r>
              <a:rPr lang="fa-IR" sz="3600" dirty="0" smtClean="0"/>
              <a:t>پاسخ </a:t>
            </a:r>
            <a:r>
              <a:rPr lang="fa-IR" sz="3600" dirty="0"/>
              <a:t>مي گويند.</a:t>
            </a:r>
          </a:p>
        </p:txBody>
      </p:sp>
    </p:spTree>
    <p:extLst>
      <p:ext uri="{BB962C8B-B14F-4D97-AF65-F5344CB8AC3E}">
        <p14:creationId xmlns:p14="http://schemas.microsoft.com/office/powerpoint/2010/main" val="2035825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arn(inVertical)">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3600" dirty="0" smtClean="0"/>
              <a:t>تکلیف عملکردی:</a:t>
            </a:r>
          </a:p>
          <a:p>
            <a:pPr marL="0" indent="0" algn="r" rtl="1">
              <a:buNone/>
            </a:pPr>
            <a:r>
              <a:rPr lang="fa-IR" sz="3600" dirty="0" smtClean="0"/>
              <a:t>1- در کتاب های علوم درسی را که مناسب تدریس به روش ساختارگرایی است را پیدا کنید.</a:t>
            </a:r>
          </a:p>
          <a:p>
            <a:pPr marL="0" indent="0" algn="r" rtl="1">
              <a:buNone/>
            </a:pPr>
            <a:r>
              <a:rPr lang="fa-IR" sz="3600" dirty="0" smtClean="0"/>
              <a:t>2- سعی کنید طرح درس با الگوی ساختارگرایی برای درس مورد نظر بنویسید.</a:t>
            </a:r>
          </a:p>
          <a:p>
            <a:pPr marL="0" indent="0" algn="r" rtl="1">
              <a:buNone/>
            </a:pPr>
            <a:r>
              <a:rPr lang="fa-IR" sz="3600" dirty="0" smtClean="0"/>
              <a:t>3- طرح درس خود را به آدرس ایمیل زیر ارسال نمایید</a:t>
            </a:r>
            <a:r>
              <a:rPr lang="fa-IR" sz="3600" dirty="0" smtClean="0"/>
              <a:t>.</a:t>
            </a:r>
          </a:p>
          <a:p>
            <a:pPr marL="0" indent="0" algn="ctr" rtl="1">
              <a:buNone/>
            </a:pPr>
            <a:r>
              <a:rPr lang="en-US" sz="3600" smtClean="0"/>
              <a:t>shke4870@gmail.com</a:t>
            </a:r>
            <a:endParaRPr lang="fa-IR" sz="3600" dirty="0" smtClean="0"/>
          </a:p>
          <a:p>
            <a:pPr marL="0" indent="0" algn="ctr" rtl="1">
              <a:buNone/>
            </a:pPr>
            <a:r>
              <a:rPr lang="fa-IR" sz="3600" dirty="0" smtClean="0"/>
              <a:t>موفق باشید.</a:t>
            </a:r>
            <a:endParaRPr lang="fa-IR" sz="3600" dirty="0"/>
          </a:p>
        </p:txBody>
      </p:sp>
    </p:spTree>
    <p:extLst>
      <p:ext uri="{BB962C8B-B14F-4D97-AF65-F5344CB8AC3E}">
        <p14:creationId xmlns:p14="http://schemas.microsoft.com/office/powerpoint/2010/main" val="280892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lstStyle/>
          <a:p>
            <a:pPr marL="0" indent="0" algn="r" rtl="1">
              <a:buNone/>
            </a:pPr>
            <a:r>
              <a:rPr lang="fa-IR" dirty="0" smtClean="0"/>
              <a:t>پیروان نظریه سازندگی معتقدند که فرایند کسب دانش شامل استفاده از اطلاعات پراکنده به عنوان سنگ بناهای دانش و استخراج دانش تازه از میان آنهاست.</a:t>
            </a:r>
          </a:p>
          <a:p>
            <a:pPr marL="0" indent="0" algn="r" rtl="1">
              <a:buNone/>
            </a:pPr>
            <a:endParaRPr lang="en-US" dirty="0"/>
          </a:p>
        </p:txBody>
      </p:sp>
    </p:spTree>
    <p:extLst>
      <p:ext uri="{BB962C8B-B14F-4D97-AF65-F5344CB8AC3E}">
        <p14:creationId xmlns:p14="http://schemas.microsoft.com/office/powerpoint/2010/main" val="30139111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lstStyle/>
          <a:p>
            <a:pPr marL="0" indent="0" algn="r" rtl="1">
              <a:buNone/>
            </a:pPr>
            <a:r>
              <a:rPr lang="fa-IR" dirty="0" smtClean="0"/>
              <a:t>در تدريس بايد تاکيد بر تعامل بين يادگيرنده و تجارب او باشد نه بر ايجاد کنش و واکنش بين يادگيرنده وگذشته بزرگسالان. خرد و استدلال بزرگسالی، آينده شناسی خوبی برای رشد وتعالی فراگیر بنا نمی نهد. يادگيرندگان اطلاعات را در زمينه تجارب خود تفسير می کنند .تفسير آنان هر چه باشد تفسيری فرد گرايانه است .</a:t>
            </a:r>
            <a:endParaRPr lang="en-US" dirty="0"/>
          </a:p>
        </p:txBody>
      </p:sp>
    </p:spTree>
    <p:extLst>
      <p:ext uri="{BB962C8B-B14F-4D97-AF65-F5344CB8AC3E}">
        <p14:creationId xmlns:p14="http://schemas.microsoft.com/office/powerpoint/2010/main" val="1818316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a:bodyPr>
          <a:lstStyle/>
          <a:p>
            <a:pPr marL="0" indent="0" algn="r" rtl="1">
              <a:buNone/>
            </a:pPr>
            <a:r>
              <a:rPr lang="fa-IR" dirty="0" smtClean="0"/>
              <a:t>لازم به يادآوری است که مواد آموزشیی که معلم به صورت عينی برای يادگيری طراحی می کند دانش آموزان آنها را درقالب تجارب و دانسته های خود تفسير خواهند کرد ومتناسب با نياز، زمينه ها و علاقه شخصی به ساختن معنای ويژه خواهند پرداخت. </a:t>
            </a:r>
            <a:r>
              <a:rPr lang="fa-IR" sz="3600" b="1" dirty="0" smtClean="0"/>
              <a:t>ساخت گرايان توصيه می کنند که به جای تلاش برای مجسم کردن ساختی از يک واقعيت بيرونی برای يادگيرندگان بايد به آنها کمک کرد تا خود به تجسم معناداری از دنيای بيرونی دست يابند</a:t>
            </a:r>
            <a:r>
              <a:rPr lang="fa-IR" dirty="0" smtClean="0"/>
              <a:t>.</a:t>
            </a:r>
          </a:p>
          <a:p>
            <a:pPr marL="0" indent="0" algn="r" rtl="1">
              <a:buNone/>
            </a:pPr>
            <a:endParaRPr lang="fa-IR" dirty="0" smtClean="0"/>
          </a:p>
          <a:p>
            <a:pPr marL="0" indent="0" algn="r" rtl="1">
              <a:buNone/>
            </a:pPr>
            <a:endParaRPr lang="en-US" dirty="0"/>
          </a:p>
        </p:txBody>
      </p:sp>
    </p:spTree>
    <p:extLst>
      <p:ext uri="{BB962C8B-B14F-4D97-AF65-F5344CB8AC3E}">
        <p14:creationId xmlns:p14="http://schemas.microsoft.com/office/powerpoint/2010/main" val="2024384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dirty="0" smtClean="0"/>
              <a:t>ویژگی های معلمان ساخت گرا:</a:t>
            </a:r>
            <a:endParaRPr lang="en-US" dirty="0"/>
          </a:p>
        </p:txBody>
      </p:sp>
      <p:sp>
        <p:nvSpPr>
          <p:cNvPr id="3" name="Content Placeholder 2"/>
          <p:cNvSpPr>
            <a:spLocks noGrp="1"/>
          </p:cNvSpPr>
          <p:nvPr>
            <p:ph idx="1"/>
          </p:nvPr>
        </p:nvSpPr>
        <p:spPr/>
        <p:txBody>
          <a:bodyPr/>
          <a:lstStyle/>
          <a:p>
            <a:pPr marL="0" indent="0" algn="r" rtl="1">
              <a:buNone/>
            </a:pPr>
            <a:r>
              <a:rPr lang="fa-IR" dirty="0"/>
              <a:t>۱ </a:t>
            </a:r>
            <a:r>
              <a:rPr lang="fa-IR" dirty="0" smtClean="0"/>
              <a:t>- معلمان </a:t>
            </a:r>
            <a:r>
              <a:rPr lang="fa-IR" dirty="0"/>
              <a:t>ساخت گرا قبل از آنکه به شرح مفاهیم </a:t>
            </a:r>
            <a:r>
              <a:rPr lang="fa-IR" dirty="0" smtClean="0"/>
              <a:t>بپردازند، از </a:t>
            </a:r>
            <a:r>
              <a:rPr lang="fa-IR" dirty="0"/>
              <a:t>دانش آموزان می خواهند درک وفهم خود از آن مفاهیم را بیان دارند</a:t>
            </a:r>
            <a:r>
              <a:rPr lang="fa-IR" dirty="0" smtClean="0"/>
              <a:t>. (شرودروهار،2003</a:t>
            </a:r>
            <a:r>
              <a:rPr lang="fa-IR" dirty="0"/>
              <a:t>)</a:t>
            </a:r>
            <a:endParaRPr lang="fa-IR" dirty="0" smtClean="0"/>
          </a:p>
          <a:p>
            <a:pPr marL="0" indent="0" algn="r" rtl="1">
              <a:buNone/>
            </a:pPr>
            <a:r>
              <a:rPr lang="fa-IR" dirty="0" smtClean="0"/>
              <a:t>2 - معلمان </a:t>
            </a:r>
            <a:r>
              <a:rPr lang="fa-IR" dirty="0"/>
              <a:t>ساخت گرا دانش آموزان را با پرسش هایی که نیازمند اندیشه است به پژوهش وپرسشگری تشویق می کنند(کی،2001 )</a:t>
            </a:r>
            <a:endParaRPr lang="en-US" dirty="0"/>
          </a:p>
        </p:txBody>
      </p:sp>
    </p:spTree>
    <p:extLst>
      <p:ext uri="{BB962C8B-B14F-4D97-AF65-F5344CB8AC3E}">
        <p14:creationId xmlns:p14="http://schemas.microsoft.com/office/powerpoint/2010/main" val="3219896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dirty="0" smtClean="0"/>
              <a:t>محدودیت ها یا معایب:</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a:t>   تجربيات يادگيری ساختارگرايانه مستلزم به کارگيری سطح بالای شناخت به وسيله يادگيرنده است و همه يادگيرنده ها </a:t>
            </a:r>
            <a:r>
              <a:rPr lang="fa-IR" dirty="0" smtClean="0"/>
              <a:t>نمی </a:t>
            </a:r>
            <a:r>
              <a:rPr lang="fa-IR" dirty="0"/>
              <a:t>توانند به اين چالش پاسخ صحيح </a:t>
            </a:r>
            <a:r>
              <a:rPr lang="fa-IR" dirty="0" smtClean="0"/>
              <a:t>بدهند.</a:t>
            </a:r>
          </a:p>
          <a:p>
            <a:pPr marL="0" indent="0" algn="r" rtl="1">
              <a:buNone/>
            </a:pPr>
            <a:r>
              <a:rPr lang="fa-IR" dirty="0" smtClean="0"/>
              <a:t>امکان </a:t>
            </a:r>
            <a:r>
              <a:rPr lang="fa-IR" dirty="0"/>
              <a:t>دارد </a:t>
            </a:r>
            <a:r>
              <a:rPr lang="fa-IR" dirty="0" smtClean="0"/>
              <a:t>روش های </a:t>
            </a:r>
            <a:r>
              <a:rPr lang="fa-IR" dirty="0"/>
              <a:t>ساختارگرايانه حتی گمراه کننده وعوام فريب </a:t>
            </a:r>
            <a:r>
              <a:rPr lang="fa-IR" dirty="0" smtClean="0"/>
              <a:t>باشند. چرا که معلم </a:t>
            </a:r>
            <a:r>
              <a:rPr lang="fa-IR" dirty="0"/>
              <a:t>به </a:t>
            </a:r>
            <a:r>
              <a:rPr lang="fa-IR" dirty="0" smtClean="0"/>
              <a:t>جای آن که </a:t>
            </a:r>
            <a:r>
              <a:rPr lang="fa-IR" dirty="0"/>
              <a:t>چيزی را که </a:t>
            </a:r>
            <a:r>
              <a:rPr lang="fa-IR" dirty="0" smtClean="0"/>
              <a:t>شاگردان می خواهند بدانند </a:t>
            </a:r>
            <a:r>
              <a:rPr lang="fa-IR" dirty="0"/>
              <a:t>به </a:t>
            </a:r>
            <a:r>
              <a:rPr lang="fa-IR" dirty="0" smtClean="0"/>
              <a:t>آنان بگويد، </a:t>
            </a:r>
            <a:r>
              <a:rPr lang="fa-IR" dirty="0"/>
              <a:t>آن را به يک راز بزرگ تبديل می </a:t>
            </a:r>
            <a:r>
              <a:rPr lang="fa-IR" dirty="0" smtClean="0"/>
              <a:t>کند. </a:t>
            </a:r>
            <a:r>
              <a:rPr lang="fa-IR" dirty="0"/>
              <a:t>چنين </a:t>
            </a:r>
            <a:r>
              <a:rPr lang="fa-IR" dirty="0" smtClean="0"/>
              <a:t>کاری </a:t>
            </a:r>
            <a:r>
              <a:rPr lang="fa-IR" dirty="0"/>
              <a:t>هميشه يک </a:t>
            </a:r>
            <a:r>
              <a:rPr lang="fa-IR" dirty="0" smtClean="0"/>
              <a:t>عمل </a:t>
            </a:r>
            <a:r>
              <a:rPr lang="fa-IR" dirty="0"/>
              <a:t>نابخردانه نيست.</a:t>
            </a:r>
            <a:endParaRPr lang="en-US" dirty="0"/>
          </a:p>
        </p:txBody>
      </p:sp>
    </p:spTree>
    <p:extLst>
      <p:ext uri="{BB962C8B-B14F-4D97-AF65-F5344CB8AC3E}">
        <p14:creationId xmlns:p14="http://schemas.microsoft.com/office/powerpoint/2010/main" val="1906544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lstStyle/>
          <a:p>
            <a:pPr marL="0" indent="0" algn="r" rtl="1">
              <a:buNone/>
            </a:pPr>
            <a:r>
              <a:rPr lang="fa-IR" dirty="0"/>
              <a:t>يک استدلال فلسفی نيز از روشهای آموزشی ساختار گرايانه </a:t>
            </a:r>
            <a:r>
              <a:rPr lang="fa-IR" b="1" dirty="0"/>
              <a:t>پشتيبانی می </a:t>
            </a:r>
            <a:r>
              <a:rPr lang="fa-IR" b="1" dirty="0" smtClean="0"/>
              <a:t>کند</a:t>
            </a:r>
            <a:r>
              <a:rPr lang="fa-IR" dirty="0" smtClean="0"/>
              <a:t>. محرکهايی </a:t>
            </a:r>
            <a:r>
              <a:rPr lang="fa-IR" dirty="0"/>
              <a:t>که دريافت می کنيم </a:t>
            </a:r>
            <a:r>
              <a:rPr lang="fa-IR" dirty="0" smtClean="0"/>
              <a:t>و شامل پيام هايی </a:t>
            </a:r>
            <a:r>
              <a:rPr lang="fa-IR" dirty="0"/>
              <a:t>است که از ديگران می رسد هرگز برای رسيدن به معنی کافی نيست. در بعضی زمينه ها يک فرد بايد </a:t>
            </a:r>
            <a:r>
              <a:rPr lang="fa-IR" dirty="0" smtClean="0"/>
              <a:t>دائماً </a:t>
            </a:r>
            <a:r>
              <a:rPr lang="fa-IR" dirty="0"/>
              <a:t>معنی چيزها را بنا يا تجديد بنا </a:t>
            </a:r>
            <a:r>
              <a:rPr lang="fa-IR" dirty="0" smtClean="0"/>
              <a:t>کند. براین </a:t>
            </a:r>
            <a:r>
              <a:rPr lang="fa-IR" dirty="0"/>
              <a:t>اساس روشن می شود که يادگيری بايد </a:t>
            </a:r>
            <a:r>
              <a:rPr lang="fa-IR" dirty="0" smtClean="0"/>
              <a:t>با توجه </a:t>
            </a:r>
            <a:r>
              <a:rPr lang="fa-IR" dirty="0"/>
              <a:t>به اين </a:t>
            </a:r>
            <a:r>
              <a:rPr lang="fa-IR" u="sng" dirty="0"/>
              <a:t>واقعيت</a:t>
            </a:r>
            <a:r>
              <a:rPr lang="fa-IR" dirty="0"/>
              <a:t> سازماندهی شود.</a:t>
            </a:r>
            <a:endParaRPr lang="en-US" dirty="0"/>
          </a:p>
        </p:txBody>
      </p:sp>
    </p:spTree>
    <p:extLst>
      <p:ext uri="{BB962C8B-B14F-4D97-AF65-F5344CB8AC3E}">
        <p14:creationId xmlns:p14="http://schemas.microsoft.com/office/powerpoint/2010/main" val="2042027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697</TotalTime>
  <Words>1455</Words>
  <Application>Microsoft Office PowerPoint</Application>
  <PresentationFormat>On-screen Show (4:3)</PresentationFormat>
  <Paragraphs>95</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Times New Roman</vt:lpstr>
      <vt:lpstr>Office Theme</vt:lpstr>
      <vt:lpstr>الگوی ساختارگرایی (5E)</vt:lpstr>
      <vt:lpstr>PowerPoint Presentation</vt:lpstr>
      <vt:lpstr>PowerPoint Presentation</vt:lpstr>
      <vt:lpstr>PowerPoint Presentation</vt:lpstr>
      <vt:lpstr>PowerPoint Presentation</vt:lpstr>
      <vt:lpstr>PowerPoint Presentation</vt:lpstr>
      <vt:lpstr>ویژگی های معلمان ساخت گرا:</vt:lpstr>
      <vt:lpstr>محدودیت ها یا معایب: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Mahoor</dc:creator>
  <cp:lastModifiedBy>Sh K</cp:lastModifiedBy>
  <cp:revision>103</cp:revision>
  <dcterms:created xsi:type="dcterms:W3CDTF">2015-10-31T04:26:08Z</dcterms:created>
  <dcterms:modified xsi:type="dcterms:W3CDTF">2020-03-15T13:31:31Z</dcterms:modified>
</cp:coreProperties>
</file>