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6" r:id="rId3"/>
    <p:sldId id="264" r:id="rId4"/>
    <p:sldId id="257" r:id="rId5"/>
    <p:sldId id="262" r:id="rId6"/>
    <p:sldId id="273" r:id="rId7"/>
    <p:sldId id="274" r:id="rId8"/>
    <p:sldId id="275" r:id="rId9"/>
    <p:sldId id="277" r:id="rId10"/>
    <p:sldId id="276" r:id="rId11"/>
    <p:sldId id="278" r:id="rId12"/>
    <p:sldId id="280" r:id="rId13"/>
    <p:sldId id="281" r:id="rId14"/>
    <p:sldId id="283" r:id="rId15"/>
    <p:sldId id="284" r:id="rId16"/>
    <p:sldId id="285" r:id="rId17"/>
    <p:sldId id="286" r:id="rId18"/>
    <p:sldId id="287" r:id="rId19"/>
    <p:sldId id="288" r:id="rId20"/>
    <p:sldId id="289" r:id="rId21"/>
    <p:sldId id="290" r:id="rId22"/>
    <p:sldId id="291" r:id="rId23"/>
    <p:sldId id="292" r:id="rId24"/>
    <p:sldId id="263" r:id="rId25"/>
    <p:sldId id="258" r:id="rId26"/>
    <p:sldId id="259" r:id="rId27"/>
    <p:sldId id="260" r:id="rId28"/>
    <p:sldId id="265" r:id="rId29"/>
    <p:sldId id="266" r:id="rId30"/>
    <p:sldId id="267" r:id="rId31"/>
    <p:sldId id="268" r:id="rId32"/>
    <p:sldId id="269" r:id="rId33"/>
    <p:sldId id="270" r:id="rId34"/>
    <p:sldId id="271" r:id="rId35"/>
    <p:sldId id="26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6" d="100"/>
          <a:sy n="26" d="100"/>
        </p:scale>
        <p:origin x="-108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2017-06-28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2017-06-28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2017-06-28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2017-06-28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2017-06-28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2017-06-28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2017-06-28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2017-06-28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2017-06-28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2017-06-28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2017-06-28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2017-06-28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ژان ژاک روسو1712- 1778(فیلسوف تعلیم و تربیت </a:t>
            </a:r>
            <a:r>
              <a:rPr lang="en-US" dirty="0"/>
              <a:t>(</a:t>
            </a:r>
          </a:p>
        </p:txBody>
      </p:sp>
      <p:sp>
        <p:nvSpPr>
          <p:cNvPr id="3" name="Content Placeholder 2"/>
          <p:cNvSpPr>
            <a:spLocks noGrp="1"/>
          </p:cNvSpPr>
          <p:nvPr>
            <p:ph idx="1"/>
          </p:nvPr>
        </p:nvSpPr>
        <p:spPr/>
        <p:txBody>
          <a:bodyPr/>
          <a:lstStyle/>
          <a:p>
            <a:pPr marL="0" indent="0" algn="r" rtl="1">
              <a:buNone/>
            </a:pPr>
            <a:r>
              <a:rPr lang="fa-IR" dirty="0" smtClean="0"/>
              <a:t>آموزگار خوب کسی نیست که در کم ترین زمان، بیش ترین چیزها را می آموزاند، بلکه آموزگار خوب کسی است که شوق به آموختن و فهمیدن را در دانش آموزان برمی انگیزاند، زیرا هدف آموزش و پرورش گردآوری و انباشت اطلاعات نیست، بلکه به کار گرفتن توانایی اندیشیدن و فهمیدن است!</a:t>
            </a:r>
            <a:endParaRPr lang="en-US" dirty="0"/>
          </a:p>
        </p:txBody>
      </p:sp>
    </p:spTree>
    <p:extLst>
      <p:ext uri="{BB962C8B-B14F-4D97-AF65-F5344CB8AC3E}">
        <p14:creationId xmlns:p14="http://schemas.microsoft.com/office/powerpoint/2010/main" val="1928001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r" rtl="1">
              <a:buNone/>
            </a:pPr>
            <a:r>
              <a:rPr lang="fa-IR" sz="4000" dirty="0"/>
              <a:t>آن چه من از شما می خواهم آن است که هر مثال مثبت و منفی را مورد تحقیق و بررسی قرار دهید تا سعی کنید و بفهمید که مفهوم مورد نظر چیست.</a:t>
            </a:r>
          </a:p>
          <a:p>
            <a:pPr marL="0" indent="0" algn="r" rtl="1">
              <a:buNone/>
            </a:pPr>
            <a:r>
              <a:rPr lang="fa-IR" sz="4000" dirty="0"/>
              <a:t>نام مفهوم مورد نظر را به عنوان شروع بیابید، اما آن چه که واقعاً می خواهم، تعریف دقیق مفهوم مورد نظر می باشد</a:t>
            </a:r>
            <a:r>
              <a:rPr lang="fa-IR" sz="4000" dirty="0" smtClean="0"/>
              <a:t>.</a:t>
            </a:r>
            <a:endParaRPr lang="en-US" sz="4000" dirty="0"/>
          </a:p>
        </p:txBody>
      </p:sp>
    </p:spTree>
    <p:extLst>
      <p:ext uri="{BB962C8B-B14F-4D97-AF65-F5344CB8AC3E}">
        <p14:creationId xmlns:p14="http://schemas.microsoft.com/office/powerpoint/2010/main" val="7876693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1"/>
            <a:r>
              <a:rPr lang="fa-IR" sz="6000" u="sng" dirty="0" smtClean="0"/>
              <a:t>نحوه </a:t>
            </a:r>
            <a:r>
              <a:rPr lang="fa-IR" sz="6000" u="sng" dirty="0"/>
              <a:t>ی اجرای </a:t>
            </a:r>
            <a:r>
              <a:rPr lang="fa-IR" sz="6000" u="sng" dirty="0" smtClean="0"/>
              <a:t>تدریس</a:t>
            </a:r>
            <a:endParaRPr lang="en-US" sz="6000" dirty="0"/>
          </a:p>
        </p:txBody>
      </p:sp>
      <p:sp>
        <p:nvSpPr>
          <p:cNvPr id="3" name="Content Placeholder 2"/>
          <p:cNvSpPr>
            <a:spLocks noGrp="1"/>
          </p:cNvSpPr>
          <p:nvPr>
            <p:ph idx="1"/>
          </p:nvPr>
        </p:nvSpPr>
        <p:spPr/>
        <p:txBody>
          <a:bodyPr>
            <a:normAutofit fontScale="85000" lnSpcReduction="20000"/>
          </a:bodyPr>
          <a:lstStyle/>
          <a:p>
            <a:pPr marL="0" lvl="0" indent="0" algn="r" rtl="1">
              <a:buNone/>
            </a:pPr>
            <a:r>
              <a:rPr lang="fa-IR" sz="4000" dirty="0"/>
              <a:t>معلم سه تصویر را بالا نگه می دارد تا در معرض دید دانش آموزان قرار گیرند.</a:t>
            </a:r>
            <a:endParaRPr lang="en-US" sz="4000" dirty="0"/>
          </a:p>
          <a:p>
            <a:pPr marL="0" indent="0" algn="r" rtl="1">
              <a:buNone/>
            </a:pPr>
            <a:r>
              <a:rPr lang="fa-IR" sz="4000" dirty="0"/>
              <a:t>گربه (بله)، سگ (بله)، خرگوش (خیر)</a:t>
            </a:r>
            <a:endParaRPr lang="en-US" sz="4000" dirty="0"/>
          </a:p>
          <a:p>
            <a:pPr marL="0" lvl="0" indent="0" algn="r" rtl="1">
              <a:buNone/>
            </a:pPr>
            <a:r>
              <a:rPr lang="fa-IR" sz="4000" dirty="0"/>
              <a:t>اکنون معلم از دانش آموزان می خواهد تا یک مجموعه ی اولیه از تعاریف را بسازند (یا پدید آورند).</a:t>
            </a:r>
            <a:endParaRPr lang="en-US" sz="4000" dirty="0"/>
          </a:p>
          <a:p>
            <a:pPr marL="0" lvl="0" indent="0" algn="r" rtl="1">
              <a:buNone/>
            </a:pPr>
            <a:r>
              <a:rPr lang="fa-IR" sz="4000" dirty="0"/>
              <a:t>معلم ضمن ارزیابی کلاس درمی یابد که برخی از تعاریف اولیه ای که دانش آموزان به آن ها رسیده اند شامل حیوانات خانگی معمولی، دونده ها (به جای کانگورو یا جهنده)، و گوشت خواران می شوند</a:t>
            </a:r>
            <a:r>
              <a:rPr lang="fa-IR" sz="4000" dirty="0" smtClean="0"/>
              <a:t>.</a:t>
            </a:r>
            <a:endParaRPr lang="en-US" sz="4000" dirty="0"/>
          </a:p>
        </p:txBody>
      </p:sp>
    </p:spTree>
    <p:extLst>
      <p:ext uri="{BB962C8B-B14F-4D97-AF65-F5344CB8AC3E}">
        <p14:creationId xmlns:p14="http://schemas.microsoft.com/office/powerpoint/2010/main" val="1003084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normAutofit/>
          </a:bodyPr>
          <a:lstStyle/>
          <a:p>
            <a:pPr marL="0" lvl="0" indent="0" algn="r" rtl="1">
              <a:buNone/>
            </a:pPr>
            <a:r>
              <a:rPr lang="fa-IR" sz="4000" dirty="0"/>
              <a:t>پس معلم چهار تصویر دیگر را ارئه می دهد:</a:t>
            </a:r>
            <a:endParaRPr lang="en-US" sz="4000" dirty="0"/>
          </a:p>
          <a:p>
            <a:pPr marL="0" indent="0" algn="r" rtl="1">
              <a:buNone/>
            </a:pPr>
            <a:r>
              <a:rPr lang="fa-IR" sz="4000" dirty="0"/>
              <a:t>اسب (خیر)، شیر (بلی)، نوعی دایناسور گیاه خوار (خیر)، </a:t>
            </a:r>
            <a:r>
              <a:rPr lang="en-US" sz="4000" dirty="0" err="1"/>
              <a:t>Velociraptor</a:t>
            </a:r>
            <a:r>
              <a:rPr lang="fa-IR" sz="4000" dirty="0"/>
              <a:t> (بله).</a:t>
            </a:r>
            <a:endParaRPr lang="en-US" sz="4000" dirty="0"/>
          </a:p>
          <a:p>
            <a:pPr marL="0" indent="0" algn="r" rtl="1">
              <a:buNone/>
            </a:pPr>
            <a:r>
              <a:rPr lang="fa-IR" sz="4000" dirty="0"/>
              <a:t>معلم: "تمام مثال های مثبت در چه چیز مشترک هستند؟ چگونه از مثال های منفی متفاوت هستند؟"</a:t>
            </a:r>
            <a:endParaRPr lang="en-US" sz="4000" dirty="0"/>
          </a:p>
          <a:p>
            <a:pPr marL="0" indent="0" algn="r" rtl="1">
              <a:buNone/>
            </a:pPr>
            <a:endParaRPr lang="en-US" sz="4000" dirty="0"/>
          </a:p>
        </p:txBody>
      </p:sp>
    </p:spTree>
    <p:extLst>
      <p:ext uri="{BB962C8B-B14F-4D97-AF65-F5344CB8AC3E}">
        <p14:creationId xmlns:p14="http://schemas.microsoft.com/office/powerpoint/2010/main" val="5124277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normAutofit fontScale="92500" lnSpcReduction="20000"/>
          </a:bodyPr>
          <a:lstStyle/>
          <a:p>
            <a:pPr lvl="0" algn="r" rtl="1">
              <a:lnSpc>
                <a:spcPct val="115000"/>
              </a:lnSpc>
              <a:buFont typeface="Symbol"/>
              <a:buChar char=""/>
            </a:pPr>
            <a:r>
              <a:rPr lang="fa-IR" sz="4000" dirty="0">
                <a:ea typeface="Calibri"/>
                <a:cs typeface="B Nazanin"/>
              </a:rPr>
              <a:t>در حین بحث دانش آموزی، آنان یک تعداد ایده کشف می کنند.</a:t>
            </a:r>
            <a:endParaRPr lang="en-US" sz="2800" dirty="0">
              <a:ea typeface="Calibri"/>
              <a:cs typeface="Arial"/>
            </a:endParaRPr>
          </a:p>
          <a:p>
            <a:pPr lvl="0" algn="r" rtl="1">
              <a:lnSpc>
                <a:spcPct val="115000"/>
              </a:lnSpc>
              <a:buFont typeface="Wingdings"/>
              <a:buChar char=""/>
            </a:pPr>
            <a:r>
              <a:rPr lang="fa-IR" sz="4000" dirty="0">
                <a:ea typeface="Calibri"/>
                <a:cs typeface="B Nazanin"/>
              </a:rPr>
              <a:t>ایده های کشف شده ی دانش آموزان:</a:t>
            </a:r>
            <a:endParaRPr lang="en-US" sz="2800" dirty="0">
              <a:ea typeface="Calibri"/>
              <a:cs typeface="Arial"/>
            </a:endParaRPr>
          </a:p>
          <a:p>
            <a:pPr lvl="0" algn="r" rtl="1">
              <a:lnSpc>
                <a:spcPct val="115000"/>
              </a:lnSpc>
              <a:buFont typeface="Wingdings"/>
              <a:buChar char=""/>
            </a:pPr>
            <a:r>
              <a:rPr lang="fa-IR" sz="4000" dirty="0">
                <a:ea typeface="Calibri"/>
                <a:cs typeface="B Nazanin"/>
              </a:rPr>
              <a:t>دایناسور گیاه خوار، آهسته حرکت می کند اما تمام مثال های مثبت، سریع حرکت می کنند.</a:t>
            </a:r>
            <a:endParaRPr lang="en-US" sz="2800" dirty="0">
              <a:ea typeface="Calibri"/>
              <a:cs typeface="Arial"/>
            </a:endParaRPr>
          </a:p>
          <a:p>
            <a:pPr lvl="0" algn="r" rtl="1">
              <a:lnSpc>
                <a:spcPct val="115000"/>
              </a:lnSpc>
              <a:buFont typeface="Wingdings"/>
              <a:buChar char=""/>
            </a:pPr>
            <a:r>
              <a:rPr lang="fa-IR" sz="4000" dirty="0">
                <a:ea typeface="Calibri"/>
                <a:cs typeface="B Nazanin"/>
              </a:rPr>
              <a:t>تمام مثال های مثبت دندان های تیز دارند و گوشت می خورند.</a:t>
            </a:r>
            <a:endParaRPr lang="en-US" sz="2800" dirty="0">
              <a:ea typeface="Calibri"/>
              <a:cs typeface="Arial"/>
            </a:endParaRPr>
          </a:p>
          <a:p>
            <a:pPr marL="0" indent="0" algn="r" rtl="1">
              <a:buNone/>
            </a:pPr>
            <a:endParaRPr lang="en-US" sz="4000" dirty="0"/>
          </a:p>
        </p:txBody>
      </p:sp>
    </p:spTree>
    <p:extLst>
      <p:ext uri="{BB962C8B-B14F-4D97-AF65-F5344CB8AC3E}">
        <p14:creationId xmlns:p14="http://schemas.microsoft.com/office/powerpoint/2010/main" val="3116495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normAutofit/>
          </a:bodyPr>
          <a:lstStyle/>
          <a:p>
            <a:pPr marL="0" lvl="0" indent="0" algn="r" rtl="1">
              <a:buNone/>
            </a:pPr>
            <a:r>
              <a:rPr lang="fa-IR" sz="4000" dirty="0"/>
              <a:t>معلم: همه ی تعاریفی که دانش آموزان به وجود می آورند را روی تخته می نویسد. سپس دو عکس دیگر را ارائه می دهد. یک عقاب (بله) و یک مار (بله).</a:t>
            </a:r>
            <a:endParaRPr lang="en-US" sz="4000" dirty="0"/>
          </a:p>
          <a:p>
            <a:pPr marL="0" indent="0" algn="r" rtl="1">
              <a:buNone/>
            </a:pPr>
            <a:endParaRPr lang="en-US" sz="4000" dirty="0"/>
          </a:p>
        </p:txBody>
      </p:sp>
    </p:spTree>
    <p:extLst>
      <p:ext uri="{BB962C8B-B14F-4D97-AF65-F5344CB8AC3E}">
        <p14:creationId xmlns:p14="http://schemas.microsoft.com/office/powerpoint/2010/main" val="34400469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normAutofit fontScale="92500"/>
          </a:bodyPr>
          <a:lstStyle/>
          <a:p>
            <a:pPr lvl="0" algn="r" rtl="1">
              <a:lnSpc>
                <a:spcPct val="115000"/>
              </a:lnSpc>
              <a:buFont typeface="Symbol"/>
              <a:buChar char=""/>
            </a:pPr>
            <a:r>
              <a:rPr lang="fa-IR" sz="4000" dirty="0">
                <a:ea typeface="Calibri"/>
                <a:cs typeface="B Nazanin"/>
              </a:rPr>
              <a:t>مشاهدات شاگردان از تصاویر و فیلم و ماکت هایی که معلم قبلاً نشان داده و یا دانسته های قبلی آنان:</a:t>
            </a:r>
            <a:endParaRPr lang="en-US" sz="2800" dirty="0">
              <a:ea typeface="Calibri"/>
              <a:cs typeface="Arial"/>
            </a:endParaRPr>
          </a:p>
          <a:p>
            <a:pPr lvl="0" algn="r" rtl="1">
              <a:lnSpc>
                <a:spcPct val="115000"/>
              </a:lnSpc>
              <a:buFont typeface="Wingdings"/>
              <a:buChar char=""/>
            </a:pPr>
            <a:r>
              <a:rPr lang="fa-IR" sz="4000" dirty="0">
                <a:ea typeface="Calibri"/>
                <a:cs typeface="B Nazanin"/>
              </a:rPr>
              <a:t>مار تند و سریع نیست.</a:t>
            </a:r>
            <a:endParaRPr lang="en-US" sz="2800" dirty="0">
              <a:ea typeface="Calibri"/>
              <a:cs typeface="Arial"/>
            </a:endParaRPr>
          </a:p>
          <a:p>
            <a:pPr lvl="0" algn="r" rtl="1">
              <a:lnSpc>
                <a:spcPct val="115000"/>
              </a:lnSpc>
              <a:buFont typeface="Wingdings"/>
              <a:buChar char=""/>
            </a:pPr>
            <a:r>
              <a:rPr lang="fa-IR" sz="4000" dirty="0">
                <a:ea typeface="Calibri"/>
                <a:cs typeface="B Nazanin"/>
              </a:rPr>
              <a:t>مار سریع حمله می کند.</a:t>
            </a:r>
            <a:endParaRPr lang="en-US" sz="2800" dirty="0">
              <a:ea typeface="Calibri"/>
              <a:cs typeface="Arial"/>
            </a:endParaRPr>
          </a:p>
          <a:p>
            <a:pPr lvl="0" algn="r" rtl="1">
              <a:lnSpc>
                <a:spcPct val="115000"/>
              </a:lnSpc>
              <a:buFont typeface="Wingdings"/>
              <a:buChar char=""/>
            </a:pPr>
            <a:r>
              <a:rPr lang="fa-IR" sz="4000" dirty="0">
                <a:ea typeface="Calibri"/>
                <a:cs typeface="B Nazanin"/>
              </a:rPr>
              <a:t>عقاب دندان ندارد.</a:t>
            </a:r>
            <a:endParaRPr lang="en-US" sz="2800" dirty="0">
              <a:ea typeface="Calibri"/>
              <a:cs typeface="Arial"/>
            </a:endParaRPr>
          </a:p>
          <a:p>
            <a:pPr lvl="0" algn="r" rtl="1">
              <a:lnSpc>
                <a:spcPct val="115000"/>
              </a:lnSpc>
              <a:buFont typeface="Wingdings"/>
              <a:buChar char=""/>
            </a:pPr>
            <a:r>
              <a:rPr lang="fa-IR" sz="4000" dirty="0">
                <a:ea typeface="Calibri"/>
                <a:cs typeface="B Nazanin"/>
              </a:rPr>
              <a:t>عقاب منقار تیزی دارد.</a:t>
            </a:r>
            <a:endParaRPr lang="en-US" sz="2800" dirty="0">
              <a:ea typeface="Calibri"/>
              <a:cs typeface="Arial"/>
            </a:endParaRPr>
          </a:p>
          <a:p>
            <a:pPr marL="0" indent="0" algn="r" rtl="1">
              <a:buNone/>
            </a:pPr>
            <a:endParaRPr lang="en-US" sz="4000" dirty="0"/>
          </a:p>
        </p:txBody>
      </p:sp>
    </p:spTree>
    <p:extLst>
      <p:ext uri="{BB962C8B-B14F-4D97-AF65-F5344CB8AC3E}">
        <p14:creationId xmlns:p14="http://schemas.microsoft.com/office/powerpoint/2010/main" val="20459256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92500" lnSpcReduction="20000"/>
          </a:bodyPr>
          <a:lstStyle/>
          <a:p>
            <a:pPr lvl="0" algn="r" rtl="1">
              <a:lnSpc>
                <a:spcPct val="115000"/>
              </a:lnSpc>
              <a:buFont typeface="Symbol"/>
              <a:buChar char=""/>
            </a:pPr>
            <a:r>
              <a:rPr lang="fa-IR" sz="4000" dirty="0">
                <a:ea typeface="Calibri"/>
                <a:cs typeface="B Nazanin"/>
              </a:rPr>
              <a:t>کشفیات یا استنباطات شاگردان:</a:t>
            </a:r>
            <a:endParaRPr lang="en-US" sz="2800" dirty="0">
              <a:ea typeface="Calibri"/>
              <a:cs typeface="Arial"/>
            </a:endParaRPr>
          </a:p>
          <a:p>
            <a:pPr lvl="0" algn="r" rtl="1">
              <a:lnSpc>
                <a:spcPct val="115000"/>
              </a:lnSpc>
              <a:buFont typeface="Wingdings"/>
              <a:buChar char=""/>
            </a:pPr>
            <a:r>
              <a:rPr lang="fa-IR" sz="4000" dirty="0">
                <a:ea typeface="Calibri"/>
                <a:cs typeface="B Nazanin"/>
              </a:rPr>
              <a:t>تمام مثال های مثبت، به یک نحوی، گوشت را می درند و پاره می کنند و سوراخ می کنند و جر می دهند. عقاب، منقار و چنگال دارد. مار دندان (نیش) دارد. دیگر مثال های مثبت چنگال و پنجه و دندان تیز دارند. اما مثال های منفی این نوع چیزها را ندارند.</a:t>
            </a:r>
            <a:endParaRPr lang="en-US" sz="2800" dirty="0">
              <a:ea typeface="Calibri"/>
              <a:cs typeface="Arial"/>
            </a:endParaRPr>
          </a:p>
          <a:p>
            <a:pPr lvl="0" algn="r" rtl="1">
              <a:lnSpc>
                <a:spcPct val="115000"/>
              </a:lnSpc>
              <a:buFont typeface="Symbol"/>
              <a:buChar char=""/>
            </a:pPr>
            <a:r>
              <a:rPr lang="fa-IR" sz="4000" dirty="0">
                <a:ea typeface="Calibri"/>
                <a:cs typeface="B Nazanin"/>
              </a:rPr>
              <a:t>در این مرحله کل کلاس به طور مستدل قانع شده اند که مفهوم مورد نظر، جانور گوشت خوار و تعریف های دقیق آن است که گوشت می خورند و یک راهی برای پاره کردن و دریدن گوشت دارند.</a:t>
            </a:r>
            <a:endParaRPr lang="en-US" sz="2800" dirty="0">
              <a:ea typeface="Calibri"/>
              <a:cs typeface="Arial"/>
            </a:endParaRPr>
          </a:p>
          <a:p>
            <a:pPr marL="0" indent="0" algn="r" rtl="1">
              <a:buNone/>
            </a:pPr>
            <a:endParaRPr lang="en-US" sz="4000" dirty="0"/>
          </a:p>
        </p:txBody>
      </p:sp>
    </p:spTree>
    <p:extLst>
      <p:ext uri="{BB962C8B-B14F-4D97-AF65-F5344CB8AC3E}">
        <p14:creationId xmlns:p14="http://schemas.microsoft.com/office/powerpoint/2010/main" val="39962657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normAutofit/>
          </a:bodyPr>
          <a:lstStyle/>
          <a:p>
            <a:pPr marL="0" lvl="0" indent="0" algn="r" rtl="1">
              <a:buNone/>
            </a:pPr>
            <a:r>
              <a:rPr lang="fa-IR" sz="4000" dirty="0"/>
              <a:t>سپس معلم آخرین عکس را که کرکس (لاشخور) است به شاگردان نشان می دهد که در کمال تعجب آنان، جزو مثال های منفی (خیر) می باشد.</a:t>
            </a:r>
            <a:endParaRPr lang="en-US" sz="4000" dirty="0"/>
          </a:p>
          <a:p>
            <a:pPr marL="0" indent="0" algn="r" rtl="1">
              <a:buNone/>
            </a:pPr>
            <a:endParaRPr lang="en-US" sz="4000" dirty="0"/>
          </a:p>
        </p:txBody>
      </p:sp>
    </p:spTree>
    <p:extLst>
      <p:ext uri="{BB962C8B-B14F-4D97-AF65-F5344CB8AC3E}">
        <p14:creationId xmlns:p14="http://schemas.microsoft.com/office/powerpoint/2010/main" val="39328760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553200"/>
          </a:xfrm>
        </p:spPr>
        <p:txBody>
          <a:bodyPr>
            <a:normAutofit fontScale="85000" lnSpcReduction="20000"/>
          </a:bodyPr>
          <a:lstStyle/>
          <a:p>
            <a:pPr lvl="0" algn="r" rtl="1">
              <a:lnSpc>
                <a:spcPct val="115000"/>
              </a:lnSpc>
              <a:buFont typeface="Symbol"/>
              <a:buChar char=""/>
            </a:pPr>
            <a:r>
              <a:rPr lang="fa-IR" sz="4000" dirty="0">
                <a:ea typeface="Calibri"/>
                <a:cs typeface="B Nazanin"/>
              </a:rPr>
              <a:t>با این مثال، دانش آموزان متوجه می شوند که چیزی را از نظر انداخته اند: تمام مثال های مثبت شکار می کنند و حیوانات زنده را می کشند، برخلاف کرکس که حیوانات مرده را می خورد. در نتیجه انتظار می رود که کل کلاس تمام مثال ها را بازبینی کند و به همراه معلم، مجموعه ی نهایی از تعاریف دقیق مفهوم </a:t>
            </a:r>
            <a:r>
              <a:rPr lang="fa-IR" sz="4000" dirty="0">
                <a:ea typeface="Calibri"/>
                <a:cs typeface="Times New Roman"/>
              </a:rPr>
              <a:t>"</a:t>
            </a:r>
            <a:r>
              <a:rPr lang="fa-IR" sz="4000" dirty="0">
                <a:ea typeface="Calibri"/>
                <a:cs typeface="B Nazanin"/>
              </a:rPr>
              <a:t>جانور شکارگر</a:t>
            </a:r>
            <a:r>
              <a:rPr lang="fa-IR" sz="4000" dirty="0">
                <a:ea typeface="Calibri"/>
                <a:cs typeface="Times New Roman"/>
              </a:rPr>
              <a:t>"</a:t>
            </a:r>
            <a:r>
              <a:rPr lang="fa-IR" sz="4000" dirty="0">
                <a:ea typeface="Calibri"/>
                <a:cs typeface="B Nazanin"/>
              </a:rPr>
              <a:t> را شکل دهند و به این ترتیب تعاریف دقیق مفهوم </a:t>
            </a:r>
            <a:r>
              <a:rPr lang="fa-IR" sz="4000" dirty="0">
                <a:ea typeface="Calibri"/>
                <a:cs typeface="Times New Roman"/>
              </a:rPr>
              <a:t>"</a:t>
            </a:r>
            <a:r>
              <a:rPr lang="fa-IR" sz="4000" dirty="0">
                <a:ea typeface="Calibri"/>
                <a:cs typeface="B Nazanin"/>
              </a:rPr>
              <a:t>جانور شکارگر</a:t>
            </a:r>
            <a:r>
              <a:rPr lang="fa-IR" sz="4000" dirty="0">
                <a:ea typeface="Calibri"/>
                <a:cs typeface="Times New Roman"/>
              </a:rPr>
              <a:t>"</a:t>
            </a:r>
            <a:r>
              <a:rPr lang="fa-IR" sz="4000" dirty="0">
                <a:ea typeface="Calibri"/>
                <a:cs typeface="B Nazanin"/>
              </a:rPr>
              <a:t>، کم کم گسترش می یابد و قابل بهره برداری می شود. این تعاریف عبارتند از:</a:t>
            </a:r>
            <a:endParaRPr lang="en-US" sz="2800" dirty="0">
              <a:ea typeface="Calibri"/>
              <a:cs typeface="Arial"/>
            </a:endParaRPr>
          </a:p>
          <a:p>
            <a:pPr lvl="0" algn="r" rtl="1">
              <a:lnSpc>
                <a:spcPct val="115000"/>
              </a:lnSpc>
              <a:buFont typeface="+mj-lt"/>
              <a:buAutoNum type="arabicPeriod"/>
            </a:pPr>
            <a:r>
              <a:rPr lang="fa-IR" sz="4000" dirty="0">
                <a:ea typeface="Calibri"/>
                <a:cs typeface="B Nazanin"/>
              </a:rPr>
              <a:t>شکار می کند و حیوانات دیگر را می کشد.</a:t>
            </a:r>
            <a:endParaRPr lang="en-US" sz="2800" dirty="0">
              <a:ea typeface="Calibri"/>
              <a:cs typeface="Arial"/>
            </a:endParaRPr>
          </a:p>
          <a:p>
            <a:pPr lvl="0" algn="r" rtl="1">
              <a:lnSpc>
                <a:spcPct val="115000"/>
              </a:lnSpc>
              <a:buFont typeface="+mj-lt"/>
              <a:buAutoNum type="arabicPeriod"/>
            </a:pPr>
            <a:r>
              <a:rPr lang="fa-IR" sz="4000" dirty="0">
                <a:ea typeface="Calibri"/>
                <a:cs typeface="B Nazanin"/>
              </a:rPr>
              <a:t>دارای قسمت هایی از بدن است که حیوانات دیگر را می کشد و می خورد (مانند پنجه ها، دندان تیز، منقار تیز</a:t>
            </a:r>
            <a:r>
              <a:rPr lang="fa-IR" sz="4000" dirty="0" smtClean="0">
                <a:ea typeface="Calibri"/>
                <a:cs typeface="B Nazanin"/>
              </a:rPr>
              <a:t>).</a:t>
            </a:r>
          </a:p>
          <a:p>
            <a:pPr lvl="0" algn="r" rtl="1">
              <a:lnSpc>
                <a:spcPct val="115000"/>
              </a:lnSpc>
              <a:buFont typeface="+mj-lt"/>
              <a:buAutoNum type="arabicPeriod"/>
            </a:pPr>
            <a:r>
              <a:rPr lang="fa-IR" sz="4000" dirty="0" smtClean="0">
                <a:ea typeface="Calibri"/>
                <a:cs typeface="B Nazanin"/>
              </a:rPr>
              <a:t>سریع </a:t>
            </a:r>
            <a:r>
              <a:rPr lang="fa-IR" sz="4000" dirty="0">
                <a:ea typeface="Calibri"/>
                <a:cs typeface="B Nazanin"/>
              </a:rPr>
              <a:t>است یا می تواند حیوانات دیگر را بدزدد و بقاپد.</a:t>
            </a:r>
            <a:endParaRPr lang="en-US" sz="4000" dirty="0"/>
          </a:p>
        </p:txBody>
      </p:sp>
    </p:spTree>
    <p:extLst>
      <p:ext uri="{BB962C8B-B14F-4D97-AF65-F5344CB8AC3E}">
        <p14:creationId xmlns:p14="http://schemas.microsoft.com/office/powerpoint/2010/main" val="25385071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normAutofit/>
          </a:bodyPr>
          <a:lstStyle/>
          <a:p>
            <a:pPr marL="0" lvl="0" indent="0" algn="r" rtl="1">
              <a:buNone/>
            </a:pPr>
            <a:r>
              <a:rPr lang="fa-IR" sz="4000" dirty="0"/>
              <a:t>سپس معلم عکس هایی از حشرات گوناگون، پرندگان، و ماهی ها را به دانش آموزان نشان می دهد و از آنان می خواهد تا براساس آن چه یاد گرفته اند، تعیین کنند که هر حیوان شکارگر است یا نه.</a:t>
            </a:r>
            <a:endParaRPr lang="en-US" sz="4000" dirty="0"/>
          </a:p>
          <a:p>
            <a:pPr marL="0" indent="0" algn="r" rtl="1">
              <a:buNone/>
            </a:pPr>
            <a:endParaRPr lang="en-US" sz="4000" dirty="0"/>
          </a:p>
        </p:txBody>
      </p:sp>
    </p:spTree>
    <p:extLst>
      <p:ext uri="{BB962C8B-B14F-4D97-AF65-F5344CB8AC3E}">
        <p14:creationId xmlns:p14="http://schemas.microsoft.com/office/powerpoint/2010/main" val="22673115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fa-IR" dirty="0" smtClean="0"/>
              <a:t>یادآوری</a:t>
            </a:r>
            <a:br>
              <a:rPr lang="fa-IR" dirty="0" smtClean="0"/>
            </a:br>
            <a:r>
              <a:rPr lang="fa-IR" dirty="0">
                <a:solidFill>
                  <a:prstClr val="black"/>
                </a:solidFill>
              </a:rPr>
              <a:t>روش تدریس اکتساب مفهوم:</a:t>
            </a:r>
            <a:br>
              <a:rPr lang="fa-IR" dirty="0">
                <a:solidFill>
                  <a:prstClr val="black"/>
                </a:solidFill>
              </a:rPr>
            </a:br>
            <a:endParaRPr lang="en-US" dirty="0"/>
          </a:p>
        </p:txBody>
      </p:sp>
      <p:sp>
        <p:nvSpPr>
          <p:cNvPr id="3" name="Subtitle 2"/>
          <p:cNvSpPr>
            <a:spLocks noGrp="1"/>
          </p:cNvSpPr>
          <p:nvPr>
            <p:ph type="subTitle" idx="1"/>
          </p:nvPr>
        </p:nvSpPr>
        <p:spPr/>
        <p:txBody>
          <a:bodyPr>
            <a:normAutofit/>
          </a:bodyPr>
          <a:lstStyle/>
          <a:p>
            <a:pPr algn="r" rtl="1"/>
            <a:r>
              <a:rPr lang="fa-IR" sz="4400" dirty="0" smtClean="0">
                <a:solidFill>
                  <a:prstClr val="black"/>
                </a:solidFill>
                <a:ea typeface="+mj-ea"/>
                <a:cs typeface="Times New Roman"/>
              </a:rPr>
              <a:t>متعلق به راه برد آموزش غیر مستقیم/ اکتشافی است.</a:t>
            </a:r>
            <a:endParaRPr lang="en-US" dirty="0"/>
          </a:p>
        </p:txBody>
      </p:sp>
    </p:spTree>
    <p:extLst>
      <p:ext uri="{BB962C8B-B14F-4D97-AF65-F5344CB8AC3E}">
        <p14:creationId xmlns:p14="http://schemas.microsoft.com/office/powerpoint/2010/main" val="339229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normAutofit/>
          </a:bodyPr>
          <a:lstStyle/>
          <a:p>
            <a:pPr marL="0" lvl="0" indent="0" algn="r" rtl="1">
              <a:buNone/>
            </a:pPr>
            <a:r>
              <a:rPr lang="fa-IR" sz="4000" dirty="0"/>
              <a:t>در ادامه ی فصل به عنوان بخشی از سنجش نهایی برای مجموعه ی درسی دانش آموزان، معلم از آنان خواهد خواست تا شکارچی موردنظر خود را طراحی کنند به طوری که این شکارچی به طور دلخواهی متناسب با اکوسیستم انتخابی خودشان باشد.</a:t>
            </a:r>
            <a:endParaRPr lang="en-US" sz="4000" dirty="0"/>
          </a:p>
          <a:p>
            <a:pPr marL="0" indent="0" algn="r" rtl="1">
              <a:buNone/>
            </a:pPr>
            <a:endParaRPr lang="en-US" sz="4000" dirty="0"/>
          </a:p>
        </p:txBody>
      </p:sp>
    </p:spTree>
    <p:extLst>
      <p:ext uri="{BB962C8B-B14F-4D97-AF65-F5344CB8AC3E}">
        <p14:creationId xmlns:p14="http://schemas.microsoft.com/office/powerpoint/2010/main" val="17318170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normAutofit/>
          </a:bodyPr>
          <a:lstStyle/>
          <a:p>
            <a:pPr lvl="0" algn="r" rtl="1">
              <a:lnSpc>
                <a:spcPct val="115000"/>
              </a:lnSpc>
              <a:buFont typeface="Symbol"/>
              <a:buChar char=""/>
            </a:pPr>
            <a:r>
              <a:rPr lang="fa-IR" sz="4000" dirty="0">
                <a:ea typeface="Calibri"/>
                <a:cs typeface="B Nazanin"/>
              </a:rPr>
              <a:t>برای کاهش ترس ناشی از جواب های نادرست احتمالی، معلم می تواند از چه راه برد آموزشی استفاده کند؟</a:t>
            </a:r>
            <a:endParaRPr lang="en-US" sz="2800" dirty="0">
              <a:ea typeface="Calibri"/>
              <a:cs typeface="Arial"/>
            </a:endParaRPr>
          </a:p>
          <a:p>
            <a:pPr indent="457200" algn="r" rtl="1">
              <a:lnSpc>
                <a:spcPct val="115000"/>
              </a:lnSpc>
              <a:spcAft>
                <a:spcPts val="0"/>
              </a:spcAft>
            </a:pPr>
            <a:r>
              <a:rPr lang="fa-IR" sz="4000" dirty="0">
                <a:ea typeface="Calibri"/>
                <a:cs typeface="B Nazanin"/>
              </a:rPr>
              <a:t>جواب: راه برد آموزش غیر مستقیم/ اکتشافی.</a:t>
            </a:r>
            <a:endParaRPr lang="en-US" sz="2800" dirty="0">
              <a:ea typeface="Calibri"/>
              <a:cs typeface="Arial"/>
            </a:endParaRPr>
          </a:p>
          <a:p>
            <a:pPr marL="0" indent="0" algn="r" rtl="1">
              <a:buNone/>
            </a:pPr>
            <a:endParaRPr lang="en-US" sz="4000" dirty="0"/>
          </a:p>
        </p:txBody>
      </p:sp>
    </p:spTree>
    <p:extLst>
      <p:ext uri="{BB962C8B-B14F-4D97-AF65-F5344CB8AC3E}">
        <p14:creationId xmlns:p14="http://schemas.microsoft.com/office/powerpoint/2010/main" val="24427991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rmAutofit fontScale="92500" lnSpcReduction="10000"/>
          </a:bodyPr>
          <a:lstStyle/>
          <a:p>
            <a:pPr lvl="0" algn="r" rtl="1">
              <a:lnSpc>
                <a:spcPct val="115000"/>
              </a:lnSpc>
              <a:buFont typeface="Symbol"/>
              <a:buChar char=""/>
            </a:pPr>
            <a:r>
              <a:rPr lang="fa-IR" sz="4000" dirty="0">
                <a:ea typeface="Calibri"/>
                <a:cs typeface="B Nazanin"/>
              </a:rPr>
              <a:t>راه برد آموزش غیرمستقیم/ اکتشافی چه اهدافی دربردارد؟ یا می توان این گونه پرسید: </a:t>
            </a:r>
            <a:r>
              <a:rPr lang="fa-IR" sz="4000" dirty="0">
                <a:ea typeface="Calibri"/>
                <a:cs typeface="Times New Roman"/>
              </a:rPr>
              <a:t>"</a:t>
            </a:r>
            <a:r>
              <a:rPr lang="fa-IR" sz="4000" dirty="0">
                <a:ea typeface="Calibri"/>
                <a:cs typeface="B Nazanin"/>
              </a:rPr>
              <a:t>از جمله آثار و نتایج استفاده از روش (الگوی) تدریس دریافت مفهوم چیست؟</a:t>
            </a:r>
            <a:r>
              <a:rPr lang="fa-IR" sz="4000" dirty="0">
                <a:ea typeface="Calibri"/>
                <a:cs typeface="Times New Roman"/>
              </a:rPr>
              <a:t>"</a:t>
            </a:r>
            <a:endParaRPr lang="en-US" sz="2800" dirty="0">
              <a:ea typeface="Calibri"/>
              <a:cs typeface="Arial"/>
            </a:endParaRPr>
          </a:p>
          <a:p>
            <a:pPr lvl="0" algn="r" rtl="1">
              <a:lnSpc>
                <a:spcPct val="115000"/>
              </a:lnSpc>
              <a:buFont typeface="Wingdings"/>
              <a:buChar char=""/>
            </a:pPr>
            <a:r>
              <a:rPr lang="fa-IR" sz="4000" dirty="0">
                <a:ea typeface="Calibri"/>
                <a:cs typeface="B Nazanin"/>
              </a:rPr>
              <a:t>رشد توانایی درک مفاهیم</a:t>
            </a:r>
            <a:endParaRPr lang="en-US" sz="2800" dirty="0">
              <a:ea typeface="Calibri"/>
              <a:cs typeface="Arial"/>
            </a:endParaRPr>
          </a:p>
          <a:p>
            <a:pPr lvl="0" algn="r" rtl="1">
              <a:lnSpc>
                <a:spcPct val="115000"/>
              </a:lnSpc>
              <a:buFont typeface="Wingdings"/>
              <a:buChar char=""/>
            </a:pPr>
            <a:r>
              <a:rPr lang="fa-IR" sz="4000" dirty="0">
                <a:ea typeface="Calibri"/>
                <a:cs typeface="B Nazanin"/>
              </a:rPr>
              <a:t>پرورش تفکر</a:t>
            </a:r>
            <a:endParaRPr lang="en-US" sz="2800" dirty="0">
              <a:ea typeface="Calibri"/>
              <a:cs typeface="Arial"/>
            </a:endParaRPr>
          </a:p>
          <a:p>
            <a:pPr lvl="0" algn="r" rtl="1">
              <a:lnSpc>
                <a:spcPct val="115000"/>
              </a:lnSpc>
              <a:buFont typeface="Wingdings"/>
              <a:buChar char=""/>
            </a:pPr>
            <a:r>
              <a:rPr lang="fa-IR" sz="4000" dirty="0">
                <a:ea typeface="Calibri"/>
                <a:cs typeface="B Nazanin"/>
              </a:rPr>
              <a:t>پرورش نگرش ها، ارزش ها، و روابط اجتماعی</a:t>
            </a:r>
            <a:endParaRPr lang="en-US" sz="2800" dirty="0">
              <a:ea typeface="Calibri"/>
              <a:cs typeface="Arial"/>
            </a:endParaRPr>
          </a:p>
          <a:p>
            <a:pPr lvl="0" algn="r" rtl="1">
              <a:lnSpc>
                <a:spcPct val="115000"/>
              </a:lnSpc>
              <a:buFont typeface="Wingdings"/>
              <a:buChar char=""/>
            </a:pPr>
            <a:r>
              <a:rPr lang="fa-IR" sz="4000" dirty="0">
                <a:ea typeface="Calibri"/>
                <a:cs typeface="B Nazanin"/>
              </a:rPr>
              <a:t>تحمل ابهام را در فراگیران افزایش دهد.</a:t>
            </a:r>
            <a:endParaRPr lang="en-US" sz="2800" dirty="0">
              <a:ea typeface="Calibri"/>
              <a:cs typeface="Arial"/>
            </a:endParaRPr>
          </a:p>
          <a:p>
            <a:pPr lvl="0" algn="r" rtl="1">
              <a:lnSpc>
                <a:spcPct val="115000"/>
              </a:lnSpc>
              <a:buFont typeface="Wingdings"/>
              <a:buChar char=""/>
            </a:pPr>
            <a:r>
              <a:rPr lang="fa-IR" sz="4000" dirty="0">
                <a:ea typeface="Calibri"/>
                <a:cs typeface="B Nazanin"/>
              </a:rPr>
              <a:t>استدلال استقرایی را در فراگیران تقویت کند.</a:t>
            </a:r>
            <a:endParaRPr lang="en-US" sz="2800" dirty="0">
              <a:ea typeface="Calibri"/>
              <a:cs typeface="Arial"/>
            </a:endParaRPr>
          </a:p>
          <a:p>
            <a:pPr lvl="0" algn="r" rtl="1">
              <a:lnSpc>
                <a:spcPct val="115000"/>
              </a:lnSpc>
              <a:buFont typeface="Wingdings"/>
              <a:buChar char=""/>
            </a:pPr>
            <a:r>
              <a:rPr lang="fa-IR" sz="4000" dirty="0">
                <a:ea typeface="Calibri"/>
                <a:cs typeface="B Nazanin"/>
              </a:rPr>
              <a:t>پرورش مهارت ها و توانایی ها در روابط انسانی.</a:t>
            </a:r>
            <a:endParaRPr lang="en-US" sz="2800" dirty="0">
              <a:ea typeface="Calibri"/>
              <a:cs typeface="Arial"/>
            </a:endParaRPr>
          </a:p>
          <a:p>
            <a:pPr marL="0" indent="0" algn="r" rtl="1">
              <a:buNone/>
            </a:pPr>
            <a:endParaRPr lang="en-US" sz="4000" dirty="0"/>
          </a:p>
        </p:txBody>
      </p:sp>
    </p:spTree>
    <p:extLst>
      <p:ext uri="{BB962C8B-B14F-4D97-AF65-F5344CB8AC3E}">
        <p14:creationId xmlns:p14="http://schemas.microsoft.com/office/powerpoint/2010/main" val="21213341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8991600" cy="6553200"/>
          </a:xfrm>
        </p:spPr>
        <p:txBody>
          <a:bodyPr>
            <a:normAutofit fontScale="70000" lnSpcReduction="20000"/>
          </a:bodyPr>
          <a:lstStyle/>
          <a:p>
            <a:pPr marL="0" lvl="0" indent="0" algn="r" rtl="1">
              <a:buNone/>
            </a:pPr>
            <a:r>
              <a:rPr lang="fa-IR" sz="4000" dirty="0" smtClean="0"/>
              <a:t>- مزایای </a:t>
            </a:r>
            <a:r>
              <a:rPr lang="fa-IR" sz="4000" dirty="0"/>
              <a:t>استفاده از راه برد آموزش غیرمستقیم/ اکتشافی، چه چیزهایی است؟</a:t>
            </a:r>
            <a:endParaRPr lang="en-US" sz="4000" dirty="0"/>
          </a:p>
          <a:p>
            <a:pPr algn="r" rtl="1"/>
            <a:r>
              <a:rPr lang="fa-IR" sz="4000" dirty="0"/>
              <a:t>از جمله مزایای این راه برد آموزشی:</a:t>
            </a:r>
            <a:endParaRPr lang="en-US" sz="4000" dirty="0"/>
          </a:p>
          <a:p>
            <a:pPr lvl="0" algn="r" rtl="1"/>
            <a:r>
              <a:rPr lang="fa-IR" sz="4000" dirty="0"/>
              <a:t>انعطاف پذیری این راه برد در آزاد گذاشتن دانش آموز برای جستجو</a:t>
            </a:r>
            <a:endParaRPr lang="en-US" sz="4000" dirty="0"/>
          </a:p>
          <a:p>
            <a:pPr lvl="0" algn="r" rtl="1"/>
            <a:r>
              <a:rPr lang="fa-IR" sz="4000" dirty="0"/>
              <a:t>کاهش ترس دانش آموزان از دادن جواب های نادرست احتمالی</a:t>
            </a:r>
            <a:endParaRPr lang="en-US" sz="4000" dirty="0"/>
          </a:p>
          <a:p>
            <a:pPr lvl="0" algn="r" rtl="1"/>
            <a:r>
              <a:rPr lang="fa-IR" sz="4000" dirty="0"/>
              <a:t>معلمان با به کارگیری راه برد اکتشافی راحت ترند و احساس بهتری دارند. زیرا این راه برد علاقه ی بچه ها را تحریک می کند و فرصتی فراهم می آورد تا معلم فعالیت های بعدی را برنامه ریزی کند.</a:t>
            </a:r>
            <a:endParaRPr lang="en-US" sz="4000" dirty="0"/>
          </a:p>
          <a:p>
            <a:pPr lvl="0" algn="r" rtl="1"/>
            <a:r>
              <a:rPr lang="fa-IR" sz="4000" dirty="0"/>
              <a:t>تشویق دانش آموزان به حل مسائل</a:t>
            </a:r>
            <a:endParaRPr lang="en-US" sz="4000" dirty="0"/>
          </a:p>
          <a:p>
            <a:pPr lvl="0" algn="r" rtl="1"/>
            <a:r>
              <a:rPr lang="fa-IR" sz="4000" dirty="0"/>
              <a:t>تشویق دانش آموزان به ارائه ی راه حل های احتمالی</a:t>
            </a:r>
            <a:endParaRPr lang="en-US" sz="4000" dirty="0"/>
          </a:p>
          <a:p>
            <a:pPr lvl="0" algn="r" rtl="1"/>
            <a:r>
              <a:rPr lang="fa-IR" sz="4000" dirty="0"/>
              <a:t>تشویق خلاقیت</a:t>
            </a:r>
            <a:endParaRPr lang="en-US" sz="4000" dirty="0"/>
          </a:p>
          <a:p>
            <a:pPr lvl="0" algn="r" rtl="1"/>
            <a:r>
              <a:rPr lang="fa-IR" sz="4000" dirty="0"/>
              <a:t>درگیر کردن بیش تر دانش آموزان در مهارت های فرایندی مشاهده، استباط کردن داده ها، فرضیه سازی</a:t>
            </a:r>
            <a:endParaRPr lang="en-US" sz="4000" dirty="0"/>
          </a:p>
          <a:p>
            <a:pPr lvl="0" algn="r" rtl="1"/>
            <a:r>
              <a:rPr lang="fa-IR" sz="4000" dirty="0"/>
              <a:t>درگیر کردن بیش تر دانش آموزان در تحقیق</a:t>
            </a:r>
            <a:endParaRPr lang="en-US" sz="4000" dirty="0"/>
          </a:p>
          <a:p>
            <a:pPr algn="r" rtl="1"/>
            <a:r>
              <a:rPr lang="fa-IR" sz="4000" dirty="0"/>
              <a:t>درگیر کردن بیش تر دانش آموزان در کشف و بررسی دقیق امکانات متعدد.</a:t>
            </a:r>
            <a:endParaRPr lang="en-US" sz="4000" dirty="0"/>
          </a:p>
        </p:txBody>
      </p:sp>
    </p:spTree>
    <p:extLst>
      <p:ext uri="{BB962C8B-B14F-4D97-AF65-F5344CB8AC3E}">
        <p14:creationId xmlns:p14="http://schemas.microsoft.com/office/powerpoint/2010/main" val="3137996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10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10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r" rtl="1"/>
            <a:r>
              <a:rPr lang="fa-IR" dirty="0" smtClean="0"/>
              <a:t>الگوی دریافت مفهوم بر اساس مطالعات </a:t>
            </a:r>
            <a:r>
              <a:rPr lang="fa-IR" b="1" dirty="0" smtClean="0"/>
              <a:t>برونر</a:t>
            </a:r>
            <a:r>
              <a:rPr lang="fa-IR" dirty="0" smtClean="0"/>
              <a:t> پیرامون شیوه ی تفکر طراحی گردیده است.</a:t>
            </a:r>
          </a:p>
          <a:p>
            <a:pPr algn="r" rtl="1"/>
            <a:r>
              <a:rPr lang="fa-IR" dirty="0" smtClean="0"/>
              <a:t>در این الگو مفاهیم و تعاریف به طور مستقیم در اختیار دانش آموز قرار نمی گیرد. ابتدا نمونه هایی که برخی از آن ها ویژگی های مفهوم مورد نظر را دارا هستند و برخی دیگر فاقد آن ویژگی ها هستند در اختیار دانش آموزان قرار می گیرد و دانش آموزان با مقایسه ی این نمونه ها به مفاهیم دست می یابند.</a:t>
            </a:r>
          </a:p>
          <a:p>
            <a:pPr algn="r" rtl="1"/>
            <a:r>
              <a:rPr lang="fa-IR" dirty="0" smtClean="0"/>
              <a:t>به اعتقاد </a:t>
            </a:r>
            <a:r>
              <a:rPr lang="fa-IR" b="1" dirty="0" smtClean="0"/>
              <a:t>برونر</a:t>
            </a:r>
            <a:r>
              <a:rPr lang="fa-IR" dirty="0" smtClean="0"/>
              <a:t> تشخیص مثال های درست از مثال های نادرست برای دانش آموزان آسان تر از بیان ویژگی های مفهوم است.</a:t>
            </a:r>
            <a:endParaRPr lang="en-US" b="1" dirty="0"/>
          </a:p>
        </p:txBody>
      </p:sp>
    </p:spTree>
    <p:extLst>
      <p:ext uri="{BB962C8B-B14F-4D97-AF65-F5344CB8AC3E}">
        <p14:creationId xmlns:p14="http://schemas.microsoft.com/office/powerpoint/2010/main" val="16660569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rmAutofit fontScale="90000"/>
          </a:bodyPr>
          <a:lstStyle/>
          <a:p>
            <a:pPr rtl="1"/>
            <a:r>
              <a:rPr lang="fa-IR" dirty="0" smtClean="0"/>
              <a:t>یادآوری</a:t>
            </a:r>
            <a:br>
              <a:rPr lang="fa-IR" dirty="0" smtClean="0"/>
            </a:br>
            <a:r>
              <a:rPr lang="fa-IR" dirty="0">
                <a:solidFill>
                  <a:prstClr val="black"/>
                </a:solidFill>
              </a:rPr>
              <a:t>روش تدریس اکتساب مفهوم:</a:t>
            </a:r>
            <a:br>
              <a:rPr lang="fa-IR" dirty="0">
                <a:solidFill>
                  <a:prstClr val="black"/>
                </a:solidFill>
              </a:rPr>
            </a:br>
            <a:endParaRPr lang="en-US" dirty="0"/>
          </a:p>
        </p:txBody>
      </p:sp>
      <p:sp>
        <p:nvSpPr>
          <p:cNvPr id="3" name="Subtitle 2"/>
          <p:cNvSpPr>
            <a:spLocks noGrp="1"/>
          </p:cNvSpPr>
          <p:nvPr>
            <p:ph type="subTitle" idx="1"/>
          </p:nvPr>
        </p:nvSpPr>
        <p:spPr>
          <a:xfrm>
            <a:off x="228600" y="1676400"/>
            <a:ext cx="8686800" cy="5181600"/>
          </a:xfrm>
        </p:spPr>
        <p:txBody>
          <a:bodyPr>
            <a:normAutofit/>
          </a:bodyPr>
          <a:lstStyle/>
          <a:p>
            <a:pPr algn="r" rtl="1"/>
            <a:r>
              <a:rPr lang="fa-IR" sz="4400" dirty="0" smtClean="0">
                <a:solidFill>
                  <a:prstClr val="black"/>
                </a:solidFill>
                <a:ea typeface="+mj-ea"/>
                <a:cs typeface="Times New Roman"/>
              </a:rPr>
              <a:t>وقتی بخواهیم تدریس یک مفهوم به طریق فرآیندگرا انجام دهیم می توانیم از این روش استفاده کنیم.</a:t>
            </a:r>
          </a:p>
          <a:p>
            <a:pPr algn="r" rtl="1"/>
            <a:r>
              <a:rPr lang="fa-IR" sz="4400" dirty="0" smtClean="0">
                <a:solidFill>
                  <a:prstClr val="black"/>
                </a:solidFill>
                <a:ea typeface="+mj-ea"/>
                <a:cs typeface="Times New Roman"/>
              </a:rPr>
              <a:t>چون فرصت تحلیل جریان فکر و رشد شیوه های مؤثر تفکر برای شاگردان فراهم می آید.</a:t>
            </a:r>
            <a:endParaRPr lang="en-US" dirty="0"/>
          </a:p>
        </p:txBody>
      </p:sp>
    </p:spTree>
    <p:extLst>
      <p:ext uri="{BB962C8B-B14F-4D97-AF65-F5344CB8AC3E}">
        <p14:creationId xmlns:p14="http://schemas.microsoft.com/office/powerpoint/2010/main" val="42697035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523999"/>
          </a:xfrm>
        </p:spPr>
        <p:txBody>
          <a:bodyPr>
            <a:normAutofit/>
          </a:bodyPr>
          <a:lstStyle/>
          <a:p>
            <a:pPr rtl="1"/>
            <a:r>
              <a:rPr lang="fa-IR" sz="4000" dirty="0" smtClean="0"/>
              <a:t>یادآوری</a:t>
            </a:r>
            <a:br>
              <a:rPr lang="fa-IR" sz="4000" dirty="0" smtClean="0"/>
            </a:br>
            <a:r>
              <a:rPr lang="fa-IR" sz="4000" dirty="0">
                <a:solidFill>
                  <a:prstClr val="black"/>
                </a:solidFill>
              </a:rPr>
              <a:t>روش تدریس اکتساب مفهوم</a:t>
            </a:r>
            <a:r>
              <a:rPr lang="fa-IR" sz="4000" dirty="0" smtClean="0">
                <a:solidFill>
                  <a:prstClr val="black"/>
                </a:solidFill>
              </a:rPr>
              <a:t>:</a:t>
            </a:r>
            <a:endParaRPr lang="en-US" dirty="0"/>
          </a:p>
        </p:txBody>
      </p:sp>
      <p:sp>
        <p:nvSpPr>
          <p:cNvPr id="3" name="Subtitle 2"/>
          <p:cNvSpPr>
            <a:spLocks noGrp="1"/>
          </p:cNvSpPr>
          <p:nvPr>
            <p:ph type="subTitle" idx="1"/>
          </p:nvPr>
        </p:nvSpPr>
        <p:spPr>
          <a:xfrm>
            <a:off x="1371600" y="1371600"/>
            <a:ext cx="6400800" cy="5257800"/>
          </a:xfrm>
        </p:spPr>
        <p:txBody>
          <a:bodyPr>
            <a:normAutofit lnSpcReduction="10000"/>
          </a:bodyPr>
          <a:lstStyle/>
          <a:p>
            <a:pPr algn="r" rtl="1"/>
            <a:r>
              <a:rPr lang="fa-IR" sz="4400" dirty="0">
                <a:solidFill>
                  <a:prstClr val="black"/>
                </a:solidFill>
                <a:cs typeface="Times New Roman"/>
              </a:rPr>
              <a:t>استفاده از این روش </a:t>
            </a:r>
            <a:r>
              <a:rPr lang="fa-IR" sz="4400" dirty="0" smtClean="0">
                <a:solidFill>
                  <a:prstClr val="black"/>
                </a:solidFill>
                <a:ea typeface="+mj-ea"/>
                <a:cs typeface="Times New Roman"/>
              </a:rPr>
              <a:t>برای موارد زیر مناسب نیست:</a:t>
            </a:r>
          </a:p>
          <a:p>
            <a:pPr marL="571500" indent="-571500" algn="r" rtl="1">
              <a:buFont typeface="Wingdings" pitchFamily="2" charset="2"/>
              <a:buChar char="Ø"/>
            </a:pPr>
            <a:r>
              <a:rPr lang="fa-IR" sz="4400" dirty="0" smtClean="0">
                <a:solidFill>
                  <a:prstClr val="black"/>
                </a:solidFill>
                <a:ea typeface="+mj-ea"/>
                <a:cs typeface="Times New Roman"/>
              </a:rPr>
              <a:t>برای تدریس تعمیم سازی</a:t>
            </a:r>
          </a:p>
          <a:p>
            <a:pPr marL="571500" indent="-571500" algn="r" rtl="1">
              <a:buFont typeface="Wingdings" pitchFamily="2" charset="2"/>
              <a:buChar char="Ø"/>
            </a:pPr>
            <a:r>
              <a:rPr lang="fa-IR" sz="4400" dirty="0" smtClean="0">
                <a:solidFill>
                  <a:prstClr val="black"/>
                </a:solidFill>
                <a:ea typeface="+mj-ea"/>
                <a:cs typeface="Times New Roman"/>
              </a:rPr>
              <a:t>نتیجه گیری های کلی</a:t>
            </a:r>
          </a:p>
          <a:p>
            <a:pPr marL="571500" indent="-571500" algn="r" rtl="1">
              <a:buFont typeface="Wingdings" pitchFamily="2" charset="2"/>
              <a:buChar char="Ø"/>
            </a:pPr>
            <a:r>
              <a:rPr lang="fa-IR" sz="4400" dirty="0" smtClean="0">
                <a:solidFill>
                  <a:prstClr val="black"/>
                </a:solidFill>
                <a:ea typeface="+mj-ea"/>
                <a:cs typeface="Times New Roman"/>
              </a:rPr>
              <a:t>کلی گویی ها</a:t>
            </a:r>
          </a:p>
          <a:p>
            <a:pPr marL="571500" indent="-571500" algn="r" rtl="1">
              <a:buFont typeface="Wingdings" pitchFamily="2" charset="2"/>
              <a:buChar char="Ø"/>
            </a:pPr>
            <a:r>
              <a:rPr lang="fa-IR" sz="4400" dirty="0" smtClean="0">
                <a:solidFill>
                  <a:prstClr val="black"/>
                </a:solidFill>
                <a:ea typeface="+mj-ea"/>
                <a:cs typeface="Times New Roman"/>
              </a:rPr>
              <a:t>جمع بندی ها</a:t>
            </a:r>
          </a:p>
          <a:p>
            <a:pPr marL="571500" indent="-571500" algn="r" rtl="1">
              <a:buFont typeface="Wingdings" pitchFamily="2" charset="2"/>
              <a:buChar char="Ø"/>
            </a:pPr>
            <a:r>
              <a:rPr lang="fa-IR" sz="4400" dirty="0" smtClean="0">
                <a:solidFill>
                  <a:prstClr val="black"/>
                </a:solidFill>
                <a:ea typeface="+mj-ea"/>
                <a:cs typeface="Times New Roman"/>
              </a:rPr>
              <a:t>نتایج کلی</a:t>
            </a:r>
            <a:endParaRPr lang="en-US" dirty="0"/>
          </a:p>
        </p:txBody>
      </p:sp>
    </p:spTree>
    <p:extLst>
      <p:ext uri="{BB962C8B-B14F-4D97-AF65-F5344CB8AC3E}">
        <p14:creationId xmlns:p14="http://schemas.microsoft.com/office/powerpoint/2010/main" val="826975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523999"/>
          </a:xfrm>
        </p:spPr>
        <p:txBody>
          <a:bodyPr>
            <a:normAutofit/>
          </a:bodyPr>
          <a:lstStyle/>
          <a:p>
            <a:pPr rtl="1"/>
            <a:r>
              <a:rPr lang="fa-IR" sz="4000" dirty="0" smtClean="0"/>
              <a:t>یادآوری</a:t>
            </a:r>
            <a:br>
              <a:rPr lang="fa-IR" sz="4000" dirty="0" smtClean="0"/>
            </a:br>
            <a:r>
              <a:rPr lang="fa-IR" sz="4000" dirty="0">
                <a:solidFill>
                  <a:prstClr val="black"/>
                </a:solidFill>
              </a:rPr>
              <a:t>روش تدریس اکتساب مفهوم</a:t>
            </a:r>
            <a:r>
              <a:rPr lang="fa-IR" sz="4000" dirty="0" smtClean="0">
                <a:solidFill>
                  <a:prstClr val="black"/>
                </a:solidFill>
              </a:rPr>
              <a:t>:</a:t>
            </a:r>
            <a:endParaRPr lang="en-US" dirty="0"/>
          </a:p>
        </p:txBody>
      </p:sp>
      <p:sp>
        <p:nvSpPr>
          <p:cNvPr id="3" name="Subtitle 2"/>
          <p:cNvSpPr>
            <a:spLocks noGrp="1"/>
          </p:cNvSpPr>
          <p:nvPr>
            <p:ph type="subTitle" idx="1"/>
          </p:nvPr>
        </p:nvSpPr>
        <p:spPr>
          <a:xfrm>
            <a:off x="304800" y="1371600"/>
            <a:ext cx="8458200" cy="5257800"/>
          </a:xfrm>
        </p:spPr>
        <p:txBody>
          <a:bodyPr>
            <a:normAutofit/>
          </a:bodyPr>
          <a:lstStyle/>
          <a:p>
            <a:pPr algn="r" rtl="1"/>
            <a:r>
              <a:rPr lang="fa-IR" sz="4400" dirty="0" smtClean="0">
                <a:solidFill>
                  <a:prstClr val="black"/>
                </a:solidFill>
                <a:cs typeface="Times New Roman"/>
              </a:rPr>
              <a:t>مزایای این روش تدریس:</a:t>
            </a:r>
          </a:p>
          <a:p>
            <a:pPr algn="r" rtl="1"/>
            <a:r>
              <a:rPr lang="fa-IR" sz="4800" dirty="0" smtClean="0">
                <a:solidFill>
                  <a:prstClr val="black"/>
                </a:solidFill>
                <a:ea typeface="+mj-ea"/>
                <a:cs typeface="Times New Roman"/>
              </a:rPr>
              <a:t>چون تدریس از طریق فرآیند </a:t>
            </a:r>
            <a:r>
              <a:rPr lang="fa-IR" sz="3600" b="1" u="sng" dirty="0" smtClean="0">
                <a:solidFill>
                  <a:prstClr val="black"/>
                </a:solidFill>
                <a:ea typeface="+mj-ea"/>
                <a:cs typeface="Times New Roman"/>
              </a:rPr>
              <a:t>تجزیه و تحلیل داده ها</a:t>
            </a:r>
            <a:r>
              <a:rPr lang="fa-IR" sz="5400" dirty="0" smtClean="0">
                <a:solidFill>
                  <a:prstClr val="black"/>
                </a:solidFill>
                <a:ea typeface="+mj-ea"/>
                <a:cs typeface="Times New Roman"/>
              </a:rPr>
              <a:t>، </a:t>
            </a:r>
            <a:r>
              <a:rPr lang="fa-IR" sz="3600" b="1" u="sng" dirty="0" smtClean="0">
                <a:solidFill>
                  <a:prstClr val="black"/>
                </a:solidFill>
                <a:ea typeface="+mj-ea"/>
                <a:cs typeface="Times New Roman"/>
              </a:rPr>
              <a:t>استنباط و استنتاج،  و دریافت</a:t>
            </a:r>
            <a:r>
              <a:rPr lang="fa-IR" sz="2400" b="1" dirty="0">
                <a:solidFill>
                  <a:prstClr val="black"/>
                </a:solidFill>
                <a:ea typeface="+mj-ea"/>
                <a:cs typeface="Times New Roman"/>
              </a:rPr>
              <a:t> </a:t>
            </a:r>
            <a:r>
              <a:rPr lang="fa-IR" sz="1800" b="1" dirty="0" smtClean="0">
                <a:solidFill>
                  <a:prstClr val="black"/>
                </a:solidFill>
                <a:ea typeface="+mj-ea"/>
                <a:cs typeface="Times New Roman"/>
              </a:rPr>
              <a:t> </a:t>
            </a:r>
            <a:r>
              <a:rPr lang="fa-IR" sz="4800" dirty="0" smtClean="0">
                <a:solidFill>
                  <a:prstClr val="black"/>
                </a:solidFill>
                <a:ea typeface="+mj-ea"/>
                <a:cs typeface="Times New Roman"/>
              </a:rPr>
              <a:t>شکل می گیرد، از این رو دانش آموزان در پردازش اطلاعات کاراتر می شوند و یادگیرنده ی مستقل بودن را تمرین می کنند.</a:t>
            </a:r>
          </a:p>
        </p:txBody>
      </p:sp>
    </p:spTree>
    <p:extLst>
      <p:ext uri="{BB962C8B-B14F-4D97-AF65-F5344CB8AC3E}">
        <p14:creationId xmlns:p14="http://schemas.microsoft.com/office/powerpoint/2010/main" val="3774379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مراحل انجام تدریس:</a:t>
            </a:r>
            <a:endParaRPr lang="en-US" dirty="0"/>
          </a:p>
        </p:txBody>
      </p:sp>
      <p:sp>
        <p:nvSpPr>
          <p:cNvPr id="3" name="Content Placeholder 2"/>
          <p:cNvSpPr>
            <a:spLocks noGrp="1"/>
          </p:cNvSpPr>
          <p:nvPr>
            <p:ph idx="1"/>
          </p:nvPr>
        </p:nvSpPr>
        <p:spPr/>
        <p:txBody>
          <a:bodyPr/>
          <a:lstStyle/>
          <a:p>
            <a:pPr algn="r" rtl="1"/>
            <a:r>
              <a:rPr lang="fa-IR" dirty="0" smtClean="0"/>
              <a:t>گام اول ارائه ی نمونه هاست. برای اجرای این مرحله باید از قبل برای مفهومی که می خواهید آن را آموزش دهید تعدادی نمونه ی مثبت و تعدادی نمونه ی منفی تهیه کنید.</a:t>
            </a:r>
            <a:endParaRPr lang="en-US" dirty="0"/>
          </a:p>
        </p:txBody>
      </p:sp>
    </p:spTree>
    <p:extLst>
      <p:ext uri="{BB962C8B-B14F-4D97-AF65-F5344CB8AC3E}">
        <p14:creationId xmlns:p14="http://schemas.microsoft.com/office/powerpoint/2010/main" val="1037055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منظور از نمونه های مثبت یک مفهوم چیست؟</a:t>
            </a:r>
            <a:endParaRPr lang="en-US" dirty="0"/>
          </a:p>
        </p:txBody>
      </p:sp>
      <p:sp>
        <p:nvSpPr>
          <p:cNvPr id="3" name="Content Placeholder 2"/>
          <p:cNvSpPr>
            <a:spLocks noGrp="1"/>
          </p:cNvSpPr>
          <p:nvPr>
            <p:ph idx="1"/>
          </p:nvPr>
        </p:nvSpPr>
        <p:spPr/>
        <p:txBody>
          <a:bodyPr/>
          <a:lstStyle/>
          <a:p>
            <a:pPr algn="r" rtl="1"/>
            <a:r>
              <a:rPr lang="fa-IR" dirty="0" smtClean="0"/>
              <a:t>منظور نمونه های است که ویژگی آن مفهوم را دارا می باشد.</a:t>
            </a:r>
            <a:endParaRPr lang="en-US" dirty="0"/>
          </a:p>
        </p:txBody>
      </p:sp>
    </p:spTree>
    <p:extLst>
      <p:ext uri="{BB962C8B-B14F-4D97-AF65-F5344CB8AC3E}">
        <p14:creationId xmlns:p14="http://schemas.microsoft.com/office/powerpoint/2010/main" val="38172944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dirty="0" smtClean="0"/>
              <a:t>ما از راه مفهوم آموزی دنیا را در ذهن خود خلاصه می کنیم و با ایجاد ارتباط میان آن ها پدیده های هستی را می شناسیم و به تفکر می پردازیم.</a:t>
            </a:r>
            <a:endParaRPr lang="en-US" dirty="0"/>
          </a:p>
        </p:txBody>
      </p:sp>
    </p:spTree>
    <p:extLst>
      <p:ext uri="{BB962C8B-B14F-4D97-AF65-F5344CB8AC3E}">
        <p14:creationId xmlns:p14="http://schemas.microsoft.com/office/powerpoint/2010/main" val="3351260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منظور از نمونه های منفی یک مفهوم چیست؟</a:t>
            </a:r>
            <a:endParaRPr lang="en-US" dirty="0"/>
          </a:p>
        </p:txBody>
      </p:sp>
      <p:sp>
        <p:nvSpPr>
          <p:cNvPr id="3" name="Content Placeholder 2"/>
          <p:cNvSpPr>
            <a:spLocks noGrp="1"/>
          </p:cNvSpPr>
          <p:nvPr>
            <p:ph idx="1"/>
          </p:nvPr>
        </p:nvSpPr>
        <p:spPr/>
        <p:txBody>
          <a:bodyPr/>
          <a:lstStyle/>
          <a:p>
            <a:pPr algn="r" rtl="1"/>
            <a:r>
              <a:rPr lang="fa-IR" dirty="0" smtClean="0"/>
              <a:t>منظور </a:t>
            </a:r>
            <a:r>
              <a:rPr lang="fa-IR" smtClean="0"/>
              <a:t>نمونه </a:t>
            </a:r>
            <a:r>
              <a:rPr lang="fa-IR" smtClean="0"/>
              <a:t>هایی </a:t>
            </a:r>
            <a:r>
              <a:rPr lang="fa-IR" dirty="0" smtClean="0"/>
              <a:t>است که ویژگی آن مفهوم را دارا نمی باشد.</a:t>
            </a:r>
            <a:endParaRPr lang="en-US" dirty="0"/>
          </a:p>
        </p:txBody>
      </p:sp>
    </p:spTree>
    <p:extLst>
      <p:ext uri="{BB962C8B-B14F-4D97-AF65-F5344CB8AC3E}">
        <p14:creationId xmlns:p14="http://schemas.microsoft.com/office/powerpoint/2010/main" val="22785512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dirty="0" smtClean="0"/>
              <a:t>نمونه های مثبت و منفی یک مفهوم را می توانید به صورت نوشتاری (یک کلمه، یک عبارت، یک جمله، و یا ...) باشد و یا به صورت تصویر (روی کارت هایی) یا انیمیشن، نمودار، و ... طراحی گردد.</a:t>
            </a:r>
          </a:p>
          <a:p>
            <a:pPr algn="r" rtl="1"/>
            <a:r>
              <a:rPr lang="fa-IR" dirty="0" smtClean="0"/>
              <a:t>برای اجرای این مرحله باید این نمونه ها را در اختیار دانش آموزان قرار دهید و مثبت یا منفی بودن آن ها را نیز مشخص کنید.</a:t>
            </a:r>
            <a:endParaRPr lang="en-US" dirty="0"/>
          </a:p>
        </p:txBody>
      </p:sp>
    </p:spTree>
    <p:extLst>
      <p:ext uri="{BB962C8B-B14F-4D97-AF65-F5344CB8AC3E}">
        <p14:creationId xmlns:p14="http://schemas.microsoft.com/office/powerpoint/2010/main" val="41649582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dirty="0" smtClean="0"/>
              <a:t>دلیل ارائه ی نمونه های منفی چیست؟</a:t>
            </a:r>
            <a:endParaRPr lang="en-US" dirty="0"/>
          </a:p>
        </p:txBody>
      </p:sp>
      <p:sp>
        <p:nvSpPr>
          <p:cNvPr id="3" name="Content Placeholder 2"/>
          <p:cNvSpPr>
            <a:spLocks noGrp="1"/>
          </p:cNvSpPr>
          <p:nvPr>
            <p:ph idx="1"/>
          </p:nvPr>
        </p:nvSpPr>
        <p:spPr/>
        <p:txBody>
          <a:bodyPr/>
          <a:lstStyle/>
          <a:p>
            <a:pPr algn="r" rtl="1"/>
            <a:r>
              <a:rPr lang="fa-IR" dirty="0" smtClean="0"/>
              <a:t>ارائه ی این نمونه ها از آن </a:t>
            </a:r>
            <a:r>
              <a:rPr lang="fa-IR" dirty="0"/>
              <a:t>جهت </a:t>
            </a:r>
            <a:r>
              <a:rPr lang="fa-IR" dirty="0" smtClean="0"/>
              <a:t>اهمیت </a:t>
            </a:r>
            <a:r>
              <a:rPr lang="fa-IR" dirty="0"/>
              <a:t>دارد که به شاگردان در تعیین قلمرو مفهوم کمک می کند.</a:t>
            </a:r>
            <a:endParaRPr lang="en-US" dirty="0"/>
          </a:p>
        </p:txBody>
      </p:sp>
    </p:spTree>
    <p:extLst>
      <p:ext uri="{BB962C8B-B14F-4D97-AF65-F5344CB8AC3E}">
        <p14:creationId xmlns:p14="http://schemas.microsoft.com/office/powerpoint/2010/main" val="26414164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نمونه های مثبت را ابتدا باید نشان داد یا نمونه های منفی را؟</a:t>
            </a:r>
            <a:endParaRPr lang="en-US" dirty="0"/>
          </a:p>
        </p:txBody>
      </p:sp>
      <p:sp>
        <p:nvSpPr>
          <p:cNvPr id="3" name="Content Placeholder 2"/>
          <p:cNvSpPr>
            <a:spLocks noGrp="1"/>
          </p:cNvSpPr>
          <p:nvPr>
            <p:ph idx="1"/>
          </p:nvPr>
        </p:nvSpPr>
        <p:spPr/>
        <p:txBody>
          <a:bodyPr>
            <a:noAutofit/>
          </a:bodyPr>
          <a:lstStyle/>
          <a:p>
            <a:pPr algn="r" rtl="1"/>
            <a:r>
              <a:rPr lang="fa-IR" sz="4000" dirty="0" smtClean="0"/>
              <a:t>پژوهش های انجام شده نتایج قطعی به دست نداده اند. برخی محققین گفته اند که ترتیب ارائه ی نمونه های مثبت و منفی در یادگیری مفاهیم تفاوتی ندارد.</a:t>
            </a:r>
          </a:p>
          <a:p>
            <a:pPr marL="0" indent="0" algn="r" rtl="1">
              <a:buNone/>
            </a:pPr>
            <a:r>
              <a:rPr lang="fa-IR" sz="4000" dirty="0" smtClean="0"/>
              <a:t>اما </a:t>
            </a:r>
            <a:r>
              <a:rPr lang="fa-IR" sz="4000" b="1" dirty="0" smtClean="0"/>
              <a:t>هاتن لوچر</a:t>
            </a:r>
            <a:r>
              <a:rPr lang="fa-IR" sz="4000" dirty="0" smtClean="0"/>
              <a:t> نشان داده است که ترتیب ارائه ی نمونه های منفی در ابتدا و بعد نمونه </a:t>
            </a:r>
            <a:r>
              <a:rPr lang="fa-IR" sz="4000" smtClean="0"/>
              <a:t>های مثبت، </a:t>
            </a:r>
            <a:r>
              <a:rPr lang="fa-IR" sz="4000" dirty="0" smtClean="0"/>
              <a:t>یادگیری را آسان تر می سازد.</a:t>
            </a:r>
            <a:endParaRPr lang="en-US" sz="4000" dirty="0"/>
          </a:p>
        </p:txBody>
      </p:sp>
    </p:spTree>
    <p:extLst>
      <p:ext uri="{BB962C8B-B14F-4D97-AF65-F5344CB8AC3E}">
        <p14:creationId xmlns:p14="http://schemas.microsoft.com/office/powerpoint/2010/main" val="11870577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چه تعداد نمونه ی مثبت و منفی باید برای هر مفهوم ارائه شود؟</a:t>
            </a:r>
            <a:endParaRPr lang="en-US" dirty="0"/>
          </a:p>
        </p:txBody>
      </p:sp>
      <p:sp>
        <p:nvSpPr>
          <p:cNvPr id="3" name="Content Placeholder 2"/>
          <p:cNvSpPr>
            <a:spLocks noGrp="1"/>
          </p:cNvSpPr>
          <p:nvPr>
            <p:ph idx="1"/>
          </p:nvPr>
        </p:nvSpPr>
        <p:spPr/>
        <p:txBody>
          <a:bodyPr>
            <a:noAutofit/>
          </a:bodyPr>
          <a:lstStyle/>
          <a:p>
            <a:pPr algn="r" rtl="1"/>
            <a:r>
              <a:rPr lang="fa-IR" sz="3600" dirty="0" smtClean="0"/>
              <a:t>محققین می گویند معلم باید تعداد کافی نمونه ی مثبت به دانش آموزان نشان بدهد، به طوری که تمامی ویژگی ها، صفات، و ارزش های مفهوم مورد نظر را شامل شوند.</a:t>
            </a:r>
          </a:p>
          <a:p>
            <a:pPr algn="r" rtl="1"/>
            <a:r>
              <a:rPr lang="fa-IR" sz="3600" dirty="0" smtClean="0"/>
              <a:t>در مورد نمونه های منفی نیز آن قدر مثال باید به کار برد که تمام ویژگی ها و صفات نامربوطی را که ممکن است یادگیرنده اشتباهاً به عنوان صفات مثبت مفهوم به کار برد از ذهن او دور سازد.</a:t>
            </a:r>
            <a:endParaRPr lang="en-US" sz="3600" dirty="0"/>
          </a:p>
        </p:txBody>
      </p:sp>
    </p:spTree>
    <p:extLst>
      <p:ext uri="{BB962C8B-B14F-4D97-AF65-F5344CB8AC3E}">
        <p14:creationId xmlns:p14="http://schemas.microsoft.com/office/powerpoint/2010/main" val="22533144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dirty="0" smtClean="0"/>
              <a:t>ارزش یابی فعالیت:</a:t>
            </a:r>
          </a:p>
          <a:p>
            <a:pPr marL="0" indent="0" algn="r" rtl="1">
              <a:buNone/>
            </a:pPr>
            <a:r>
              <a:rPr lang="fa-IR" dirty="0" smtClean="0"/>
              <a:t>- از دانش آموزان بپرسید که مثال های بیش تری از اسامی خاص را ارائه دهند و مشخصه هایی که آن ها را اسامی خاص می کند را شرح دهند.</a:t>
            </a:r>
          </a:p>
          <a:p>
            <a:pPr algn="r" rtl="1">
              <a:buFontTx/>
              <a:buChar char="-"/>
            </a:pPr>
            <a:r>
              <a:rPr lang="fa-IR" dirty="0" smtClean="0"/>
              <a:t>سنجش کتبی مانند یک آزمون چند گزینه ای</a:t>
            </a:r>
          </a:p>
          <a:p>
            <a:pPr algn="r" rtl="1">
              <a:buFontTx/>
              <a:buChar char="-"/>
            </a:pPr>
            <a:r>
              <a:rPr lang="fa-IR" smtClean="0"/>
              <a:t>ممکن است از دانش آموزان بخواهیم تا دایره ای دور اسامی خاص در یک برگه ی فعالیت بکشند.</a:t>
            </a:r>
            <a:endParaRPr lang="en-US" dirty="0"/>
          </a:p>
        </p:txBody>
      </p:sp>
    </p:spTree>
    <p:extLst>
      <p:ext uri="{BB962C8B-B14F-4D97-AF65-F5344CB8AC3E}">
        <p14:creationId xmlns:p14="http://schemas.microsoft.com/office/powerpoint/2010/main" val="2618442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rtl="1"/>
            <a:r>
              <a:rPr lang="fa-IR" dirty="0" smtClean="0"/>
              <a:t>یادآوری</a:t>
            </a:r>
            <a:br>
              <a:rPr lang="fa-IR" dirty="0" smtClean="0"/>
            </a:br>
            <a:r>
              <a:rPr lang="fa-IR" dirty="0">
                <a:solidFill>
                  <a:prstClr val="black"/>
                </a:solidFill>
              </a:rPr>
              <a:t>روش تدریس اکتساب مفهوم:</a:t>
            </a:r>
            <a:br>
              <a:rPr lang="fa-IR" dirty="0">
                <a:solidFill>
                  <a:prstClr val="black"/>
                </a:solidFill>
              </a:rPr>
            </a:br>
            <a:endParaRPr lang="en-US" dirty="0"/>
          </a:p>
        </p:txBody>
      </p:sp>
      <p:sp>
        <p:nvSpPr>
          <p:cNvPr id="3" name="Subtitle 2"/>
          <p:cNvSpPr>
            <a:spLocks noGrp="1"/>
          </p:cNvSpPr>
          <p:nvPr>
            <p:ph type="subTitle" idx="1"/>
          </p:nvPr>
        </p:nvSpPr>
        <p:spPr/>
        <p:txBody>
          <a:bodyPr>
            <a:normAutofit/>
          </a:bodyPr>
          <a:lstStyle/>
          <a:p>
            <a:pPr algn="r" rtl="1"/>
            <a:r>
              <a:rPr lang="fa-IR" sz="4400" dirty="0" smtClean="0">
                <a:solidFill>
                  <a:prstClr val="black"/>
                </a:solidFill>
                <a:ea typeface="+mj-ea"/>
                <a:cs typeface="Times New Roman"/>
              </a:rPr>
              <a:t>برانگیزاننده ترین روش یادگیری استقرایی است.</a:t>
            </a:r>
            <a:endParaRPr lang="en-US" dirty="0"/>
          </a:p>
        </p:txBody>
      </p:sp>
    </p:spTree>
    <p:extLst>
      <p:ext uri="{BB962C8B-B14F-4D97-AF65-F5344CB8AC3E}">
        <p14:creationId xmlns:p14="http://schemas.microsoft.com/office/powerpoint/2010/main" val="4279826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dirty="0" smtClean="0"/>
              <a:t>در این نوع آموزش ابتدا نمونه ها و مثال ها عرضه می شود و سپس دانش آموزان خودشان ویژگی های مفهوم و تعاریف را به دست می آورند.</a:t>
            </a:r>
            <a:endParaRPr lang="en-US" dirty="0"/>
          </a:p>
        </p:txBody>
      </p:sp>
    </p:spTree>
    <p:extLst>
      <p:ext uri="{BB962C8B-B14F-4D97-AF65-F5344CB8AC3E}">
        <p14:creationId xmlns:p14="http://schemas.microsoft.com/office/powerpoint/2010/main" val="2440017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rtl="1">
              <a:buNone/>
            </a:pPr>
            <a:r>
              <a:rPr lang="fa-IR" dirty="0"/>
              <a:t> تدریس مفهوم روابط حیوان شکارچی (طعمه خوار) و طعمه (شکار) به روش اکتساب مفهوم:</a:t>
            </a:r>
          </a:p>
          <a:p>
            <a:pPr marL="0" indent="0" algn="r" rtl="1">
              <a:buNone/>
            </a:pPr>
            <a:r>
              <a:rPr lang="fa-IR" dirty="0"/>
              <a:t>اهداف:</a:t>
            </a:r>
          </a:p>
          <a:p>
            <a:pPr marL="0" indent="0" algn="r" rtl="1">
              <a:buNone/>
            </a:pPr>
            <a:r>
              <a:rPr lang="fa-IR" dirty="0"/>
              <a:t>حیوان شکارچی چیست؟</a:t>
            </a:r>
          </a:p>
          <a:p>
            <a:pPr marL="0" indent="0" algn="r" rtl="1">
              <a:buNone/>
            </a:pPr>
            <a:r>
              <a:rPr lang="fa-IR" dirty="0"/>
              <a:t>چگونه حیوان شکارچی به طور منحصربه فردی با زندگی ای که می گذراند خود را وفق داده است؟</a:t>
            </a:r>
          </a:p>
          <a:p>
            <a:pPr marL="0" indent="0" algn="r" rtl="1">
              <a:buNone/>
            </a:pPr>
            <a:endParaRPr lang="en-US" dirty="0"/>
          </a:p>
        </p:txBody>
      </p:sp>
    </p:spTree>
    <p:extLst>
      <p:ext uri="{BB962C8B-B14F-4D97-AF65-F5344CB8AC3E}">
        <p14:creationId xmlns:p14="http://schemas.microsoft.com/office/powerpoint/2010/main" val="1888198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3">
                                            <p:txEl>
                                              <p:pRg st="1" end="1"/>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3">
                                            <p:txEl>
                                              <p:pRg st="2" end="2"/>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0" nodeType="clickEffect">
                                  <p:stCondLst>
                                    <p:cond delay="0"/>
                                  </p:stCondLst>
                                  <p:childTnLst>
                                    <p:animRot by="21600000">
                                      <p:cBhvr>
                                        <p:cTn id="18" dur="2000" fill="hold"/>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r" rtl="1">
              <a:buNone/>
            </a:pPr>
            <a:r>
              <a:rPr lang="fa-IR" u="sng" dirty="0"/>
              <a:t>لوازم مورد نیاز</a:t>
            </a:r>
            <a:r>
              <a:rPr lang="fa-IR" dirty="0"/>
              <a:t>: چند تصویر از حیوانات مختلف</a:t>
            </a:r>
            <a:endParaRPr lang="en-US" dirty="0"/>
          </a:p>
        </p:txBody>
      </p:sp>
    </p:spTree>
    <p:extLst>
      <p:ext uri="{BB962C8B-B14F-4D97-AF65-F5344CB8AC3E}">
        <p14:creationId xmlns:p14="http://schemas.microsoft.com/office/powerpoint/2010/main" val="611430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447800"/>
          </a:xfrm>
        </p:spPr>
        <p:txBody>
          <a:bodyPr>
            <a:noAutofit/>
          </a:bodyPr>
          <a:lstStyle/>
          <a:p>
            <a:pPr algn="r" rtl="1"/>
            <a:r>
              <a:rPr lang="fa-IR" sz="3600" dirty="0" smtClean="0"/>
              <a:t>مقدمه </a:t>
            </a:r>
            <a:r>
              <a:rPr lang="fa-IR" sz="3600" dirty="0"/>
              <a:t>ای که معلم می گوید و خواسته اش را از </a:t>
            </a:r>
            <a:r>
              <a:rPr lang="fa-IR" sz="3600" dirty="0" smtClean="0"/>
              <a:t>شاگردان </a:t>
            </a:r>
            <a:r>
              <a:rPr lang="fa-IR" sz="3600" dirty="0"/>
              <a:t>بیان می کند</a:t>
            </a:r>
            <a:r>
              <a:rPr lang="fa-IR" sz="3600" dirty="0" smtClean="0"/>
              <a:t>:</a:t>
            </a:r>
            <a:endParaRPr lang="en-US" sz="3600" dirty="0"/>
          </a:p>
        </p:txBody>
      </p:sp>
      <p:sp>
        <p:nvSpPr>
          <p:cNvPr id="3" name="Content Placeholder 2"/>
          <p:cNvSpPr>
            <a:spLocks noGrp="1"/>
          </p:cNvSpPr>
          <p:nvPr>
            <p:ph idx="1"/>
          </p:nvPr>
        </p:nvSpPr>
        <p:spPr/>
        <p:txBody>
          <a:bodyPr>
            <a:normAutofit/>
          </a:bodyPr>
          <a:lstStyle/>
          <a:p>
            <a:pPr marL="0" indent="0" algn="r" rtl="1">
              <a:buNone/>
            </a:pPr>
            <a:r>
              <a:rPr lang="fa-IR" sz="4400" dirty="0" smtClean="0"/>
              <a:t>امروز </a:t>
            </a:r>
            <a:r>
              <a:rPr lang="fa-IR" sz="4400" dirty="0"/>
              <a:t>قصد داریم یک جورایی متفاوت عمل کنیم. قصد دارم تا تصاویری از حیوانات مختلف را بالا بگیرم تا ببینید. برخی از این حیوانات مثال های مثبتی از یک ایده ای هستند که من در ذهن دارم. برخی دیگر از حیوانات مثال های منفی از آن هستند. </a:t>
            </a:r>
            <a:endParaRPr lang="en-US" sz="4400" dirty="0"/>
          </a:p>
        </p:txBody>
      </p:sp>
    </p:spTree>
    <p:extLst>
      <p:ext uri="{BB962C8B-B14F-4D97-AF65-F5344CB8AC3E}">
        <p14:creationId xmlns:p14="http://schemas.microsoft.com/office/powerpoint/2010/main" val="4204652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ppt_w</p:attrName>
                                        </p:attrNameLst>
                                      </p:cBhvr>
                                      <p:tavLst>
                                        <p:tav tm="0">
                                          <p:val>
                                            <p:fltVal val="0"/>
                                          </p:val>
                                        </p:tav>
                                        <p:tav tm="100000">
                                          <p:val>
                                            <p:strVal val="#ppt_w"/>
                                          </p:val>
                                        </p:tav>
                                      </p:tavLst>
                                    </p:anim>
                                    <p:anim calcmode="lin" valueType="num">
                                      <p:cBhvr>
                                        <p:cTn id="14" dur="1000" fill="hold"/>
                                        <p:tgtEl>
                                          <p:spTgt spid="3"/>
                                        </p:tgtEl>
                                        <p:attrNameLst>
                                          <p:attrName>ppt_h</p:attrName>
                                        </p:attrNameLst>
                                      </p:cBhvr>
                                      <p:tavLst>
                                        <p:tav tm="0">
                                          <p:val>
                                            <p:fltVal val="0"/>
                                          </p:val>
                                        </p:tav>
                                        <p:tav tm="100000">
                                          <p:val>
                                            <p:strVal val="#ppt_h"/>
                                          </p:val>
                                        </p:tav>
                                      </p:tavLst>
                                    </p:anim>
                                    <p:anim calcmode="lin" valueType="num">
                                      <p:cBhvr>
                                        <p:cTn id="15" dur="1000" fill="hold"/>
                                        <p:tgtEl>
                                          <p:spTgt spid="3"/>
                                        </p:tgtEl>
                                        <p:attrNameLst>
                                          <p:attrName>style.rotation</p:attrName>
                                        </p:attrNameLst>
                                      </p:cBhvr>
                                      <p:tavLst>
                                        <p:tav tm="0">
                                          <p:val>
                                            <p:fltVal val="90"/>
                                          </p:val>
                                        </p:tav>
                                        <p:tav tm="100000">
                                          <p:val>
                                            <p:fltVal val="0"/>
                                          </p:val>
                                        </p:tav>
                                      </p:tavLst>
                                    </p:anim>
                                    <p:animEffect transition="in" filter="fade">
                                      <p:cBhvr>
                                        <p:cTn id="16"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447800"/>
          </a:xfrm>
        </p:spPr>
        <p:txBody>
          <a:bodyPr>
            <a:noAutofit/>
          </a:bodyPr>
          <a:lstStyle/>
          <a:p>
            <a:pPr algn="r" rtl="1"/>
            <a:endParaRPr lang="en-US" sz="3600" dirty="0"/>
          </a:p>
        </p:txBody>
      </p:sp>
      <p:sp>
        <p:nvSpPr>
          <p:cNvPr id="3" name="Content Placeholder 2"/>
          <p:cNvSpPr>
            <a:spLocks noGrp="1"/>
          </p:cNvSpPr>
          <p:nvPr>
            <p:ph idx="1"/>
          </p:nvPr>
        </p:nvSpPr>
        <p:spPr/>
        <p:txBody>
          <a:bodyPr>
            <a:normAutofit/>
          </a:bodyPr>
          <a:lstStyle/>
          <a:p>
            <a:pPr marL="0" indent="0" algn="r" rtl="1">
              <a:buNone/>
            </a:pPr>
            <a:r>
              <a:rPr lang="fa-IR" sz="4400" dirty="0"/>
              <a:t>همه ی حیوانات مثال های مثبت، مثال هایی از یک مفهوم مهم هستند که قصد داریم طی روزهای آینده درباره شان مطالعه کنیم. مثال های منفی، مثال هایی از این مفهوم به حساب نمی آیند، اگرچه ممکن است در برخی چیزها با مثال های مثبت، مشترک باشند.</a:t>
            </a:r>
          </a:p>
          <a:p>
            <a:pPr marL="0" indent="0" algn="r" rtl="1">
              <a:buNone/>
            </a:pPr>
            <a:endParaRPr lang="en-US" sz="4400" dirty="0"/>
          </a:p>
        </p:txBody>
      </p:sp>
    </p:spTree>
    <p:extLst>
      <p:ext uri="{BB962C8B-B14F-4D97-AF65-F5344CB8AC3E}">
        <p14:creationId xmlns:p14="http://schemas.microsoft.com/office/powerpoint/2010/main" val="577030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1904</Words>
  <Application>Microsoft Office PowerPoint</Application>
  <PresentationFormat>On-screen Show (4:3)</PresentationFormat>
  <Paragraphs>102</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ژان ژاک روسو1712- 1778(فیلسوف تعلیم و تربیت (</vt:lpstr>
      <vt:lpstr>یادآوری روش تدریس اکتساب مفهوم: </vt:lpstr>
      <vt:lpstr>PowerPoint Presentation</vt:lpstr>
      <vt:lpstr>یادآوری روش تدریس اکتساب مفهوم: </vt:lpstr>
      <vt:lpstr>PowerPoint Presentation</vt:lpstr>
      <vt:lpstr>PowerPoint Presentation</vt:lpstr>
      <vt:lpstr>PowerPoint Presentation</vt:lpstr>
      <vt:lpstr>مقدمه ای که معلم می گوید و خواسته اش را از شاگردان بیان می کند:</vt:lpstr>
      <vt:lpstr>PowerPoint Presentation</vt:lpstr>
      <vt:lpstr>PowerPoint Presentation</vt:lpstr>
      <vt:lpstr>نحوه ی اجرای تدریس</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یادآوری روش تدریس اکتساب مفهوم: </vt:lpstr>
      <vt:lpstr>یادآوری روش تدریس اکتساب مفهوم:</vt:lpstr>
      <vt:lpstr>یادآوری روش تدریس اکتساب مفهوم:</vt:lpstr>
      <vt:lpstr>مراحل انجام تدریس:</vt:lpstr>
      <vt:lpstr>منظور از نمونه های مثبت یک مفهوم چیست؟</vt:lpstr>
      <vt:lpstr>منظور از نمونه های منفی یک مفهوم چیست؟</vt:lpstr>
      <vt:lpstr>PowerPoint Presentation</vt:lpstr>
      <vt:lpstr>دلیل ارائه ی نمونه های منفی چیست؟</vt:lpstr>
      <vt:lpstr>نمونه های مثبت را ابتدا باید نشان داد یا نمونه های منفی را؟</vt:lpstr>
      <vt:lpstr>چه تعداد نمونه ی مثبت و منفی باید برای هر مفهوم ارائه شود؟</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یادآوری روش تدریس اکتساب مفهوم: </dc:title>
  <dc:creator/>
  <cp:lastModifiedBy>Mahoor</cp:lastModifiedBy>
  <cp:revision>71</cp:revision>
  <dcterms:created xsi:type="dcterms:W3CDTF">2006-08-16T00:00:00Z</dcterms:created>
  <dcterms:modified xsi:type="dcterms:W3CDTF">2017-06-28T08:16:14Z</dcterms:modified>
</cp:coreProperties>
</file>