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56" r:id="rId2"/>
  </p:sldMasterIdLst>
  <p:sldIdLst>
    <p:sldId id="256" r:id="rId3"/>
    <p:sldId id="257" r:id="rId4"/>
    <p:sldId id="298" r:id="rId5"/>
    <p:sldId id="259" r:id="rId6"/>
    <p:sldId id="260" r:id="rId7"/>
    <p:sldId id="261" r:id="rId8"/>
    <p:sldId id="262" r:id="rId9"/>
    <p:sldId id="263" r:id="rId10"/>
    <p:sldId id="299" r:id="rId11"/>
    <p:sldId id="264" r:id="rId12"/>
    <p:sldId id="258" r:id="rId13"/>
    <p:sldId id="265" r:id="rId14"/>
    <p:sldId id="266" r:id="rId15"/>
    <p:sldId id="301" r:id="rId16"/>
    <p:sldId id="302" r:id="rId17"/>
    <p:sldId id="308" r:id="rId18"/>
    <p:sldId id="303" r:id="rId19"/>
    <p:sldId id="304" r:id="rId20"/>
    <p:sldId id="305" r:id="rId21"/>
    <p:sldId id="306" r:id="rId22"/>
    <p:sldId id="30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hotocopy/>
                    </a14:imgEffect>
                    <a14:imgEffect>
                      <a14:colorTemperature colorTemp="4700"/>
                    </a14:imgEffect>
                    <a14:imgEffect>
                      <a14:brightnessContrast bright="-40000" contrast="2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5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FAD5DD8-891C-4A99-97EF-1FC7B8715419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CF743DB-87DC-435B-A4E1-5773252A23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a-IR" sz="7200" dirty="0" smtClean="0">
                <a:solidFill>
                  <a:schemeClr val="tx1"/>
                </a:solidFill>
                <a:effectLst>
                  <a:outerShdw blurRad="50800" dist="38100" dir="5400000" algn="t" rotWithShape="0">
                    <a:schemeClr val="tx1">
                      <a:alpha val="50000"/>
                    </a:schemeClr>
                  </a:outerShdw>
                </a:effectLst>
              </a:rPr>
              <a:t>روش حل مسأله</a:t>
            </a:r>
            <a:endParaRPr lang="en-US" sz="7200" dirty="0">
              <a:solidFill>
                <a:schemeClr val="tx1"/>
              </a:solidFill>
              <a:effectLst>
                <a:outerShdw blurRad="50800" dist="38100" dir="5400000" algn="t" rotWithShape="0">
                  <a:schemeClr val="tx1">
                    <a:alpha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962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مرحله ی اول </a:t>
            </a:r>
            <a:r>
              <a:rPr lang="fa-IR" u="sng" dirty="0" smtClean="0"/>
              <a:t>روش </a:t>
            </a:r>
            <a:r>
              <a:rPr lang="fa-IR" u="sng" dirty="0"/>
              <a:t>حل مسأله</a:t>
            </a:r>
            <a:r>
              <a:rPr lang="fa-IR" dirty="0"/>
              <a:t> مبتنی بر الگوی جورج پولیا: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5400" dirty="0" smtClean="0"/>
              <a:t>1- درک و فهم مسأله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68815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dirty="0"/>
              <a:t>مرحله ی </a:t>
            </a:r>
            <a:r>
              <a:rPr lang="fa-IR" dirty="0" smtClean="0"/>
              <a:t>دوم </a:t>
            </a:r>
            <a:r>
              <a:rPr lang="fa-IR" u="sng" dirty="0"/>
              <a:t>روش حل مسأله</a:t>
            </a:r>
            <a:r>
              <a:rPr lang="fa-IR" dirty="0"/>
              <a:t> مبتنی بر الگوی جورج پولیا: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5400" dirty="0" smtClean="0"/>
              <a:t>2- نقشه کشی یا طراحی برای حل مسأله</a:t>
            </a:r>
          </a:p>
        </p:txBody>
      </p:sp>
    </p:spTree>
    <p:extLst>
      <p:ext uri="{BB962C8B-B14F-4D97-AF65-F5344CB8AC3E}">
        <p14:creationId xmlns:p14="http://schemas.microsoft.com/office/powerpoint/2010/main" val="163778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/>
              <a:t>مرحله ی </a:t>
            </a:r>
            <a:r>
              <a:rPr lang="fa-IR" dirty="0" smtClean="0"/>
              <a:t>سوم </a:t>
            </a:r>
            <a:r>
              <a:rPr lang="fa-IR" u="sng" dirty="0"/>
              <a:t>روش حل مسأله</a:t>
            </a:r>
            <a:r>
              <a:rPr lang="fa-IR" dirty="0"/>
              <a:t> مبتنی بر الگوی جورج پولیا: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6600" dirty="0" smtClean="0"/>
              <a:t>3- اجرای نقشه و   راه بردهای انتخاب شده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09569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/>
              <a:t>مرحله ی </a:t>
            </a:r>
            <a:r>
              <a:rPr lang="fa-IR" dirty="0" smtClean="0"/>
              <a:t>چهارم </a:t>
            </a:r>
            <a:r>
              <a:rPr lang="fa-IR" u="sng" dirty="0"/>
              <a:t>روش حل مسأله</a:t>
            </a:r>
            <a:r>
              <a:rPr lang="fa-IR" dirty="0"/>
              <a:t> مبتنی بر الگوی جورج پولیا: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4800" dirty="0" smtClean="0"/>
              <a:t>4- بازنگری و کنترل</a:t>
            </a:r>
          </a:p>
          <a:p>
            <a:pPr marL="0" indent="0" algn="r" rtl="1">
              <a:buNone/>
            </a:pPr>
            <a:r>
              <a:rPr lang="fa-IR" sz="4800" dirty="0" smtClean="0"/>
              <a:t>بازنگری یعنی </a:t>
            </a:r>
            <a:r>
              <a:rPr lang="fa-IR" sz="4800" b="1" dirty="0">
                <a:cs typeface="B Nazanin" pitchFamily="2" charset="-78"/>
              </a:rPr>
              <a:t>به گونه دیگر </a:t>
            </a:r>
            <a:r>
              <a:rPr lang="fa-IR" sz="4800" b="1" dirty="0" smtClean="0">
                <a:cs typeface="B Nazanin" pitchFamily="2" charset="-78"/>
              </a:rPr>
              <a:t>دیدن یا </a:t>
            </a:r>
            <a:r>
              <a:rPr lang="fa-IR" sz="4800" b="1" dirty="0">
                <a:cs typeface="B Nazanin" pitchFamily="2" charset="-78"/>
              </a:rPr>
              <a:t>از زاویه </a:t>
            </a:r>
            <a:r>
              <a:rPr lang="fa-IR" sz="4800" b="1" dirty="0" smtClean="0">
                <a:cs typeface="B Nazanin" pitchFamily="2" charset="-78"/>
              </a:rPr>
              <a:t>ی دید </a:t>
            </a:r>
            <a:r>
              <a:rPr lang="fa-IR" sz="4800" b="1" dirty="0">
                <a:cs typeface="B Nazanin" pitchFamily="2" charset="-78"/>
              </a:rPr>
              <a:t>دیگری به موضوع نگاه </a:t>
            </a:r>
            <a:r>
              <a:rPr lang="fa-IR" sz="4800" b="1" dirty="0" smtClean="0">
                <a:cs typeface="B Nazanin" pitchFamily="2" charset="-78"/>
              </a:rPr>
              <a:t>کردن.</a:t>
            </a:r>
            <a:r>
              <a:rPr lang="fa-IR" sz="4800" dirty="0" smtClean="0"/>
              <a:t>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58270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نکاتی </a:t>
            </a:r>
            <a:r>
              <a:rPr lang="fa-IR" smtClean="0"/>
              <a:t>جهت ارائه </a:t>
            </a:r>
            <a:r>
              <a:rPr lang="fa-IR" dirty="0" smtClean="0"/>
              <a:t>الگوی حل مسأله: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fa-IR" sz="6600" dirty="0" smtClean="0"/>
              <a:t>1- موضوعاتی با این الگو تدریس شوند که با شرایط و خصوصیات مراحل الگو متناسب باشند.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05545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dirty="0" smtClean="0"/>
              <a:t>ادامه ی نکاتی جهت ارای الگوی حل مسأله: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r" rtl="1">
              <a:buNone/>
            </a:pPr>
            <a:r>
              <a:rPr lang="fa-IR" sz="6600" dirty="0" smtClean="0"/>
              <a:t>2- در هر یک از مراحل، گروه هایی تشکیل دهید تا بحث و گفتگو سامان دهی گردد.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09863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dirty="0" smtClean="0"/>
              <a:t>ادامه ی نکاتی جهت ارای الگوی حل مسأله: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fa-IR" sz="6600" dirty="0" smtClean="0"/>
              <a:t>3- در مورد روش تحقیق، آزمایش، و ساخت فرضیه و دیگر مراحل اجرای الگو، دانش آموزان را هدایت کنید.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1710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dirty="0" smtClean="0"/>
              <a:t>ادامه ی نکاتی جهت ارای الگوی حل مسأله: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r" rtl="1">
              <a:buNone/>
            </a:pPr>
            <a:r>
              <a:rPr lang="fa-IR" sz="6600" dirty="0" smtClean="0"/>
              <a:t>4- در مورد اجرای صحیح مراحل، دانش آموزان را به طور مستقیم و غیر مستقیم هدایت کنید.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40619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dirty="0" smtClean="0"/>
              <a:t>ادامه ی نکاتی جهت ارای الگوی حل مسأله: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r" rtl="1"/>
            <a:r>
              <a:rPr lang="fa-IR" sz="6600" dirty="0" smtClean="0"/>
              <a:t>5- روش های جمع آوری اطلاعات و منابع اطلاعاتی به دانش آموزان معرفی شود.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72674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dirty="0" smtClean="0"/>
              <a:t>ادامه ی نکاتی جهت ارای الگوی حل مسأله: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fa-IR" sz="6600" dirty="0" smtClean="0"/>
              <a:t>6- به روش های غیر معمول شاگردان توجه کنید ممکن است خلاقانه باشد.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89961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colorTemperature colorTemp="4700"/>
                    </a14:imgEffect>
                    <a14:imgEffect>
                      <a14:brightnessContrast bright="-40000" contrast="2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مدل های مختلف حل مسأله: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/>
            <a:r>
              <a:rPr lang="fa-IR" sz="5400" dirty="0" smtClean="0"/>
              <a:t>مدل  مبتنی بر اندیشه ی جان دیویی</a:t>
            </a:r>
          </a:p>
          <a:p>
            <a:pPr algn="r" rtl="1"/>
            <a:r>
              <a:rPr lang="fa-IR" sz="5400" dirty="0"/>
              <a:t> </a:t>
            </a:r>
            <a:r>
              <a:rPr lang="fa-IR" sz="5400" dirty="0" smtClean="0"/>
              <a:t>مدل مبتنی بر اندیشه ی جورج پولیا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64751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dirty="0" smtClean="0"/>
              <a:t>ادامه ی نکاتی </a:t>
            </a:r>
            <a:r>
              <a:rPr lang="fa-IR" smtClean="0"/>
              <a:t>جهت </a:t>
            </a:r>
            <a:r>
              <a:rPr lang="fa-IR" smtClean="0"/>
              <a:t>ارائه </a:t>
            </a:r>
            <a:r>
              <a:rPr lang="fa-IR" dirty="0" smtClean="0"/>
              <a:t>الگوی حل مسأله: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r" rtl="1">
              <a:buNone/>
            </a:pPr>
            <a:r>
              <a:rPr lang="fa-IR" sz="6600" dirty="0" smtClean="0"/>
              <a:t>7- شاگردان را تشویق کنید تا از روش های گوناگونی برای حل مسأله استفاده کنند و از اجرای یک روش یکنواخت بپرهیزند.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6063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1">
              <a:buNone/>
            </a:pPr>
            <a:endParaRPr lang="fa-IR" sz="6600" dirty="0" smtClean="0"/>
          </a:p>
          <a:p>
            <a:pPr marL="0" indent="0" algn="ctr" rtl="1">
              <a:buNone/>
            </a:pPr>
            <a:r>
              <a:rPr lang="fa-IR" sz="6600" dirty="0" smtClean="0"/>
              <a:t>پایان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08356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905000"/>
            <a:ext cx="5723468" cy="3276600"/>
          </a:xfrm>
        </p:spPr>
        <p:txBody>
          <a:bodyPr>
            <a:noAutofit/>
          </a:bodyPr>
          <a:lstStyle/>
          <a:p>
            <a:r>
              <a:rPr lang="fa-IR" sz="6000" dirty="0"/>
              <a:t>مراحل </a:t>
            </a:r>
            <a:r>
              <a:rPr lang="fa-IR" sz="6000" u="sng" dirty="0"/>
              <a:t>روش حل مسأله</a:t>
            </a:r>
            <a:r>
              <a:rPr lang="fa-IR" sz="6000" dirty="0"/>
              <a:t> مبتنی بر الگوی جان دیویی:</a:t>
            </a:r>
            <a:endParaRPr lang="en-US" sz="6000" dirty="0">
              <a:solidFill>
                <a:schemeClr val="tx1"/>
              </a:solidFill>
              <a:effectLst>
                <a:outerShdw blurRad="50800" dist="38100" dir="5400000" algn="t" rotWithShape="0">
                  <a:schemeClr val="tx1">
                    <a:alpha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3263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rtl="1">
              <a:buFont typeface="+mj-lt"/>
              <a:buAutoNum type="arabicPeriod"/>
            </a:pPr>
            <a:r>
              <a:rPr lang="fa-IR" sz="6000" dirty="0"/>
              <a:t>مشخص کردن </a:t>
            </a:r>
            <a:r>
              <a:rPr lang="fa-IR" sz="6000" dirty="0" smtClean="0"/>
              <a:t>مسأله.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6600" dirty="0" smtClean="0"/>
              <a:t>تمام </a:t>
            </a:r>
            <a:r>
              <a:rPr lang="fa-IR" sz="6600" dirty="0"/>
              <a:t>ابعاد مسأله تعیین و به شاگردان تفهیم می </a:t>
            </a:r>
            <a:r>
              <a:rPr lang="fa-IR" sz="6600" dirty="0" smtClean="0"/>
              <a:t>شود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29540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42950" indent="-742950" rtl="1">
              <a:buFont typeface="+mj-lt"/>
              <a:buAutoNum type="arabicPeriod" startAt="2"/>
            </a:pPr>
            <a:r>
              <a:rPr lang="fa-IR" dirty="0" smtClean="0"/>
              <a:t>جمع آوری اطلاعات برای ساخت فرضیه.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5400" dirty="0" smtClean="0"/>
              <a:t>یک سلسله اطلاعات زمینه ای جمع آوری می گردد و فرضیه بر اساس آن ها حدس زده می شود.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9162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colorTemperature colorTemp="4700"/>
                    </a14:imgEffect>
                    <a14:imgEffect>
                      <a14:brightnessContrast bright="-40000" contrast="2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rtl="1">
              <a:buFont typeface="+mj-lt"/>
              <a:buAutoNum type="arabicPeriod" startAt="3"/>
            </a:pPr>
            <a:r>
              <a:rPr lang="fa-IR" sz="6000" dirty="0" smtClean="0"/>
              <a:t>فرضیه سازی.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6600" dirty="0" smtClean="0"/>
              <a:t>حدس و گمان اولیه را فرد می سازد.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03028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colorTemperature colorTemp="4700"/>
                    </a14:imgEffect>
                    <a14:imgEffect>
                      <a14:brightnessContrast bright="-40000" contrast="2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rtl="1">
              <a:buFont typeface="+mj-lt"/>
              <a:buAutoNum type="arabicPeriod" startAt="4"/>
            </a:pPr>
            <a:r>
              <a:rPr lang="fa-IR" sz="6600" dirty="0" smtClean="0"/>
              <a:t>آزمایش فرضیه ها.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3600" dirty="0" smtClean="0"/>
              <a:t>روش های تحقیق و بررسی برای یکایک فرضیه ها پیش بینی می شود.</a:t>
            </a:r>
          </a:p>
          <a:p>
            <a:pPr marL="0" indent="0" algn="r" rtl="1">
              <a:buNone/>
            </a:pPr>
            <a:r>
              <a:rPr lang="fa-IR" sz="3600" dirty="0" smtClean="0"/>
              <a:t>فرضیه ها مورد آزمایش قرار می گیرند، نتایج را ثبت می کنند.</a:t>
            </a:r>
          </a:p>
          <a:p>
            <a:pPr marL="0" indent="0" algn="r" rtl="1">
              <a:buNone/>
            </a:pPr>
            <a:r>
              <a:rPr lang="fa-IR" sz="3600" dirty="0" smtClean="0"/>
              <a:t>درستی و نادرستی فرضیه ها مشخص می شود.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3068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colorTemperature colorTemp="4700"/>
                    </a14:imgEffect>
                    <a14:imgEffect>
                      <a14:brightnessContrast bright="-40000" contrast="2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/>
              <a:t>5. نتیجه گیری، تعمیم، </a:t>
            </a:r>
            <a:r>
              <a:rPr lang="fa-IR" sz="4800" smtClean="0"/>
              <a:t>و کاربرد.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r" rtl="1">
              <a:buNone/>
            </a:pPr>
            <a:r>
              <a:rPr lang="fa-IR" sz="6000" dirty="0" smtClean="0"/>
              <a:t>پس از اطمینان از قابل دفاع بودن نتیجه ی اجرای روش ها، فرضیه های تأیید شده برای تعمیم، کاربرد و استفاده ی دیگران معرفی می شوند.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13382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905000"/>
            <a:ext cx="5723468" cy="3276600"/>
          </a:xfrm>
        </p:spPr>
        <p:txBody>
          <a:bodyPr>
            <a:noAutofit/>
          </a:bodyPr>
          <a:lstStyle/>
          <a:p>
            <a:r>
              <a:rPr lang="fa-IR" sz="6000" dirty="0"/>
              <a:t>مراحل </a:t>
            </a:r>
            <a:r>
              <a:rPr lang="fa-IR" sz="6000" u="sng" dirty="0"/>
              <a:t>روش حل مسأله</a:t>
            </a:r>
            <a:r>
              <a:rPr lang="fa-IR" sz="6000" dirty="0"/>
              <a:t> مبتنی بر الگوی </a:t>
            </a:r>
            <a:r>
              <a:rPr lang="fa-IR" sz="6000" dirty="0" smtClean="0"/>
              <a:t>جورج پولیا:</a:t>
            </a:r>
            <a:endParaRPr lang="en-US" sz="6000" dirty="0">
              <a:solidFill>
                <a:schemeClr val="tx1"/>
              </a:solidFill>
              <a:effectLst>
                <a:outerShdw blurRad="50800" dist="38100" dir="5400000" algn="t" rotWithShape="0">
                  <a:schemeClr val="tx1">
                    <a:alpha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007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609</TotalTime>
  <Words>459</Words>
  <Application>Microsoft Office PowerPoint</Application>
  <PresentationFormat>On-screen Show (4:3)</PresentationFormat>
  <Paragraphs>43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Pushpin</vt:lpstr>
      <vt:lpstr>1_Pushpin</vt:lpstr>
      <vt:lpstr>روش حل مسأله</vt:lpstr>
      <vt:lpstr>مدل های مختلف حل مسأله:</vt:lpstr>
      <vt:lpstr>مراحل روش حل مسأله مبتنی بر الگوی جان دیویی:</vt:lpstr>
      <vt:lpstr>مشخص کردن مسأله.</vt:lpstr>
      <vt:lpstr>جمع آوری اطلاعات برای ساخت فرضیه.</vt:lpstr>
      <vt:lpstr>فرضیه سازی.</vt:lpstr>
      <vt:lpstr>آزمایش فرضیه ها.</vt:lpstr>
      <vt:lpstr>5. نتیجه گیری، تعمیم، و کاربرد.</vt:lpstr>
      <vt:lpstr>مراحل روش حل مسأله مبتنی بر الگوی جورج پولیا:</vt:lpstr>
      <vt:lpstr>مرحله ی اول روش حل مسأله مبتنی بر الگوی جورج پولیا:</vt:lpstr>
      <vt:lpstr>مرحله ی دوم روش حل مسأله مبتنی بر الگوی جورج پولیا:</vt:lpstr>
      <vt:lpstr>مرحله ی سوم روش حل مسأله مبتنی بر الگوی جورج پولیا:</vt:lpstr>
      <vt:lpstr>مرحله ی چهارم روش حل مسأله مبتنی بر الگوی جورج پولیا:</vt:lpstr>
      <vt:lpstr>نکاتی جهت ارائه الگوی حل مسأله:</vt:lpstr>
      <vt:lpstr>ادامه ی نکاتی جهت ارای الگوی حل مسأله:</vt:lpstr>
      <vt:lpstr>ادامه ی نکاتی جهت ارای الگوی حل مسأله:</vt:lpstr>
      <vt:lpstr>ادامه ی نکاتی جهت ارای الگوی حل مسأله:</vt:lpstr>
      <vt:lpstr>ادامه ی نکاتی جهت ارای الگوی حل مسأله:</vt:lpstr>
      <vt:lpstr>ادامه ی نکاتی جهت ارای الگوی حل مسأله:</vt:lpstr>
      <vt:lpstr>ادامه ی نکاتی جهت ارائه الگوی حل مسأله: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Mahoor</dc:creator>
  <cp:lastModifiedBy>Mahoor</cp:lastModifiedBy>
  <cp:revision>22</cp:revision>
  <dcterms:created xsi:type="dcterms:W3CDTF">2015-02-14T08:49:30Z</dcterms:created>
  <dcterms:modified xsi:type="dcterms:W3CDTF">2015-03-09T10:47:32Z</dcterms:modified>
</cp:coreProperties>
</file>