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0" r:id="rId4"/>
    <p:sldId id="258" r:id="rId5"/>
    <p:sldId id="261" r:id="rId6"/>
    <p:sldId id="262" r:id="rId7"/>
    <p:sldId id="263" r:id="rId8"/>
    <p:sldId id="264" r:id="rId9"/>
    <p:sldId id="265" r:id="rId10"/>
    <p:sldId id="266" r:id="rId11"/>
    <p:sldId id="267" r:id="rId12"/>
    <p:sldId id="269" r:id="rId13"/>
    <p:sldId id="271" r:id="rId14"/>
    <p:sldId id="272" r:id="rId15"/>
    <p:sldId id="273" r:id="rId16"/>
    <p:sldId id="274" r:id="rId17"/>
    <p:sldId id="275" r:id="rId18"/>
    <p:sldId id="283" r:id="rId19"/>
    <p:sldId id="276" r:id="rId20"/>
    <p:sldId id="277" r:id="rId21"/>
    <p:sldId id="278" r:id="rId22"/>
    <p:sldId id="279" r:id="rId23"/>
    <p:sldId id="280" r:id="rId24"/>
    <p:sldId id="281" r:id="rId25"/>
    <p:sldId id="270" r:id="rId26"/>
    <p:sldId id="282" r:id="rId27"/>
    <p:sldId id="284" r:id="rId28"/>
    <p:sldId id="285" r:id="rId2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5" d="100"/>
          <a:sy n="45" d="100"/>
        </p:scale>
        <p:origin x="1158" y="7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A776949-0A21-413B-91A5-830A6F38E58D}" type="datetimeFigureOut">
              <a:rPr lang="en-US" smtClean="0"/>
              <a:t>3/9/2020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EC76CA-BBEE-4087-B9BE-938B7B063F11}" type="slidenum">
              <a:rPr lang="en-US" smtClean="0"/>
              <a:t>‹#›</a:t>
            </a:fld>
            <a:endParaRPr lang="en-US"/>
          </a:p>
        </p:txBody>
      </p:sp>
    </p:spTree>
    <p:extLst>
      <p:ext uri="{BB962C8B-B14F-4D97-AF65-F5344CB8AC3E}">
        <p14:creationId xmlns:p14="http://schemas.microsoft.com/office/powerpoint/2010/main" val="21079982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A776949-0A21-413B-91A5-830A6F38E58D}" type="datetimeFigureOut">
              <a:rPr lang="en-US" smtClean="0"/>
              <a:t>3/9/2020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EC76CA-BBEE-4087-B9BE-938B7B063F11}" type="slidenum">
              <a:rPr lang="en-US" smtClean="0"/>
              <a:t>‹#›</a:t>
            </a:fld>
            <a:endParaRPr lang="en-US"/>
          </a:p>
        </p:txBody>
      </p:sp>
    </p:spTree>
    <p:extLst>
      <p:ext uri="{BB962C8B-B14F-4D97-AF65-F5344CB8AC3E}">
        <p14:creationId xmlns:p14="http://schemas.microsoft.com/office/powerpoint/2010/main" val="18525639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A776949-0A21-413B-91A5-830A6F38E58D}" type="datetimeFigureOut">
              <a:rPr lang="en-US" smtClean="0"/>
              <a:t>3/9/2020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EC76CA-BBEE-4087-B9BE-938B7B063F11}" type="slidenum">
              <a:rPr lang="en-US" smtClean="0"/>
              <a:t>‹#›</a:t>
            </a:fld>
            <a:endParaRPr lang="en-US"/>
          </a:p>
        </p:txBody>
      </p:sp>
    </p:spTree>
    <p:extLst>
      <p:ext uri="{BB962C8B-B14F-4D97-AF65-F5344CB8AC3E}">
        <p14:creationId xmlns:p14="http://schemas.microsoft.com/office/powerpoint/2010/main" val="32598614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A776949-0A21-413B-91A5-830A6F38E58D}" type="datetimeFigureOut">
              <a:rPr lang="en-US" smtClean="0"/>
              <a:t>3/9/2020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EC76CA-BBEE-4087-B9BE-938B7B063F11}" type="slidenum">
              <a:rPr lang="en-US" smtClean="0"/>
              <a:t>‹#›</a:t>
            </a:fld>
            <a:endParaRPr lang="en-US"/>
          </a:p>
        </p:txBody>
      </p:sp>
    </p:spTree>
    <p:extLst>
      <p:ext uri="{BB962C8B-B14F-4D97-AF65-F5344CB8AC3E}">
        <p14:creationId xmlns:p14="http://schemas.microsoft.com/office/powerpoint/2010/main" val="25786919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A776949-0A21-413B-91A5-830A6F38E58D}" type="datetimeFigureOut">
              <a:rPr lang="en-US" smtClean="0"/>
              <a:t>3/9/2020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EC76CA-BBEE-4087-B9BE-938B7B063F11}" type="slidenum">
              <a:rPr lang="en-US" smtClean="0"/>
              <a:t>‹#›</a:t>
            </a:fld>
            <a:endParaRPr lang="en-US"/>
          </a:p>
        </p:txBody>
      </p:sp>
    </p:spTree>
    <p:extLst>
      <p:ext uri="{BB962C8B-B14F-4D97-AF65-F5344CB8AC3E}">
        <p14:creationId xmlns:p14="http://schemas.microsoft.com/office/powerpoint/2010/main" val="5769632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A776949-0A21-413B-91A5-830A6F38E58D}" type="datetimeFigureOut">
              <a:rPr lang="en-US" smtClean="0"/>
              <a:t>3/9/2020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0EC76CA-BBEE-4087-B9BE-938B7B063F11}" type="slidenum">
              <a:rPr lang="en-US" smtClean="0"/>
              <a:t>‹#›</a:t>
            </a:fld>
            <a:endParaRPr lang="en-US"/>
          </a:p>
        </p:txBody>
      </p:sp>
    </p:spTree>
    <p:extLst>
      <p:ext uri="{BB962C8B-B14F-4D97-AF65-F5344CB8AC3E}">
        <p14:creationId xmlns:p14="http://schemas.microsoft.com/office/powerpoint/2010/main" val="3575699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A776949-0A21-413B-91A5-830A6F38E58D}" type="datetimeFigureOut">
              <a:rPr lang="en-US" smtClean="0"/>
              <a:t>3/9/2020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0EC76CA-BBEE-4087-B9BE-938B7B063F11}" type="slidenum">
              <a:rPr lang="en-US" smtClean="0"/>
              <a:t>‹#›</a:t>
            </a:fld>
            <a:endParaRPr lang="en-US"/>
          </a:p>
        </p:txBody>
      </p:sp>
    </p:spTree>
    <p:extLst>
      <p:ext uri="{BB962C8B-B14F-4D97-AF65-F5344CB8AC3E}">
        <p14:creationId xmlns:p14="http://schemas.microsoft.com/office/powerpoint/2010/main" val="27851037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A776949-0A21-413B-91A5-830A6F38E58D}" type="datetimeFigureOut">
              <a:rPr lang="en-US" smtClean="0"/>
              <a:t>3/9/2020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0EC76CA-BBEE-4087-B9BE-938B7B063F11}" type="slidenum">
              <a:rPr lang="en-US" smtClean="0"/>
              <a:t>‹#›</a:t>
            </a:fld>
            <a:endParaRPr lang="en-US"/>
          </a:p>
        </p:txBody>
      </p:sp>
    </p:spTree>
    <p:extLst>
      <p:ext uri="{BB962C8B-B14F-4D97-AF65-F5344CB8AC3E}">
        <p14:creationId xmlns:p14="http://schemas.microsoft.com/office/powerpoint/2010/main" val="7965099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A776949-0A21-413B-91A5-830A6F38E58D}" type="datetimeFigureOut">
              <a:rPr lang="en-US" smtClean="0"/>
              <a:t>3/9/2020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0EC76CA-BBEE-4087-B9BE-938B7B063F11}" type="slidenum">
              <a:rPr lang="en-US" smtClean="0"/>
              <a:t>‹#›</a:t>
            </a:fld>
            <a:endParaRPr lang="en-US"/>
          </a:p>
        </p:txBody>
      </p:sp>
    </p:spTree>
    <p:extLst>
      <p:ext uri="{BB962C8B-B14F-4D97-AF65-F5344CB8AC3E}">
        <p14:creationId xmlns:p14="http://schemas.microsoft.com/office/powerpoint/2010/main" val="5215462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A776949-0A21-413B-91A5-830A6F38E58D}" type="datetimeFigureOut">
              <a:rPr lang="en-US" smtClean="0"/>
              <a:t>3/9/2020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0EC76CA-BBEE-4087-B9BE-938B7B063F11}" type="slidenum">
              <a:rPr lang="en-US" smtClean="0"/>
              <a:t>‹#›</a:t>
            </a:fld>
            <a:endParaRPr lang="en-US"/>
          </a:p>
        </p:txBody>
      </p:sp>
    </p:spTree>
    <p:extLst>
      <p:ext uri="{BB962C8B-B14F-4D97-AF65-F5344CB8AC3E}">
        <p14:creationId xmlns:p14="http://schemas.microsoft.com/office/powerpoint/2010/main" val="41117564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A776949-0A21-413B-91A5-830A6F38E58D}" type="datetimeFigureOut">
              <a:rPr lang="en-US" smtClean="0"/>
              <a:t>3/9/2020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0EC76CA-BBEE-4087-B9BE-938B7B063F11}" type="slidenum">
              <a:rPr lang="en-US" smtClean="0"/>
              <a:t>‹#›</a:t>
            </a:fld>
            <a:endParaRPr lang="en-US"/>
          </a:p>
        </p:txBody>
      </p:sp>
    </p:spTree>
    <p:extLst>
      <p:ext uri="{BB962C8B-B14F-4D97-AF65-F5344CB8AC3E}">
        <p14:creationId xmlns:p14="http://schemas.microsoft.com/office/powerpoint/2010/main" val="21226333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A776949-0A21-413B-91A5-830A6F38E58D}" type="datetimeFigureOut">
              <a:rPr lang="en-US" smtClean="0"/>
              <a:t>3/9/2020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0EC76CA-BBEE-4087-B9BE-938B7B063F11}" type="slidenum">
              <a:rPr lang="en-US" smtClean="0"/>
              <a:t>‹#›</a:t>
            </a:fld>
            <a:endParaRPr lang="en-US"/>
          </a:p>
        </p:txBody>
      </p:sp>
    </p:spTree>
    <p:extLst>
      <p:ext uri="{BB962C8B-B14F-4D97-AF65-F5344CB8AC3E}">
        <p14:creationId xmlns:p14="http://schemas.microsoft.com/office/powerpoint/2010/main" val="70455602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219200" y="457200"/>
            <a:ext cx="6400800" cy="5105400"/>
          </a:xfrm>
        </p:spPr>
        <p:txBody>
          <a:bodyPr>
            <a:noAutofit/>
          </a:bodyPr>
          <a:lstStyle/>
          <a:p>
            <a:pPr rtl="1"/>
            <a:r>
              <a:rPr lang="fa-IR" sz="5400" dirty="0" smtClean="0">
                <a:solidFill>
                  <a:schemeClr val="tx1"/>
                </a:solidFill>
              </a:rPr>
              <a:t>در هر حال رنج یکی از این دو را باید تحمل کنیم: درد منظم بودن یا درد تآسف.</a:t>
            </a:r>
          </a:p>
          <a:p>
            <a:pPr rtl="1"/>
            <a:r>
              <a:rPr lang="fa-IR" sz="4400" dirty="0" smtClean="0">
                <a:solidFill>
                  <a:schemeClr val="tx1"/>
                </a:solidFill>
              </a:rPr>
              <a:t>جیم ران- اسطوره ی رشد شخصی</a:t>
            </a:r>
            <a:endParaRPr lang="en-US" sz="4000" dirty="0">
              <a:solidFill>
                <a:schemeClr val="tx1"/>
              </a:solidFill>
            </a:endParaRPr>
          </a:p>
        </p:txBody>
      </p:sp>
    </p:spTree>
    <p:extLst>
      <p:ext uri="{BB962C8B-B14F-4D97-AF65-F5344CB8AC3E}">
        <p14:creationId xmlns:p14="http://schemas.microsoft.com/office/powerpoint/2010/main" val="153887199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rtl="1"/>
            <a:r>
              <a:rPr lang="fa-IR" dirty="0" smtClean="0"/>
              <a:t>ادامه ی </a:t>
            </a:r>
            <a:r>
              <a:rPr lang="fa-IR" dirty="0"/>
              <a:t>الگوی کاوش گری</a:t>
            </a:r>
            <a:r>
              <a:rPr lang="en-US" dirty="0"/>
              <a:t>INQUIRY METHOD </a:t>
            </a:r>
            <a:r>
              <a:rPr lang="fa-IR" dirty="0" smtClean="0"/>
              <a:t>:</a:t>
            </a:r>
            <a:endParaRPr lang="en-US" dirty="0"/>
          </a:p>
        </p:txBody>
      </p:sp>
      <p:sp>
        <p:nvSpPr>
          <p:cNvPr id="3" name="Content Placeholder 2"/>
          <p:cNvSpPr>
            <a:spLocks noGrp="1"/>
          </p:cNvSpPr>
          <p:nvPr>
            <p:ph idx="1"/>
          </p:nvPr>
        </p:nvSpPr>
        <p:spPr/>
        <p:txBody>
          <a:bodyPr>
            <a:normAutofit/>
          </a:bodyPr>
          <a:lstStyle/>
          <a:p>
            <a:pPr marL="0" indent="0" algn="r" rtl="1">
              <a:buNone/>
            </a:pPr>
            <a:r>
              <a:rPr lang="fa-IR" dirty="0" smtClean="0"/>
              <a:t>دانش آموز: آیا دست سرد مادر پیشانی سارا را گرم تر از مقدار واقعی حس نمی کند؟؟</a:t>
            </a:r>
          </a:p>
          <a:p>
            <a:pPr marL="0" indent="0" algn="r" rtl="1">
              <a:buNone/>
            </a:pPr>
            <a:r>
              <a:rPr lang="fa-IR" dirty="0" smtClean="0"/>
              <a:t>روی پرسش هایی که به متغیرهای درونی آزمایش اشاره دارد تأکید می کنیم.</a:t>
            </a:r>
          </a:p>
          <a:p>
            <a:pPr marL="0" indent="0" algn="r" rtl="1">
              <a:buNone/>
            </a:pPr>
            <a:r>
              <a:rPr lang="fa-IR" dirty="0" smtClean="0"/>
              <a:t>می گوییم: «بله سؤال خوبی بود.»</a:t>
            </a:r>
          </a:p>
        </p:txBody>
      </p:sp>
    </p:spTree>
    <p:extLst>
      <p:ext uri="{BB962C8B-B14F-4D97-AF65-F5344CB8AC3E}">
        <p14:creationId xmlns:p14="http://schemas.microsoft.com/office/powerpoint/2010/main" val="312693671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rtl="1"/>
            <a:r>
              <a:rPr lang="fa-IR" dirty="0" smtClean="0"/>
              <a:t>ادامه ی </a:t>
            </a:r>
            <a:r>
              <a:rPr lang="fa-IR" dirty="0"/>
              <a:t>الگوی کاوش گری</a:t>
            </a:r>
            <a:r>
              <a:rPr lang="en-US" dirty="0"/>
              <a:t>INQUIRY METHOD </a:t>
            </a:r>
            <a:r>
              <a:rPr lang="fa-IR" dirty="0" smtClean="0"/>
              <a:t>:</a:t>
            </a:r>
            <a:endParaRPr lang="en-US" dirty="0"/>
          </a:p>
        </p:txBody>
      </p:sp>
      <p:sp>
        <p:nvSpPr>
          <p:cNvPr id="3" name="Content Placeholder 2"/>
          <p:cNvSpPr>
            <a:spLocks noGrp="1"/>
          </p:cNvSpPr>
          <p:nvPr>
            <p:ph idx="1"/>
          </p:nvPr>
        </p:nvSpPr>
        <p:spPr/>
        <p:txBody>
          <a:bodyPr>
            <a:normAutofit/>
          </a:bodyPr>
          <a:lstStyle/>
          <a:p>
            <a:pPr marL="0" indent="0" algn="r" rtl="1">
              <a:buNone/>
            </a:pPr>
            <a:r>
              <a:rPr lang="fa-IR" dirty="0" smtClean="0"/>
              <a:t>حتی اگر نتوانند به پرسیدن سؤال بپردازند، </a:t>
            </a:r>
            <a:r>
              <a:rPr lang="fa-IR" dirty="0"/>
              <a:t>شما هم می توانید سؤالاتی از دانش آموزان بکنید. </a:t>
            </a:r>
            <a:endParaRPr lang="fa-IR" dirty="0" smtClean="0"/>
          </a:p>
        </p:txBody>
      </p:sp>
    </p:spTree>
    <p:extLst>
      <p:ext uri="{BB962C8B-B14F-4D97-AF65-F5344CB8AC3E}">
        <p14:creationId xmlns:p14="http://schemas.microsoft.com/office/powerpoint/2010/main" val="357827337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rtl="1"/>
            <a:r>
              <a:rPr lang="fa-IR" dirty="0" smtClean="0"/>
              <a:t>ادامه ی </a:t>
            </a:r>
            <a:r>
              <a:rPr lang="fa-IR" dirty="0"/>
              <a:t>الگوی کاوش گری</a:t>
            </a:r>
            <a:r>
              <a:rPr lang="en-US" dirty="0"/>
              <a:t>INQUIRY METHOD </a:t>
            </a:r>
            <a:r>
              <a:rPr lang="fa-IR" dirty="0" smtClean="0"/>
              <a:t>:</a:t>
            </a:r>
            <a:endParaRPr lang="en-US" dirty="0"/>
          </a:p>
        </p:txBody>
      </p:sp>
      <p:sp>
        <p:nvSpPr>
          <p:cNvPr id="3" name="Content Placeholder 2"/>
          <p:cNvSpPr>
            <a:spLocks noGrp="1"/>
          </p:cNvSpPr>
          <p:nvPr>
            <p:ph idx="1"/>
          </p:nvPr>
        </p:nvSpPr>
        <p:spPr/>
        <p:txBody>
          <a:bodyPr>
            <a:normAutofit/>
          </a:bodyPr>
          <a:lstStyle/>
          <a:p>
            <a:pPr marL="0" indent="0" algn="r" rtl="1">
              <a:buNone/>
            </a:pPr>
            <a:r>
              <a:rPr lang="fa-IR" dirty="0" smtClean="0"/>
              <a:t>گام سوم: فرضیه سازی</a:t>
            </a:r>
          </a:p>
          <a:p>
            <a:pPr marL="0" indent="0" algn="r" rtl="1">
              <a:buNone/>
            </a:pPr>
            <a:r>
              <a:rPr lang="fa-IR" dirty="0" smtClean="0"/>
              <a:t>در این مرحله دانش آموزان باید راه حل هایی برای پرسش های مطرح شده ارائه دهند. البته باید مطمئن باشید که پرسش و پاسخ های مرحله ی قبل (مرحله ی پرسش گری) به اندازه ی کافی به دانش آموزان جهت ساختن فرضیه کمک کرده است.</a:t>
            </a:r>
          </a:p>
          <a:p>
            <a:pPr marL="0" indent="0" algn="r" rtl="1">
              <a:buNone/>
            </a:pPr>
            <a:r>
              <a:rPr lang="fa-IR" dirty="0" smtClean="0"/>
              <a:t>از یکی از دانش آموزان بخواهید فرضیه ها را روی تابلوی کلاس بنویسد.</a:t>
            </a:r>
          </a:p>
        </p:txBody>
      </p:sp>
    </p:spTree>
    <p:extLst>
      <p:ext uri="{BB962C8B-B14F-4D97-AF65-F5344CB8AC3E}">
        <p14:creationId xmlns:p14="http://schemas.microsoft.com/office/powerpoint/2010/main" val="35588169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rtl="1"/>
            <a:r>
              <a:rPr lang="fa-IR" dirty="0" smtClean="0"/>
              <a:t>ادامه ی </a:t>
            </a:r>
            <a:r>
              <a:rPr lang="fa-IR" dirty="0"/>
              <a:t>الگوی کاوش گری</a:t>
            </a:r>
            <a:r>
              <a:rPr lang="en-US" dirty="0"/>
              <a:t>INQUIRY METHOD </a:t>
            </a:r>
            <a:r>
              <a:rPr lang="fa-IR" dirty="0" smtClean="0"/>
              <a:t>:</a:t>
            </a:r>
            <a:endParaRPr lang="en-US" dirty="0"/>
          </a:p>
        </p:txBody>
      </p:sp>
      <p:sp>
        <p:nvSpPr>
          <p:cNvPr id="3" name="Content Placeholder 2"/>
          <p:cNvSpPr>
            <a:spLocks noGrp="1"/>
          </p:cNvSpPr>
          <p:nvPr>
            <p:ph idx="1"/>
          </p:nvPr>
        </p:nvSpPr>
        <p:spPr/>
        <p:txBody>
          <a:bodyPr>
            <a:normAutofit/>
          </a:bodyPr>
          <a:lstStyle/>
          <a:p>
            <a:pPr marL="0" indent="0" algn="r" rtl="1">
              <a:buNone/>
            </a:pPr>
            <a:r>
              <a:rPr lang="fa-IR" dirty="0" smtClean="0"/>
              <a:t>بسیار مهم است که دانش آموزان مهارت فرضیه سازی را بلد باشند.</a:t>
            </a:r>
          </a:p>
          <a:p>
            <a:pPr marL="0" indent="0" algn="r" rtl="1">
              <a:buNone/>
            </a:pPr>
            <a:r>
              <a:rPr lang="fa-IR" b="1" dirty="0" smtClean="0"/>
              <a:t>تقویت مهارت فرضیه سازی نیاز به تمرین دارد.</a:t>
            </a:r>
            <a:r>
              <a:rPr lang="fa-IR" dirty="0" smtClean="0"/>
              <a:t> اگر دانش آموزان تبحر لازم برای ساختن فرضیه را ندارند می توانید ابتدا تعدادی از سؤالات معتبر (سؤالاتی که به متغیرهای درونی اشاره دارند) را روی تابلو بنویسید و به دانش آموزان بگویید که </a:t>
            </a:r>
            <a:r>
              <a:rPr lang="fa-IR" b="1" dirty="0" smtClean="0"/>
              <a:t>فرضیه در واقع پاسخ پیشنهادی شما به این سؤالات است</a:t>
            </a:r>
            <a:r>
              <a:rPr lang="fa-IR" dirty="0" smtClean="0"/>
              <a:t>.</a:t>
            </a:r>
            <a:endParaRPr lang="fa-IR" b="1" dirty="0" smtClean="0"/>
          </a:p>
        </p:txBody>
      </p:sp>
    </p:spTree>
    <p:extLst>
      <p:ext uri="{BB962C8B-B14F-4D97-AF65-F5344CB8AC3E}">
        <p14:creationId xmlns:p14="http://schemas.microsoft.com/office/powerpoint/2010/main" val="152744928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rtl="1"/>
            <a:r>
              <a:rPr lang="fa-IR" dirty="0" smtClean="0"/>
              <a:t>ادامه ی </a:t>
            </a:r>
            <a:r>
              <a:rPr lang="fa-IR" dirty="0"/>
              <a:t>الگوی کاوش گری</a:t>
            </a:r>
            <a:r>
              <a:rPr lang="en-US" dirty="0"/>
              <a:t>INQUIRY METHOD </a:t>
            </a:r>
            <a:r>
              <a:rPr lang="fa-IR" dirty="0" smtClean="0"/>
              <a:t>:</a:t>
            </a:r>
            <a:endParaRPr lang="en-US" dirty="0"/>
          </a:p>
        </p:txBody>
      </p:sp>
      <p:sp>
        <p:nvSpPr>
          <p:cNvPr id="3" name="Content Placeholder 2"/>
          <p:cNvSpPr>
            <a:spLocks noGrp="1"/>
          </p:cNvSpPr>
          <p:nvPr>
            <p:ph idx="1"/>
          </p:nvPr>
        </p:nvSpPr>
        <p:spPr/>
        <p:txBody>
          <a:bodyPr>
            <a:normAutofit lnSpcReduction="10000"/>
          </a:bodyPr>
          <a:lstStyle/>
          <a:p>
            <a:pPr marL="0" indent="0" algn="r" rtl="1">
              <a:buNone/>
            </a:pPr>
            <a:r>
              <a:rPr lang="fa-IR" dirty="0" smtClean="0"/>
              <a:t>در کلاس های شلوغ و پر جمعیت پیشنهاد می شود که کار در این مرحله و مرحله ی قبل (پرسش گری) را به صورت گروهی دنبال کنید. از گروه ها بخواهید سؤالات یا فرضیه های خود را روی یک برگه بنویسند.</a:t>
            </a:r>
          </a:p>
          <a:p>
            <a:pPr marL="0" indent="0" algn="r" rtl="1">
              <a:buNone/>
            </a:pPr>
            <a:r>
              <a:rPr lang="fa-IR" dirty="0" smtClean="0"/>
              <a:t>به آن ها بگویید خوب فکر کنند.</a:t>
            </a:r>
          </a:p>
          <a:p>
            <a:pPr marL="0" indent="0" algn="r" rtl="1">
              <a:buNone/>
            </a:pPr>
            <a:r>
              <a:rPr lang="fa-IR" dirty="0" smtClean="0"/>
              <a:t>از هر گروه یک نفر بهترین سؤالات یا فرضیه ها را می خواند.</a:t>
            </a:r>
          </a:p>
          <a:p>
            <a:pPr marL="0" indent="0" algn="r" rtl="1">
              <a:buNone/>
            </a:pPr>
            <a:r>
              <a:rPr lang="fa-IR" dirty="0" smtClean="0"/>
              <a:t>این سؤالات یا فرضیه ها را می توان روی تابلوی کلاس نوشت.</a:t>
            </a:r>
          </a:p>
        </p:txBody>
      </p:sp>
    </p:spTree>
    <p:extLst>
      <p:ext uri="{BB962C8B-B14F-4D97-AF65-F5344CB8AC3E}">
        <p14:creationId xmlns:p14="http://schemas.microsoft.com/office/powerpoint/2010/main" val="357217263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rtl="1"/>
            <a:r>
              <a:rPr lang="fa-IR" dirty="0" smtClean="0"/>
              <a:t>ادامه ی </a:t>
            </a:r>
            <a:r>
              <a:rPr lang="fa-IR" dirty="0"/>
              <a:t>الگوی کاوش گری</a:t>
            </a:r>
            <a:r>
              <a:rPr lang="en-US" dirty="0"/>
              <a:t>INQUIRY METHOD </a:t>
            </a:r>
            <a:r>
              <a:rPr lang="fa-IR" dirty="0" smtClean="0"/>
              <a:t>:</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203619258"/>
              </p:ext>
            </p:extLst>
          </p:nvPr>
        </p:nvGraphicFramePr>
        <p:xfrm>
          <a:off x="457200" y="1600200"/>
          <a:ext cx="8229600" cy="3584842"/>
        </p:xfrm>
        <a:graphic>
          <a:graphicData uri="http://schemas.openxmlformats.org/drawingml/2006/table">
            <a:tbl>
              <a:tblPr firstRow="1" bandRow="1">
                <a:tableStyleId>{5C22544A-7EE6-4342-B048-85BDC9FD1C3A}</a:tableStyleId>
              </a:tblPr>
              <a:tblGrid>
                <a:gridCol w="4114800"/>
                <a:gridCol w="4114800"/>
              </a:tblGrid>
              <a:tr h="1111865">
                <a:tc>
                  <a:txBody>
                    <a:bodyPr/>
                    <a:lstStyle/>
                    <a:p>
                      <a:pPr algn="ctr" rtl="1"/>
                      <a:r>
                        <a:rPr lang="fa-IR" sz="3600" dirty="0" smtClean="0"/>
                        <a:t>پاسخ احتمالی</a:t>
                      </a:r>
                      <a:endParaRPr lang="en-US" sz="3600" dirty="0"/>
                    </a:p>
                  </a:txBody>
                  <a:tcPr/>
                </a:tc>
                <a:tc>
                  <a:txBody>
                    <a:bodyPr/>
                    <a:lstStyle/>
                    <a:p>
                      <a:pPr algn="ctr" rtl="1"/>
                      <a:r>
                        <a:rPr lang="fa-IR" sz="4000" dirty="0" smtClean="0"/>
                        <a:t>پرسش</a:t>
                      </a:r>
                      <a:endParaRPr lang="en-US" sz="4000" dirty="0"/>
                    </a:p>
                  </a:txBody>
                  <a:tcPr/>
                </a:tc>
              </a:tr>
              <a:tr h="1478935">
                <a:tc>
                  <a:txBody>
                    <a:bodyPr/>
                    <a:lstStyle/>
                    <a:p>
                      <a:pPr algn="r" rtl="1"/>
                      <a:r>
                        <a:rPr lang="fa-IR" sz="3200" dirty="0" smtClean="0"/>
                        <a:t>بله سرد بودن دست روی</a:t>
                      </a:r>
                      <a:r>
                        <a:rPr lang="fa-IR" sz="3200" baseline="0" dirty="0" smtClean="0"/>
                        <a:t> احساس میزان گرمی تأثیر دارد.</a:t>
                      </a:r>
                      <a:endParaRPr lang="en-US" sz="3200" dirty="0"/>
                    </a:p>
                  </a:txBody>
                  <a:tcPr/>
                </a:tc>
                <a:tc>
                  <a:txBody>
                    <a:bodyPr/>
                    <a:lstStyle/>
                    <a:p>
                      <a:pPr algn="r" rtl="1"/>
                      <a:r>
                        <a:rPr lang="fa-IR" sz="3200" dirty="0" smtClean="0"/>
                        <a:t>آیا</a:t>
                      </a:r>
                      <a:r>
                        <a:rPr lang="fa-IR" sz="3200" baseline="0" dirty="0" smtClean="0"/>
                        <a:t> سرد بودن دست مادر سارا روی گرمی پیشانی سارا اثر دارد؟</a:t>
                      </a:r>
                      <a:endParaRPr lang="en-US" sz="3200" dirty="0"/>
                    </a:p>
                  </a:txBody>
                  <a:tcPr/>
                </a:tc>
              </a:tr>
              <a:tr h="918497">
                <a:tc>
                  <a:txBody>
                    <a:bodyPr/>
                    <a:lstStyle/>
                    <a:p>
                      <a:pPr algn="r" rtl="1"/>
                      <a:endParaRPr lang="en-US" sz="3200" dirty="0"/>
                    </a:p>
                  </a:txBody>
                  <a:tcPr/>
                </a:tc>
                <a:tc>
                  <a:txBody>
                    <a:bodyPr/>
                    <a:lstStyle/>
                    <a:p>
                      <a:pPr algn="r" rtl="1"/>
                      <a:endParaRPr lang="en-US" sz="3200" dirty="0"/>
                    </a:p>
                  </a:txBody>
                  <a:tcPr/>
                </a:tc>
              </a:tr>
            </a:tbl>
          </a:graphicData>
        </a:graphic>
      </p:graphicFrame>
    </p:spTree>
    <p:extLst>
      <p:ext uri="{BB962C8B-B14F-4D97-AF65-F5344CB8AC3E}">
        <p14:creationId xmlns:p14="http://schemas.microsoft.com/office/powerpoint/2010/main" val="371597094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rtl="1"/>
            <a:r>
              <a:rPr lang="fa-IR" dirty="0" smtClean="0"/>
              <a:t>ادامه ی </a:t>
            </a:r>
            <a:r>
              <a:rPr lang="fa-IR" dirty="0"/>
              <a:t>الگوی کاوش گری</a:t>
            </a:r>
            <a:r>
              <a:rPr lang="en-US" dirty="0"/>
              <a:t>INQUIRY METHOD </a:t>
            </a:r>
            <a:r>
              <a:rPr lang="fa-IR" dirty="0" smtClean="0"/>
              <a:t>:</a:t>
            </a:r>
            <a:endParaRPr lang="en-US" dirty="0"/>
          </a:p>
        </p:txBody>
      </p:sp>
      <p:sp>
        <p:nvSpPr>
          <p:cNvPr id="3" name="Content Placeholder 2"/>
          <p:cNvSpPr>
            <a:spLocks noGrp="1"/>
          </p:cNvSpPr>
          <p:nvPr>
            <p:ph idx="1"/>
          </p:nvPr>
        </p:nvSpPr>
        <p:spPr/>
        <p:txBody>
          <a:bodyPr/>
          <a:lstStyle/>
          <a:p>
            <a:pPr algn="r" rtl="1"/>
            <a:r>
              <a:rPr lang="fa-IR" dirty="0" smtClean="0"/>
              <a:t>پس در گام سوم، وقت آن رسیده است که دانش آموزان پاسخ ها را ارئه دهند (فرضیه سازی). سؤال های خوب دانش آموزان را روی تابلوی کلاس می نویسیم. از دانش آموزان می خواهیم که به پرسش خود یک پاسخ احتمالی بدهند و در واقع فرضیه بسازند. از یکی از دانش آموزان می خواهیم فرضیه ها را روی تابلوی کلاس بنویسند.</a:t>
            </a:r>
            <a:endParaRPr lang="en-US" dirty="0"/>
          </a:p>
        </p:txBody>
      </p:sp>
    </p:spTree>
    <p:extLst>
      <p:ext uri="{BB962C8B-B14F-4D97-AF65-F5344CB8AC3E}">
        <p14:creationId xmlns:p14="http://schemas.microsoft.com/office/powerpoint/2010/main" val="338408814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914400"/>
          </a:xfrm>
        </p:spPr>
        <p:txBody>
          <a:bodyPr>
            <a:normAutofit/>
          </a:bodyPr>
          <a:lstStyle/>
          <a:p>
            <a:pPr rtl="1"/>
            <a:r>
              <a:rPr lang="fa-IR" sz="2800" dirty="0" smtClean="0"/>
              <a:t>ادامه ی </a:t>
            </a:r>
            <a:r>
              <a:rPr lang="fa-IR" sz="2800" dirty="0"/>
              <a:t>الگوی کاوش گری</a:t>
            </a:r>
            <a:r>
              <a:rPr lang="en-US" sz="2800" dirty="0"/>
              <a:t>INQUIRY METHOD </a:t>
            </a:r>
            <a:r>
              <a:rPr lang="fa-IR" sz="2800" dirty="0" smtClean="0"/>
              <a:t>:</a:t>
            </a:r>
            <a:endParaRPr lang="en-US" sz="2800" dirty="0"/>
          </a:p>
        </p:txBody>
      </p:sp>
      <p:sp>
        <p:nvSpPr>
          <p:cNvPr id="3" name="Content Placeholder 2"/>
          <p:cNvSpPr>
            <a:spLocks noGrp="1"/>
          </p:cNvSpPr>
          <p:nvPr>
            <p:ph idx="1"/>
          </p:nvPr>
        </p:nvSpPr>
        <p:spPr>
          <a:xfrm>
            <a:off x="0" y="762000"/>
            <a:ext cx="9144000" cy="6096000"/>
          </a:xfrm>
        </p:spPr>
        <p:txBody>
          <a:bodyPr>
            <a:normAutofit/>
          </a:bodyPr>
          <a:lstStyle/>
          <a:p>
            <a:pPr algn="r" rtl="1"/>
            <a:r>
              <a:rPr lang="fa-IR" dirty="0" smtClean="0"/>
              <a:t>گام چهارم: آزمایش گری</a:t>
            </a:r>
          </a:p>
          <a:p>
            <a:pPr marL="0" indent="0" algn="r" rtl="1">
              <a:buNone/>
            </a:pPr>
            <a:r>
              <a:rPr lang="fa-IR" dirty="0" smtClean="0"/>
              <a:t>برای تصمیم گیری درباره ی درستی یا نادرستی فرضیه ها (آزمون فرضیه ها) نیاز به اطلاعات بیش تری است. </a:t>
            </a:r>
          </a:p>
          <a:p>
            <a:pPr marL="0" indent="0" algn="r" rtl="1">
              <a:buNone/>
            </a:pPr>
            <a:r>
              <a:rPr lang="fa-IR" dirty="0" smtClean="0"/>
              <a:t>برای دانش آموزان توضیحاتی درباره ی موضوع مورد بحث دهید.</a:t>
            </a:r>
          </a:p>
          <a:p>
            <a:pPr marL="0" indent="0" algn="r" rtl="1">
              <a:buNone/>
            </a:pPr>
            <a:r>
              <a:rPr lang="fa-IR" dirty="0" smtClean="0"/>
              <a:t>از دانش آموزان بخواهید مطالب کتاب درسی خود را که ارتباطی با موضوع مورد نظر دارد، مطالعه کنند. </a:t>
            </a:r>
            <a:r>
              <a:rPr lang="fa-IR" b="1" dirty="0" smtClean="0"/>
              <a:t>جمع آوری اطلاعات</a:t>
            </a:r>
            <a:r>
              <a:rPr lang="fa-IR" dirty="0" smtClean="0"/>
              <a:t> در این مرحله بسیار مهم است. شاید لازم باشد تا جلسه ی بعد به آن ها فرصت دهید.</a:t>
            </a:r>
          </a:p>
          <a:p>
            <a:pPr marL="0" indent="0" algn="r" rtl="1">
              <a:buNone/>
            </a:pPr>
            <a:r>
              <a:rPr lang="fa-IR" dirty="0" smtClean="0"/>
              <a:t>منابع علمی معتبر به دانش آموزان معرفی کنید.</a:t>
            </a:r>
          </a:p>
          <a:p>
            <a:pPr marL="0" indent="0" algn="r" rtl="1">
              <a:buNone/>
            </a:pPr>
            <a:r>
              <a:rPr lang="fa-IR" dirty="0" smtClean="0"/>
              <a:t>ممکن است دانش آموزان برای آزمودن برخی فرضیه ها بخواهند فعالیتی انجام دهند. امکانات لازم را در اختیار بچه ها قرار دهید.</a:t>
            </a:r>
          </a:p>
        </p:txBody>
      </p:sp>
    </p:spTree>
    <p:extLst>
      <p:ext uri="{BB962C8B-B14F-4D97-AF65-F5344CB8AC3E}">
        <p14:creationId xmlns:p14="http://schemas.microsoft.com/office/powerpoint/2010/main" val="311565384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914400"/>
          </a:xfrm>
        </p:spPr>
        <p:txBody>
          <a:bodyPr>
            <a:normAutofit/>
          </a:bodyPr>
          <a:lstStyle/>
          <a:p>
            <a:pPr rtl="1"/>
            <a:r>
              <a:rPr lang="fa-IR" sz="2800" dirty="0" smtClean="0"/>
              <a:t>ادامه ی </a:t>
            </a:r>
            <a:r>
              <a:rPr lang="fa-IR" sz="2800" dirty="0"/>
              <a:t>الگوی کاوش گری</a:t>
            </a:r>
            <a:r>
              <a:rPr lang="en-US" sz="2800" dirty="0"/>
              <a:t>INQUIRY METHOD </a:t>
            </a:r>
            <a:r>
              <a:rPr lang="fa-IR" sz="2800" dirty="0" smtClean="0"/>
              <a:t>:</a:t>
            </a:r>
            <a:endParaRPr lang="en-US" sz="2800" dirty="0"/>
          </a:p>
        </p:txBody>
      </p:sp>
      <p:sp>
        <p:nvSpPr>
          <p:cNvPr id="3" name="Content Placeholder 2"/>
          <p:cNvSpPr>
            <a:spLocks noGrp="1"/>
          </p:cNvSpPr>
          <p:nvPr>
            <p:ph idx="1"/>
          </p:nvPr>
        </p:nvSpPr>
        <p:spPr>
          <a:xfrm>
            <a:off x="0" y="762000"/>
            <a:ext cx="9144000" cy="6096000"/>
          </a:xfrm>
        </p:spPr>
        <p:txBody>
          <a:bodyPr>
            <a:normAutofit/>
          </a:bodyPr>
          <a:lstStyle/>
          <a:p>
            <a:pPr algn="r" rtl="1"/>
            <a:r>
              <a:rPr lang="fa-IR" dirty="0" smtClean="0"/>
              <a:t>در این مرحله آموزش سه نگرش علمی زیر مد نظر معلم می تواند باشد:</a:t>
            </a:r>
          </a:p>
          <a:p>
            <a:pPr marL="0" indent="0" algn="r" rtl="1">
              <a:buNone/>
            </a:pPr>
            <a:r>
              <a:rPr lang="fa-IR" dirty="0" smtClean="0"/>
              <a:t>تمایل به قضاوت معلق داشتن</a:t>
            </a:r>
          </a:p>
          <a:p>
            <a:pPr marL="0" indent="0" algn="r" rtl="1">
              <a:buNone/>
            </a:pPr>
            <a:r>
              <a:rPr lang="fa-IR" dirty="0" smtClean="0"/>
              <a:t>نگرش مثبت نسبت به شکست داشتن</a:t>
            </a:r>
          </a:p>
          <a:p>
            <a:pPr marL="0" indent="0" algn="r" rtl="1">
              <a:buNone/>
            </a:pPr>
            <a:r>
              <a:rPr lang="fa-IR" dirty="0" smtClean="0"/>
              <a:t>توجه نکردن به خرافات</a:t>
            </a:r>
          </a:p>
          <a:p>
            <a:pPr algn="r" rtl="1"/>
            <a:r>
              <a:rPr lang="fa-IR" dirty="0" smtClean="0"/>
              <a:t>هم چنین مهارت های اجتماعی زیر آموزش داده می شود:</a:t>
            </a:r>
          </a:p>
          <a:p>
            <a:pPr marL="0" indent="0" algn="r" rtl="1">
              <a:buNone/>
            </a:pPr>
            <a:r>
              <a:rPr lang="fa-IR" dirty="0" smtClean="0"/>
              <a:t>احساس ارزش مند بودن در جمع</a:t>
            </a:r>
          </a:p>
          <a:p>
            <a:pPr marL="0" indent="0" algn="r" rtl="1">
              <a:buNone/>
            </a:pPr>
            <a:r>
              <a:rPr lang="fa-IR" dirty="0" smtClean="0"/>
              <a:t>اعتماد به نفس</a:t>
            </a:r>
          </a:p>
          <a:p>
            <a:pPr marL="0" indent="0" algn="r" rtl="1">
              <a:buNone/>
            </a:pPr>
            <a:r>
              <a:rPr lang="fa-IR" dirty="0" smtClean="0"/>
              <a:t>مسئولیت یادگیری خود را عهده دار شدن</a:t>
            </a:r>
          </a:p>
        </p:txBody>
      </p:sp>
    </p:spTree>
    <p:extLst>
      <p:ext uri="{BB962C8B-B14F-4D97-AF65-F5344CB8AC3E}">
        <p14:creationId xmlns:p14="http://schemas.microsoft.com/office/powerpoint/2010/main" val="211652285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rtl="1"/>
            <a:r>
              <a:rPr lang="fa-IR" dirty="0" smtClean="0"/>
              <a:t>ادامه ی </a:t>
            </a:r>
            <a:r>
              <a:rPr lang="fa-IR" dirty="0"/>
              <a:t>الگوی کاوش گری</a:t>
            </a:r>
            <a:r>
              <a:rPr lang="en-US" dirty="0"/>
              <a:t>INQUIRY METHOD </a:t>
            </a:r>
            <a:r>
              <a:rPr lang="fa-IR" dirty="0" smtClean="0"/>
              <a:t>:</a:t>
            </a:r>
            <a:endParaRPr lang="en-US" dirty="0"/>
          </a:p>
        </p:txBody>
      </p:sp>
      <p:sp>
        <p:nvSpPr>
          <p:cNvPr id="3" name="Content Placeholder 2"/>
          <p:cNvSpPr>
            <a:spLocks noGrp="1"/>
          </p:cNvSpPr>
          <p:nvPr>
            <p:ph idx="1"/>
          </p:nvPr>
        </p:nvSpPr>
        <p:spPr/>
        <p:txBody>
          <a:bodyPr>
            <a:normAutofit/>
          </a:bodyPr>
          <a:lstStyle/>
          <a:p>
            <a:pPr marL="0" indent="0" algn="r" rtl="1">
              <a:buNone/>
            </a:pPr>
            <a:r>
              <a:rPr lang="fa-IR" dirty="0"/>
              <a:t>می توانیم با ترتیب دادن آزمایشی، متغیرهای درونی را به دانش آموزان معرفی کنیم. کاری که کتاب درسی علوم پایه </a:t>
            </a:r>
            <a:r>
              <a:rPr lang="fa-IR"/>
              <a:t>چهارم </a:t>
            </a:r>
            <a:r>
              <a:rPr lang="fa-IR" smtClean="0"/>
              <a:t>چاپ 1394، </a:t>
            </a:r>
            <a:r>
              <a:rPr lang="fa-IR" dirty="0"/>
              <a:t>درس 5 در ادامه ی صفحه ی 34، کرده است:</a:t>
            </a:r>
            <a:endParaRPr lang="fa-IR" dirty="0" smtClean="0"/>
          </a:p>
        </p:txBody>
      </p:sp>
    </p:spTree>
    <p:extLst>
      <p:ext uri="{BB962C8B-B14F-4D97-AF65-F5344CB8AC3E}">
        <p14:creationId xmlns:p14="http://schemas.microsoft.com/office/powerpoint/2010/main" val="262315412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rtl="1"/>
            <a:r>
              <a:rPr lang="fa-IR" dirty="0" smtClean="0"/>
              <a:t>الگوی کاوش گری</a:t>
            </a:r>
            <a:r>
              <a:rPr lang="en-US" dirty="0"/>
              <a:t>INQUIRY </a:t>
            </a:r>
            <a:r>
              <a:rPr lang="en-US" dirty="0" smtClean="0"/>
              <a:t>METHOD</a:t>
            </a:r>
            <a:r>
              <a:rPr lang="en-US" dirty="0"/>
              <a:t> </a:t>
            </a:r>
          </a:p>
        </p:txBody>
      </p:sp>
      <p:sp>
        <p:nvSpPr>
          <p:cNvPr id="3" name="Content Placeholder 2"/>
          <p:cNvSpPr>
            <a:spLocks noGrp="1"/>
          </p:cNvSpPr>
          <p:nvPr>
            <p:ph idx="1"/>
          </p:nvPr>
        </p:nvSpPr>
        <p:spPr/>
        <p:txBody>
          <a:bodyPr/>
          <a:lstStyle/>
          <a:p>
            <a:pPr algn="r" rtl="1"/>
            <a:r>
              <a:rPr lang="fa-IR" dirty="0"/>
              <a:t>الگوی کاوشگری براساس </a:t>
            </a:r>
            <a:r>
              <a:rPr lang="fa-IR" dirty="0" smtClean="0"/>
              <a:t>نظر ریچارد ساچمن بنا </a:t>
            </a:r>
            <a:r>
              <a:rPr lang="fa-IR" dirty="0"/>
              <a:t>نهاده </a:t>
            </a:r>
            <a:r>
              <a:rPr lang="fa-IR" dirty="0" smtClean="0"/>
              <a:t>شده است.</a:t>
            </a:r>
            <a:endParaRPr lang="en-US" dirty="0"/>
          </a:p>
        </p:txBody>
      </p:sp>
    </p:spTree>
    <p:extLst>
      <p:ext uri="{BB962C8B-B14F-4D97-AF65-F5344CB8AC3E}">
        <p14:creationId xmlns:p14="http://schemas.microsoft.com/office/powerpoint/2010/main" val="240484187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rtl="1"/>
            <a:r>
              <a:rPr lang="fa-IR" dirty="0" smtClean="0"/>
              <a:t>ادامه ی </a:t>
            </a:r>
            <a:r>
              <a:rPr lang="fa-IR" dirty="0"/>
              <a:t>الگوی کاوش گری</a:t>
            </a:r>
            <a:r>
              <a:rPr lang="en-US" dirty="0"/>
              <a:t>INQUIRY METHOD </a:t>
            </a:r>
            <a:r>
              <a:rPr lang="fa-IR" dirty="0" smtClean="0"/>
              <a:t>:</a:t>
            </a:r>
            <a:endParaRPr lang="en-US" dirty="0"/>
          </a:p>
        </p:txBody>
      </p:sp>
      <p:sp>
        <p:nvSpPr>
          <p:cNvPr id="3" name="Content Placeholder 2"/>
          <p:cNvSpPr>
            <a:spLocks noGrp="1"/>
          </p:cNvSpPr>
          <p:nvPr>
            <p:ph idx="1"/>
          </p:nvPr>
        </p:nvSpPr>
        <p:spPr/>
        <p:txBody>
          <a:bodyPr>
            <a:normAutofit lnSpcReduction="10000"/>
          </a:bodyPr>
          <a:lstStyle/>
          <a:p>
            <a:pPr marL="0" indent="0" algn="r" rtl="1">
              <a:buNone/>
            </a:pPr>
            <a:r>
              <a:rPr lang="fa-IR" dirty="0">
                <a:solidFill>
                  <a:schemeClr val="tx2">
                    <a:lumMod val="75000"/>
                  </a:schemeClr>
                </a:solidFill>
              </a:rPr>
              <a:t>فعالیت:</a:t>
            </a:r>
          </a:p>
          <a:p>
            <a:pPr marL="514350" indent="-514350" algn="r" rtl="1">
              <a:buFont typeface="+mj-lt"/>
              <a:buAutoNum type="arabicPeriod"/>
            </a:pPr>
            <a:r>
              <a:rPr lang="fa-IR" dirty="0">
                <a:solidFill>
                  <a:schemeClr val="tx2">
                    <a:lumMod val="75000"/>
                  </a:schemeClr>
                </a:solidFill>
              </a:rPr>
              <a:t>سه لیوان بردارید و آن ها را شماره گذاری کنید.</a:t>
            </a:r>
          </a:p>
          <a:p>
            <a:pPr marL="514350" indent="-514350" algn="r" rtl="1">
              <a:buFont typeface="+mj-lt"/>
              <a:buAutoNum type="arabicPeriod"/>
            </a:pPr>
            <a:r>
              <a:rPr lang="fa-IR" dirty="0">
                <a:solidFill>
                  <a:schemeClr val="tx2">
                    <a:lumMod val="75000"/>
                  </a:schemeClr>
                </a:solidFill>
              </a:rPr>
              <a:t>لیوان ها را به ترتیب شماره تا نیمه آب سرد، آب نیم گرم، آب گرم بریزید.</a:t>
            </a:r>
          </a:p>
          <a:p>
            <a:pPr marL="514350" indent="-514350" algn="r" rtl="1">
              <a:buFont typeface="+mj-lt"/>
              <a:buAutoNum type="arabicPeriod"/>
            </a:pPr>
            <a:r>
              <a:rPr lang="fa-IR" dirty="0">
                <a:solidFill>
                  <a:schemeClr val="tx2">
                    <a:lumMod val="75000"/>
                  </a:schemeClr>
                </a:solidFill>
              </a:rPr>
              <a:t>دو انگشت دست راست خود را درون لیوان آب گرم و دو انگشت دست چپ خود را درون آب سرد قرار دهید و تا بیست بشمارید. چه احساسی دارید؟</a:t>
            </a:r>
          </a:p>
          <a:p>
            <a:pPr marL="514350" indent="-514350" algn="r" rtl="1">
              <a:buFont typeface="+mj-lt"/>
              <a:buAutoNum type="arabicPeriod"/>
            </a:pPr>
            <a:r>
              <a:rPr lang="fa-IR" dirty="0">
                <a:solidFill>
                  <a:schemeClr val="tx2">
                    <a:lumMod val="75000"/>
                  </a:schemeClr>
                </a:solidFill>
              </a:rPr>
              <a:t>همان انگشت ها را درون لیوان آب نیم گرم (لیوان شماره ی دو) قرار دهید. چه احساسی دارید؟ یادداشت کنید.</a:t>
            </a:r>
          </a:p>
          <a:p>
            <a:pPr marL="0" indent="0" algn="r" rtl="1">
              <a:buNone/>
            </a:pPr>
            <a:endParaRPr lang="fa-IR" dirty="0" smtClean="0"/>
          </a:p>
        </p:txBody>
      </p:sp>
    </p:spTree>
    <p:extLst>
      <p:ext uri="{BB962C8B-B14F-4D97-AF65-F5344CB8AC3E}">
        <p14:creationId xmlns:p14="http://schemas.microsoft.com/office/powerpoint/2010/main" val="27241840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rtl="1"/>
            <a:r>
              <a:rPr lang="fa-IR" dirty="0" smtClean="0"/>
              <a:t>ادامه ی </a:t>
            </a:r>
            <a:r>
              <a:rPr lang="fa-IR" dirty="0"/>
              <a:t>الگوی کاوش گری</a:t>
            </a:r>
            <a:r>
              <a:rPr lang="en-US" dirty="0"/>
              <a:t>INQUIRY METHOD </a:t>
            </a:r>
            <a:r>
              <a:rPr lang="fa-IR" dirty="0" smtClean="0"/>
              <a:t>:</a:t>
            </a:r>
            <a:endParaRPr lang="en-US" dirty="0"/>
          </a:p>
        </p:txBody>
      </p:sp>
      <p:sp>
        <p:nvSpPr>
          <p:cNvPr id="3" name="Content Placeholder 2"/>
          <p:cNvSpPr>
            <a:spLocks noGrp="1"/>
          </p:cNvSpPr>
          <p:nvPr>
            <p:ph idx="1"/>
          </p:nvPr>
        </p:nvSpPr>
        <p:spPr/>
        <p:txBody>
          <a:bodyPr>
            <a:normAutofit fontScale="92500"/>
          </a:bodyPr>
          <a:lstStyle/>
          <a:p>
            <a:pPr marL="0" indent="0" algn="r" rtl="1">
              <a:buNone/>
            </a:pPr>
            <a:r>
              <a:rPr lang="fa-IR" dirty="0" smtClean="0"/>
              <a:t>پس در مرحله ی آزمایش گری باید درباره ی درستی یا نادرستی فرضیه یا فرضیه ها تصمیم گیری کنیم. (آزمون فرضیه)</a:t>
            </a:r>
          </a:p>
          <a:p>
            <a:pPr marL="0" indent="0" algn="r" rtl="1">
              <a:buNone/>
            </a:pPr>
            <a:r>
              <a:rPr lang="fa-IR" dirty="0" smtClean="0"/>
              <a:t>این کار نیاز به اطلاعات بیش تری دارد. برای بچه ها توضیحاتی درباره ی موضوع می دهیم.</a:t>
            </a:r>
          </a:p>
          <a:p>
            <a:pPr marL="0" indent="0" algn="r" rtl="1">
              <a:buNone/>
            </a:pPr>
            <a:r>
              <a:rPr lang="fa-IR" dirty="0" smtClean="0"/>
              <a:t>از آنان می خواهیم مطالب کتاب درسی یا منابع معتبر دیگری که به انان معرفی کرده ایم را مطالعه کنند.</a:t>
            </a:r>
          </a:p>
          <a:p>
            <a:pPr marL="0" indent="0" algn="r" rtl="1">
              <a:buNone/>
            </a:pPr>
            <a:r>
              <a:rPr lang="fa-IR" dirty="0" smtClean="0"/>
              <a:t>در صورت نیاز آزمایش انجام دهند یا دوباره انجام دهند یا ممکن است دانش آموزی بخواهد آزمایش دیگری انجام دهد (مثلاً آزمایش را با یخ انجام دهد). این امکان را به او می دهیم.</a:t>
            </a:r>
          </a:p>
        </p:txBody>
      </p:sp>
    </p:spTree>
    <p:extLst>
      <p:ext uri="{BB962C8B-B14F-4D97-AF65-F5344CB8AC3E}">
        <p14:creationId xmlns:p14="http://schemas.microsoft.com/office/powerpoint/2010/main" val="221501381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rtl="1"/>
            <a:r>
              <a:rPr lang="fa-IR" dirty="0" smtClean="0"/>
              <a:t>ادامه ی </a:t>
            </a:r>
            <a:r>
              <a:rPr lang="fa-IR" dirty="0"/>
              <a:t>الگوی کاوش گری</a:t>
            </a:r>
            <a:r>
              <a:rPr lang="en-US" dirty="0"/>
              <a:t>INQUIRY METHOD </a:t>
            </a:r>
            <a:r>
              <a:rPr lang="fa-IR" dirty="0" smtClean="0"/>
              <a:t>:</a:t>
            </a:r>
            <a:endParaRPr lang="en-US" dirty="0"/>
          </a:p>
        </p:txBody>
      </p:sp>
      <p:sp>
        <p:nvSpPr>
          <p:cNvPr id="3" name="Content Placeholder 2"/>
          <p:cNvSpPr>
            <a:spLocks noGrp="1"/>
          </p:cNvSpPr>
          <p:nvPr>
            <p:ph idx="1"/>
          </p:nvPr>
        </p:nvSpPr>
        <p:spPr/>
        <p:txBody>
          <a:bodyPr>
            <a:normAutofit/>
          </a:bodyPr>
          <a:lstStyle/>
          <a:p>
            <a:pPr marL="0" indent="0" algn="r" rtl="1">
              <a:buNone/>
            </a:pPr>
            <a:r>
              <a:rPr lang="fa-IR" dirty="0" smtClean="0"/>
              <a:t>گام پنجم تحلیل و نتیجه گیری</a:t>
            </a:r>
          </a:p>
          <a:p>
            <a:pPr marL="0" indent="0" algn="r" rtl="1">
              <a:buNone/>
            </a:pPr>
            <a:r>
              <a:rPr lang="fa-IR" dirty="0" smtClean="0"/>
              <a:t>پس از تأیید فرضیه از دانش آموزان بخواهید به توضیح آن چه که گذشت بپردازند و در واقع فرآیند کاوش گری خود را شرح دهند.</a:t>
            </a:r>
          </a:p>
          <a:p>
            <a:pPr marL="0" indent="0" algn="r" rtl="1">
              <a:buNone/>
            </a:pPr>
            <a:r>
              <a:rPr lang="fa-IR" b="1" dirty="0" smtClean="0"/>
              <a:t>هدف اصلی آگاه شدن و تسلط بر فرآیند کاوش گری است، نه محتوای مسأله ای که طرح شده است.</a:t>
            </a:r>
          </a:p>
        </p:txBody>
      </p:sp>
    </p:spTree>
    <p:extLst>
      <p:ext uri="{BB962C8B-B14F-4D97-AF65-F5344CB8AC3E}">
        <p14:creationId xmlns:p14="http://schemas.microsoft.com/office/powerpoint/2010/main" val="242870542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rtl="1"/>
            <a:r>
              <a:rPr lang="fa-IR" dirty="0" smtClean="0"/>
              <a:t>ادامه ی </a:t>
            </a:r>
            <a:r>
              <a:rPr lang="fa-IR" dirty="0"/>
              <a:t>الگوی کاوش گری</a:t>
            </a:r>
            <a:r>
              <a:rPr lang="en-US" dirty="0"/>
              <a:t>INQUIRY METHOD </a:t>
            </a:r>
            <a:r>
              <a:rPr lang="fa-IR" dirty="0" smtClean="0"/>
              <a:t>:</a:t>
            </a:r>
            <a:endParaRPr lang="en-US" dirty="0"/>
          </a:p>
        </p:txBody>
      </p:sp>
      <p:sp>
        <p:nvSpPr>
          <p:cNvPr id="3" name="Content Placeholder 2"/>
          <p:cNvSpPr>
            <a:spLocks noGrp="1"/>
          </p:cNvSpPr>
          <p:nvPr>
            <p:ph idx="1"/>
          </p:nvPr>
        </p:nvSpPr>
        <p:spPr/>
        <p:txBody>
          <a:bodyPr>
            <a:normAutofit/>
          </a:bodyPr>
          <a:lstStyle/>
          <a:p>
            <a:pPr marL="0" indent="0" algn="r" rtl="1">
              <a:buNone/>
            </a:pPr>
            <a:r>
              <a:rPr lang="fa-IR" dirty="0" smtClean="0"/>
              <a:t>در این توضیحات موارد زیر را مورد تأکید قرار دهید:</a:t>
            </a:r>
          </a:p>
          <a:p>
            <a:pPr algn="r" rtl="1">
              <a:buFont typeface="Wingdings" pitchFamily="2" charset="2"/>
              <a:buChar char="v"/>
            </a:pPr>
            <a:r>
              <a:rPr lang="fa-IR" dirty="0" smtClean="0"/>
              <a:t>مؤثرترین سؤال ها</a:t>
            </a:r>
          </a:p>
          <a:p>
            <a:pPr algn="r" rtl="1">
              <a:buFont typeface="Wingdings" pitchFamily="2" charset="2"/>
              <a:buChar char="v"/>
            </a:pPr>
            <a:r>
              <a:rPr lang="fa-IR" dirty="0" smtClean="0"/>
              <a:t>بهترین نوع اطلاعات</a:t>
            </a:r>
          </a:p>
          <a:p>
            <a:pPr algn="r" rtl="1">
              <a:buFont typeface="Wingdings" pitchFamily="2" charset="2"/>
              <a:buChar char="v"/>
            </a:pPr>
            <a:r>
              <a:rPr lang="fa-IR" dirty="0" smtClean="0"/>
              <a:t>شواهد مربوط به درستی یا نادرستی فرضیه ها و ...</a:t>
            </a:r>
          </a:p>
        </p:txBody>
      </p:sp>
    </p:spTree>
    <p:extLst>
      <p:ext uri="{BB962C8B-B14F-4D97-AF65-F5344CB8AC3E}">
        <p14:creationId xmlns:p14="http://schemas.microsoft.com/office/powerpoint/2010/main" val="300213741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rtl="1"/>
            <a:r>
              <a:rPr lang="fa-IR" dirty="0" smtClean="0"/>
              <a:t>ادامه ی </a:t>
            </a:r>
            <a:r>
              <a:rPr lang="fa-IR" dirty="0"/>
              <a:t>الگوی کاوش گری</a:t>
            </a:r>
            <a:r>
              <a:rPr lang="en-US" dirty="0"/>
              <a:t>INQUIRY METHOD </a:t>
            </a:r>
            <a:r>
              <a:rPr lang="fa-IR" dirty="0" smtClean="0"/>
              <a:t>:</a:t>
            </a:r>
            <a:endParaRPr lang="en-US" dirty="0"/>
          </a:p>
        </p:txBody>
      </p:sp>
      <p:sp>
        <p:nvSpPr>
          <p:cNvPr id="3" name="Content Placeholder 2"/>
          <p:cNvSpPr>
            <a:spLocks noGrp="1"/>
          </p:cNvSpPr>
          <p:nvPr>
            <p:ph idx="1"/>
          </p:nvPr>
        </p:nvSpPr>
        <p:spPr/>
        <p:txBody>
          <a:bodyPr>
            <a:normAutofit/>
          </a:bodyPr>
          <a:lstStyle/>
          <a:p>
            <a:pPr marL="0" indent="0" algn="r" rtl="1">
              <a:buNone/>
            </a:pPr>
            <a:r>
              <a:rPr lang="fa-IR" dirty="0" smtClean="0"/>
              <a:t>پس بعد از جمع آوری اطلاعات و احتمالاً انجام آزمایش که فرضیه ها یا فرضیه های درست مورد تأیید قرار گرفتند،</a:t>
            </a:r>
          </a:p>
          <a:p>
            <a:pPr marL="0" indent="0" algn="r" rtl="1">
              <a:buNone/>
            </a:pPr>
            <a:r>
              <a:rPr lang="fa-IR" dirty="0" smtClean="0"/>
              <a:t>در این مرحله از دانش آموزان می خواهیم آن چه را گذشت توضیح دهند.</a:t>
            </a:r>
          </a:p>
          <a:p>
            <a:pPr marL="0" indent="0" algn="r" rtl="1">
              <a:buNone/>
            </a:pPr>
            <a:r>
              <a:rPr lang="fa-IR" dirty="0" smtClean="0"/>
              <a:t>در توضیحات دانش آموز روی مراحل طی شده و ترتیب آن تأکید می کنیم. (مشاهده، پرسش، فرضیه، آزمون، نتیجه گیری)</a:t>
            </a:r>
          </a:p>
        </p:txBody>
      </p:sp>
    </p:spTree>
    <p:extLst>
      <p:ext uri="{BB962C8B-B14F-4D97-AF65-F5344CB8AC3E}">
        <p14:creationId xmlns:p14="http://schemas.microsoft.com/office/powerpoint/2010/main" val="1357178143"/>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rtl="1"/>
            <a:r>
              <a:rPr lang="fa-IR" dirty="0" smtClean="0"/>
              <a:t>ادامه ی </a:t>
            </a:r>
            <a:r>
              <a:rPr lang="fa-IR" dirty="0"/>
              <a:t>الگوی کاوش گری</a:t>
            </a:r>
            <a:r>
              <a:rPr lang="en-US" dirty="0"/>
              <a:t>INQUIRY METHOD </a:t>
            </a:r>
            <a:r>
              <a:rPr lang="fa-IR" dirty="0" smtClean="0"/>
              <a:t>:</a:t>
            </a:r>
            <a:endParaRPr lang="en-US" dirty="0"/>
          </a:p>
        </p:txBody>
      </p:sp>
      <p:sp>
        <p:nvSpPr>
          <p:cNvPr id="3" name="Content Placeholder 2"/>
          <p:cNvSpPr>
            <a:spLocks noGrp="1"/>
          </p:cNvSpPr>
          <p:nvPr>
            <p:ph idx="1"/>
          </p:nvPr>
        </p:nvSpPr>
        <p:spPr/>
        <p:txBody>
          <a:bodyPr>
            <a:normAutofit/>
          </a:bodyPr>
          <a:lstStyle/>
          <a:p>
            <a:pPr marL="0" indent="0" algn="r" rtl="1">
              <a:buNone/>
            </a:pPr>
            <a:r>
              <a:rPr lang="fa-IR" dirty="0" smtClean="0"/>
              <a:t>با استفاده از آن چه یادداشت کرده اید بگویید چه نتیجه ای می گیرید؟</a:t>
            </a:r>
          </a:p>
          <a:p>
            <a:pPr marL="0" indent="0" algn="r" rtl="1">
              <a:buNone/>
            </a:pPr>
            <a:r>
              <a:rPr lang="fa-IR" dirty="0" smtClean="0"/>
              <a:t>از آنان می خواهیم مثال های دیگری در رابطه با موضوع مورد آزمایش از مشاهدات و تجربیات خود در زندگی بیان کنند.</a:t>
            </a:r>
          </a:p>
        </p:txBody>
      </p:sp>
    </p:spTree>
    <p:extLst>
      <p:ext uri="{BB962C8B-B14F-4D97-AF65-F5344CB8AC3E}">
        <p14:creationId xmlns:p14="http://schemas.microsoft.com/office/powerpoint/2010/main" val="4123692367"/>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rtl="1"/>
            <a:r>
              <a:rPr lang="fa-IR" dirty="0" smtClean="0"/>
              <a:t>ادامه ی </a:t>
            </a:r>
            <a:r>
              <a:rPr lang="fa-IR" dirty="0"/>
              <a:t>الگوی کاوش گری</a:t>
            </a:r>
            <a:r>
              <a:rPr lang="en-US" dirty="0"/>
              <a:t>INQUIRY METHOD </a:t>
            </a:r>
            <a:r>
              <a:rPr lang="fa-IR" dirty="0" smtClean="0"/>
              <a:t>:</a:t>
            </a:r>
            <a:endParaRPr lang="en-US" dirty="0"/>
          </a:p>
        </p:txBody>
      </p:sp>
      <p:sp>
        <p:nvSpPr>
          <p:cNvPr id="3" name="Content Placeholder 2"/>
          <p:cNvSpPr>
            <a:spLocks noGrp="1"/>
          </p:cNvSpPr>
          <p:nvPr>
            <p:ph idx="1"/>
          </p:nvPr>
        </p:nvSpPr>
        <p:spPr/>
        <p:txBody>
          <a:bodyPr>
            <a:normAutofit/>
          </a:bodyPr>
          <a:lstStyle/>
          <a:p>
            <a:pPr marL="0" indent="0" algn="r" rtl="1">
              <a:buNone/>
            </a:pPr>
            <a:r>
              <a:rPr lang="fa-IR" dirty="0"/>
              <a:t>به این ترتیب دانش آموزان پی می برند که حس لامسه برای سنجش گرمی و سردی چیزها مناسب نیست و به دنبال راهی برای اندازه گیری آن می گردند.</a:t>
            </a:r>
          </a:p>
          <a:p>
            <a:pPr marL="0" indent="0" algn="r" rtl="1">
              <a:buNone/>
            </a:pPr>
            <a:r>
              <a:rPr lang="fa-IR" smtClean="0"/>
              <a:t>در این جا معلم می تواند دماسنج را معرفی کند و انواع آن را نشان دهد یا عکس آن ها را نشان دهد.</a:t>
            </a:r>
            <a:endParaRPr lang="fa-IR" dirty="0" smtClean="0"/>
          </a:p>
        </p:txBody>
      </p:sp>
    </p:spTree>
    <p:extLst>
      <p:ext uri="{BB962C8B-B14F-4D97-AF65-F5344CB8AC3E}">
        <p14:creationId xmlns:p14="http://schemas.microsoft.com/office/powerpoint/2010/main" val="2293690226"/>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normAutofit/>
          </a:bodyPr>
          <a:lstStyle/>
          <a:p>
            <a:pPr rtl="1"/>
            <a:r>
              <a:rPr lang="fa-IR" smtClean="0"/>
              <a:t>فعالیت عملکردی</a:t>
            </a:r>
            <a:endParaRPr lang="en-US" dirty="0"/>
          </a:p>
        </p:txBody>
      </p:sp>
      <p:sp>
        <p:nvSpPr>
          <p:cNvPr id="3" name="Content Placeholder 2"/>
          <p:cNvSpPr>
            <a:spLocks noGrp="1"/>
          </p:cNvSpPr>
          <p:nvPr>
            <p:ph idx="1"/>
          </p:nvPr>
        </p:nvSpPr>
        <p:spPr>
          <a:xfrm>
            <a:off x="457200" y="609600"/>
            <a:ext cx="8229600" cy="6248400"/>
          </a:xfrm>
        </p:spPr>
        <p:txBody>
          <a:bodyPr>
            <a:normAutofit lnSpcReduction="10000"/>
          </a:bodyPr>
          <a:lstStyle/>
          <a:p>
            <a:pPr marL="0" indent="0" algn="r" rtl="1">
              <a:buNone/>
            </a:pPr>
            <a:r>
              <a:rPr lang="fa-IR" sz="4000" dirty="0" smtClean="0"/>
              <a:t>در کتاب درسی پایه ای که انتخاب کرده اید، بررسی کنید کدام محتواهای کتاب برای تدریس به شیوه ی </a:t>
            </a:r>
            <a:r>
              <a:rPr lang="fa-IR" sz="4000" b="1" dirty="0" smtClean="0"/>
              <a:t>کاوش گری</a:t>
            </a:r>
            <a:r>
              <a:rPr lang="fa-IR" sz="4000" dirty="0" smtClean="0"/>
              <a:t> مناسب تر است.</a:t>
            </a:r>
          </a:p>
          <a:p>
            <a:pPr marL="0" indent="0" algn="r" rtl="1">
              <a:buNone/>
            </a:pPr>
            <a:r>
              <a:rPr lang="fa-IR" sz="4000" dirty="0" smtClean="0"/>
              <a:t>در گزارشی که از بررسی مزبور تهیه می کنید موارد زیر را ذکر کنید:</a:t>
            </a:r>
          </a:p>
          <a:p>
            <a:pPr marL="0" indent="0" algn="r" rtl="1">
              <a:buNone/>
            </a:pPr>
            <a:r>
              <a:rPr lang="fa-IR" sz="4000" dirty="0" smtClean="0"/>
              <a:t>هر مرحله از این الگوی تدریس را روی محتوای آموزشی مشخص کنید.</a:t>
            </a:r>
          </a:p>
          <a:p>
            <a:pPr marL="0" indent="0" algn="r" rtl="1">
              <a:buNone/>
            </a:pPr>
            <a:r>
              <a:rPr lang="fa-IR" sz="4000" dirty="0" smtClean="0"/>
              <a:t>چه کارهایی در هر مرحله معلم انجام می دهد؟ چه کارهایی دانش آموزان در هر مرحله انجام می دهند؟</a:t>
            </a:r>
          </a:p>
        </p:txBody>
      </p:sp>
    </p:spTree>
    <p:extLst>
      <p:ext uri="{BB962C8B-B14F-4D97-AF65-F5344CB8AC3E}">
        <p14:creationId xmlns:p14="http://schemas.microsoft.com/office/powerpoint/2010/main" val="2076516256"/>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normAutofit/>
          </a:bodyPr>
          <a:lstStyle/>
          <a:p>
            <a:pPr rtl="1"/>
            <a:r>
              <a:rPr lang="fa-IR" smtClean="0"/>
              <a:t>فعالیت عملکردی</a:t>
            </a:r>
            <a:endParaRPr lang="en-US" dirty="0"/>
          </a:p>
        </p:txBody>
      </p:sp>
      <p:sp>
        <p:nvSpPr>
          <p:cNvPr id="3" name="Content Placeholder 2"/>
          <p:cNvSpPr>
            <a:spLocks noGrp="1"/>
          </p:cNvSpPr>
          <p:nvPr>
            <p:ph idx="1"/>
          </p:nvPr>
        </p:nvSpPr>
        <p:spPr>
          <a:xfrm>
            <a:off x="457200" y="609600"/>
            <a:ext cx="8229600" cy="6248400"/>
          </a:xfrm>
        </p:spPr>
        <p:txBody>
          <a:bodyPr>
            <a:normAutofit/>
          </a:bodyPr>
          <a:lstStyle/>
          <a:p>
            <a:pPr marL="0" indent="0" algn="r" rtl="1">
              <a:buNone/>
            </a:pPr>
            <a:r>
              <a:rPr lang="fa-IR" sz="4000" dirty="0" smtClean="0"/>
              <a:t>گزارش خود را به صورت یک فایل به آدرس ایمیل زیر ارسال نمایید.</a:t>
            </a:r>
          </a:p>
          <a:p>
            <a:pPr marL="0" indent="0" algn="r" rtl="1">
              <a:buNone/>
            </a:pPr>
            <a:r>
              <a:rPr lang="en-US" sz="4000" smtClean="0"/>
              <a:t>shke4870@gmail.com</a:t>
            </a:r>
            <a:endParaRPr lang="fa-IR" sz="4000" dirty="0" smtClean="0"/>
          </a:p>
        </p:txBody>
      </p:sp>
    </p:spTree>
    <p:extLst>
      <p:ext uri="{BB962C8B-B14F-4D97-AF65-F5344CB8AC3E}">
        <p14:creationId xmlns:p14="http://schemas.microsoft.com/office/powerpoint/2010/main" val="295485701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rtl="1"/>
            <a:r>
              <a:rPr lang="fa-IR" dirty="0" smtClean="0"/>
              <a:t>ادامه ی الگوی کاوش گری</a:t>
            </a:r>
            <a:r>
              <a:rPr lang="en-US" dirty="0"/>
              <a:t>INQUIRY </a:t>
            </a:r>
            <a:r>
              <a:rPr lang="en-US" dirty="0" smtClean="0"/>
              <a:t>METHOD</a:t>
            </a:r>
            <a:r>
              <a:rPr lang="en-US" dirty="0"/>
              <a:t> </a:t>
            </a:r>
          </a:p>
        </p:txBody>
      </p:sp>
      <p:sp>
        <p:nvSpPr>
          <p:cNvPr id="3" name="Content Placeholder 2"/>
          <p:cNvSpPr>
            <a:spLocks noGrp="1"/>
          </p:cNvSpPr>
          <p:nvPr>
            <p:ph idx="1"/>
          </p:nvPr>
        </p:nvSpPr>
        <p:spPr/>
        <p:txBody>
          <a:bodyPr/>
          <a:lstStyle/>
          <a:p>
            <a:pPr algn="r" rtl="1"/>
            <a:r>
              <a:rPr lang="fa-IR" dirty="0" smtClean="0"/>
              <a:t>در یادگیری از طریق کاوش گری مهم نیست که دانش آموزان چه می آموزند، بلکه مهم این است که چگونه می آموزند.</a:t>
            </a:r>
            <a:endParaRPr lang="en-US" dirty="0"/>
          </a:p>
        </p:txBody>
      </p:sp>
    </p:spTree>
    <p:extLst>
      <p:ext uri="{BB962C8B-B14F-4D97-AF65-F5344CB8AC3E}">
        <p14:creationId xmlns:p14="http://schemas.microsoft.com/office/powerpoint/2010/main" val="246875955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rtl="1"/>
            <a:r>
              <a:rPr lang="fa-IR" dirty="0" smtClean="0"/>
              <a:t>ادامه ی </a:t>
            </a:r>
            <a:r>
              <a:rPr lang="fa-IR" dirty="0"/>
              <a:t>الگوی کاوش گری</a:t>
            </a:r>
            <a:r>
              <a:rPr lang="en-US" dirty="0"/>
              <a:t>INQUIRY METHOD </a:t>
            </a:r>
            <a:r>
              <a:rPr lang="fa-IR" dirty="0" smtClean="0"/>
              <a:t>:</a:t>
            </a:r>
            <a:endParaRPr lang="en-US" dirty="0"/>
          </a:p>
        </p:txBody>
      </p:sp>
      <p:sp>
        <p:nvSpPr>
          <p:cNvPr id="3" name="Content Placeholder 2"/>
          <p:cNvSpPr>
            <a:spLocks noGrp="1"/>
          </p:cNvSpPr>
          <p:nvPr>
            <p:ph idx="1"/>
          </p:nvPr>
        </p:nvSpPr>
        <p:spPr/>
        <p:txBody>
          <a:bodyPr>
            <a:normAutofit fontScale="92500" lnSpcReduction="10000"/>
          </a:bodyPr>
          <a:lstStyle/>
          <a:p>
            <a:pPr algn="r" rtl="1"/>
            <a:r>
              <a:rPr lang="fa-IR" dirty="0" smtClean="0"/>
              <a:t>دارای پنج مرحله است:</a:t>
            </a:r>
          </a:p>
          <a:p>
            <a:pPr marL="514350" indent="-514350" algn="r" rtl="1">
              <a:buFont typeface="+mj-lt"/>
              <a:buAutoNum type="arabicPeriod"/>
            </a:pPr>
            <a:r>
              <a:rPr lang="fa-IR" dirty="0" smtClean="0"/>
              <a:t>تحیر و عدم تعادل ذهنی دانش آموزان از طریق ایجاد یک موقعیت مشکل آفرین یا معمابرانگیز یا موقعیتی که دانش آموز علاقمند باشد تا اطلاعاتی پیدا کند.</a:t>
            </a:r>
          </a:p>
          <a:p>
            <a:pPr marL="514350" indent="-514350" algn="r" rtl="1">
              <a:buFont typeface="+mj-lt"/>
              <a:buAutoNum type="arabicPeriod"/>
            </a:pPr>
            <a:r>
              <a:rPr lang="fa-IR" dirty="0" smtClean="0"/>
              <a:t>پرسش گری </a:t>
            </a:r>
          </a:p>
          <a:p>
            <a:pPr marL="514350" indent="-514350" algn="r" rtl="1">
              <a:buFont typeface="+mj-lt"/>
              <a:buAutoNum type="arabicPeriod"/>
            </a:pPr>
            <a:r>
              <a:rPr lang="fa-IR" dirty="0" smtClean="0"/>
              <a:t>ساخت فرضیه</a:t>
            </a:r>
          </a:p>
          <a:p>
            <a:pPr marL="514350" indent="-514350" algn="r" rtl="1">
              <a:buFont typeface="+mj-lt"/>
              <a:buAutoNum type="arabicPeriod"/>
            </a:pPr>
            <a:r>
              <a:rPr lang="fa-IR" dirty="0" smtClean="0"/>
              <a:t>جمع آوری اطلاعات و آزمایش گری</a:t>
            </a:r>
          </a:p>
          <a:p>
            <a:pPr marL="514350" indent="-514350" algn="r" rtl="1">
              <a:buFont typeface="+mj-lt"/>
              <a:buAutoNum type="arabicPeriod"/>
            </a:pPr>
            <a:r>
              <a:rPr lang="fa-IR" dirty="0" smtClean="0"/>
              <a:t>تحلیل و نتیجه گیری و رفع عدم تعادل و ایجاد تعادل مجدد با محیط</a:t>
            </a:r>
            <a:endParaRPr lang="en-US" dirty="0"/>
          </a:p>
        </p:txBody>
      </p:sp>
    </p:spTree>
    <p:extLst>
      <p:ext uri="{BB962C8B-B14F-4D97-AF65-F5344CB8AC3E}">
        <p14:creationId xmlns:p14="http://schemas.microsoft.com/office/powerpoint/2010/main" val="155150066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rtl="1"/>
            <a:r>
              <a:rPr lang="fa-IR" dirty="0" smtClean="0"/>
              <a:t>ادامه ی </a:t>
            </a:r>
            <a:r>
              <a:rPr lang="fa-IR" dirty="0"/>
              <a:t>الگوی کاوش گری</a:t>
            </a:r>
            <a:r>
              <a:rPr lang="en-US" dirty="0"/>
              <a:t>INQUIRY METHOD </a:t>
            </a:r>
            <a:r>
              <a:rPr lang="fa-IR" dirty="0" smtClean="0"/>
              <a:t>:</a:t>
            </a:r>
            <a:endParaRPr lang="en-US" dirty="0"/>
          </a:p>
        </p:txBody>
      </p:sp>
      <p:sp>
        <p:nvSpPr>
          <p:cNvPr id="3" name="Content Placeholder 2"/>
          <p:cNvSpPr>
            <a:spLocks noGrp="1"/>
          </p:cNvSpPr>
          <p:nvPr>
            <p:ph idx="1"/>
          </p:nvPr>
        </p:nvSpPr>
        <p:spPr/>
        <p:txBody>
          <a:bodyPr/>
          <a:lstStyle/>
          <a:p>
            <a:pPr algn="r" rtl="1"/>
            <a:r>
              <a:rPr lang="fa-IR" dirty="0" smtClean="0"/>
              <a:t>گام اول این الگو از طریق ارائه ی یک موقعیت اسرارآمیز، ابهام دار، مهیج و غیر معمول به منظور برهم زدن تعادل ذهنی دانش آموز صورت می گیرد.</a:t>
            </a:r>
          </a:p>
          <a:p>
            <a:pPr marL="0" indent="0" algn="r" rtl="1">
              <a:buNone/>
            </a:pPr>
            <a:r>
              <a:rPr lang="fa-IR" dirty="0"/>
              <a:t> </a:t>
            </a:r>
            <a:r>
              <a:rPr lang="fa-IR" dirty="0" smtClean="0"/>
              <a:t>  موقعیت مزبور از طریق انجام یک آزمایش، تعریف یک عکس، مواجهه با فعالیت های زندگی روزمره، و ... ارائه شود.</a:t>
            </a:r>
            <a:endParaRPr lang="en-US" dirty="0"/>
          </a:p>
        </p:txBody>
      </p:sp>
    </p:spTree>
    <p:extLst>
      <p:ext uri="{BB962C8B-B14F-4D97-AF65-F5344CB8AC3E}">
        <p14:creationId xmlns:p14="http://schemas.microsoft.com/office/powerpoint/2010/main" val="166413955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rtl="1"/>
            <a:r>
              <a:rPr lang="fa-IR" dirty="0" smtClean="0"/>
              <a:t>ادامه ی </a:t>
            </a:r>
            <a:r>
              <a:rPr lang="fa-IR" dirty="0"/>
              <a:t>الگوی کاوش گری</a:t>
            </a:r>
            <a:r>
              <a:rPr lang="en-US" dirty="0"/>
              <a:t>INQUIRY METHOD </a:t>
            </a:r>
            <a:r>
              <a:rPr lang="fa-IR" dirty="0" smtClean="0"/>
              <a:t>:</a:t>
            </a:r>
            <a:endParaRPr lang="en-US" dirty="0"/>
          </a:p>
        </p:txBody>
      </p:sp>
      <p:sp>
        <p:nvSpPr>
          <p:cNvPr id="3" name="Content Placeholder 2"/>
          <p:cNvSpPr>
            <a:spLocks noGrp="1"/>
          </p:cNvSpPr>
          <p:nvPr>
            <p:ph idx="1"/>
          </p:nvPr>
        </p:nvSpPr>
        <p:spPr/>
        <p:txBody>
          <a:bodyPr>
            <a:normAutofit fontScale="92500" lnSpcReduction="20000"/>
          </a:bodyPr>
          <a:lstStyle/>
          <a:p>
            <a:pPr marL="0" indent="0" algn="r" rtl="1">
              <a:buNone/>
            </a:pPr>
            <a:r>
              <a:rPr lang="fa-IR" dirty="0" smtClean="0"/>
              <a:t>مثال: مفهوم داغ، گرم، سرد</a:t>
            </a:r>
          </a:p>
          <a:p>
            <a:pPr marL="0" indent="0" algn="r" rtl="1">
              <a:buNone/>
            </a:pPr>
            <a:r>
              <a:rPr lang="fa-IR" dirty="0" smtClean="0"/>
              <a:t>ارائه ی موقعیت برهم زننده ی تعادل ذهنی دانش آموز:</a:t>
            </a:r>
          </a:p>
          <a:p>
            <a:pPr marL="0" indent="0" algn="r" rtl="1">
              <a:buNone/>
            </a:pPr>
            <a:r>
              <a:rPr lang="fa-IR" dirty="0" smtClean="0"/>
              <a:t>در صفحه ی 34 کتاب علوم پایه ی چهارم </a:t>
            </a:r>
            <a:r>
              <a:rPr lang="fa-IR" smtClean="0"/>
              <a:t>چاپ 1394، درس 5، </a:t>
            </a:r>
            <a:r>
              <a:rPr lang="fa-IR" dirty="0" smtClean="0"/>
              <a:t>یک پاراگراف برای ارائه ی چنین موقعیتی مطرح شده است.</a:t>
            </a:r>
          </a:p>
          <a:p>
            <a:pPr marL="0" indent="0" algn="r" rtl="1">
              <a:buNone/>
            </a:pPr>
            <a:r>
              <a:rPr lang="fa-IR" dirty="0" smtClean="0">
                <a:solidFill>
                  <a:schemeClr val="tx2">
                    <a:lumMod val="75000"/>
                  </a:schemeClr>
                </a:solidFill>
              </a:rPr>
              <a:t>سارا پیش مادرش رفت و گفت خیلی گرمم شده است. مادرش دست خود را روی پیشانی سارا گذاشت و گفت چه قدر گرمی! به نظرم تب داری! در همین حال، مادربزرگ سارا که آن جا بود، دست خود را روی پیشانی سارا گذاشت و گفت: سارا تب ندارد!</a:t>
            </a:r>
          </a:p>
          <a:p>
            <a:pPr marL="0" indent="0" algn="r" rtl="1">
              <a:buNone/>
            </a:pPr>
            <a:r>
              <a:rPr lang="fa-IR" dirty="0" smtClean="0">
                <a:solidFill>
                  <a:schemeClr val="tx2">
                    <a:lumMod val="75000"/>
                  </a:schemeClr>
                </a:solidFill>
              </a:rPr>
              <a:t>به نظر شما آیا سارا واقعاً تب داشت؟ یا نه؟</a:t>
            </a:r>
          </a:p>
          <a:p>
            <a:pPr marL="0" indent="0" algn="r" rtl="1">
              <a:buNone/>
            </a:pPr>
            <a:r>
              <a:rPr lang="fa-IR" dirty="0">
                <a:solidFill>
                  <a:schemeClr val="tx2">
                    <a:lumMod val="75000"/>
                  </a:schemeClr>
                </a:solidFill>
              </a:rPr>
              <a:t>چ</a:t>
            </a:r>
            <a:r>
              <a:rPr lang="fa-IR" dirty="0" smtClean="0">
                <a:solidFill>
                  <a:schemeClr val="tx2">
                    <a:lumMod val="75000"/>
                  </a:schemeClr>
                </a:solidFill>
              </a:rPr>
              <a:t>گونه با اطمینان می توان گفت که سارا تب دارد یا ندارد؟</a:t>
            </a:r>
            <a:endParaRPr lang="en-US" dirty="0">
              <a:solidFill>
                <a:schemeClr val="tx2">
                  <a:lumMod val="75000"/>
                </a:schemeClr>
              </a:solidFill>
            </a:endParaRPr>
          </a:p>
        </p:txBody>
      </p:sp>
    </p:spTree>
    <p:extLst>
      <p:ext uri="{BB962C8B-B14F-4D97-AF65-F5344CB8AC3E}">
        <p14:creationId xmlns:p14="http://schemas.microsoft.com/office/powerpoint/2010/main" val="182814320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rtl="1"/>
            <a:r>
              <a:rPr lang="fa-IR" dirty="0" smtClean="0"/>
              <a:t>ادامه ی </a:t>
            </a:r>
            <a:r>
              <a:rPr lang="fa-IR" dirty="0"/>
              <a:t>الگوی کاوش گری</a:t>
            </a:r>
            <a:r>
              <a:rPr lang="en-US" dirty="0"/>
              <a:t>INQUIRY METHOD </a:t>
            </a:r>
            <a:r>
              <a:rPr lang="fa-IR" dirty="0" smtClean="0"/>
              <a:t>:</a:t>
            </a:r>
            <a:endParaRPr lang="en-US" dirty="0"/>
          </a:p>
        </p:txBody>
      </p:sp>
      <p:sp>
        <p:nvSpPr>
          <p:cNvPr id="3" name="Content Placeholder 2"/>
          <p:cNvSpPr>
            <a:spLocks noGrp="1"/>
          </p:cNvSpPr>
          <p:nvPr>
            <p:ph idx="1"/>
          </p:nvPr>
        </p:nvSpPr>
        <p:spPr/>
        <p:txBody>
          <a:bodyPr>
            <a:normAutofit/>
          </a:bodyPr>
          <a:lstStyle/>
          <a:p>
            <a:pPr algn="r" rtl="1"/>
            <a:r>
              <a:rPr lang="fa-IR" dirty="0" smtClean="0"/>
              <a:t>وقتی یک موقعیت ابهام دار را برای دانش آموزان ارائه می دهید تعادل ذهنی آن ها را برهم می زنید. دنیایی از سؤال برای آنان مطرح می شود. آن ها بلافاصله شروع به پرسیدن می کنند. برخی از دانش آموزان از شما می خواهند که پاسخ صحیح را ارائه دهید.</a:t>
            </a:r>
          </a:p>
        </p:txBody>
      </p:sp>
    </p:spTree>
    <p:extLst>
      <p:ext uri="{BB962C8B-B14F-4D97-AF65-F5344CB8AC3E}">
        <p14:creationId xmlns:p14="http://schemas.microsoft.com/office/powerpoint/2010/main" val="77968795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rtl="1"/>
            <a:r>
              <a:rPr lang="fa-IR" dirty="0" smtClean="0"/>
              <a:t>ادامه ی </a:t>
            </a:r>
            <a:r>
              <a:rPr lang="fa-IR" dirty="0"/>
              <a:t>الگوی کاوش گری</a:t>
            </a:r>
            <a:r>
              <a:rPr lang="en-US" dirty="0"/>
              <a:t>INQUIRY METHOD </a:t>
            </a:r>
            <a:r>
              <a:rPr lang="fa-IR" dirty="0" smtClean="0"/>
              <a:t>:</a:t>
            </a:r>
            <a:endParaRPr lang="en-US" dirty="0"/>
          </a:p>
        </p:txBody>
      </p:sp>
      <p:sp>
        <p:nvSpPr>
          <p:cNvPr id="3" name="Content Placeholder 2"/>
          <p:cNvSpPr>
            <a:spLocks noGrp="1"/>
          </p:cNvSpPr>
          <p:nvPr>
            <p:ph idx="1"/>
          </p:nvPr>
        </p:nvSpPr>
        <p:spPr/>
        <p:txBody>
          <a:bodyPr>
            <a:normAutofit/>
          </a:bodyPr>
          <a:lstStyle/>
          <a:p>
            <a:pPr marL="0" indent="0" algn="r" rtl="1">
              <a:buNone/>
            </a:pPr>
            <a:r>
              <a:rPr lang="fa-IR" b="1" dirty="0"/>
              <a:t>صبر بچه ها کم است</a:t>
            </a:r>
            <a:r>
              <a:rPr lang="fa-IR" dirty="0"/>
              <a:t> برخی از آن ها می خواهند یک باره توضیح نهایی را بدهند. </a:t>
            </a:r>
            <a:r>
              <a:rPr lang="fa-IR" b="1" dirty="0"/>
              <a:t>معلومات بچه ها زیاد است.</a:t>
            </a:r>
            <a:endParaRPr lang="fa-IR" dirty="0"/>
          </a:p>
          <a:p>
            <a:pPr marL="0" indent="0" algn="r" rtl="1">
              <a:buNone/>
            </a:pPr>
            <a:r>
              <a:rPr lang="fa-IR" dirty="0"/>
              <a:t>باید هوشمندانه و با صبر و حوصله فرآیند پرسش گری دانش آموزان را هدایت کنید</a:t>
            </a:r>
            <a:r>
              <a:rPr lang="fa-IR" dirty="0" smtClean="0"/>
              <a:t>. </a:t>
            </a:r>
          </a:p>
          <a:p>
            <a:pPr marL="0" indent="0" algn="r" rtl="1">
              <a:buNone/>
            </a:pPr>
            <a:r>
              <a:rPr lang="fa-IR" dirty="0" smtClean="0"/>
              <a:t>از دانش آموزان بخواهید پرسش هایی مطرح کنند که پاسخ آن ها «بله» یا «خیر»</a:t>
            </a:r>
            <a:r>
              <a:rPr lang="fa-IR" dirty="0"/>
              <a:t> یا یک عبارت کوتاه باشد.</a:t>
            </a:r>
          </a:p>
          <a:p>
            <a:pPr marL="0" indent="0" algn="r" rtl="1">
              <a:buNone/>
            </a:pPr>
            <a:endParaRPr lang="en-US" dirty="0"/>
          </a:p>
          <a:p>
            <a:pPr marL="0" indent="0" algn="r" rtl="1">
              <a:buNone/>
            </a:pPr>
            <a:endParaRPr lang="fa-IR" dirty="0" smtClean="0"/>
          </a:p>
        </p:txBody>
      </p:sp>
    </p:spTree>
    <p:extLst>
      <p:ext uri="{BB962C8B-B14F-4D97-AF65-F5344CB8AC3E}">
        <p14:creationId xmlns:p14="http://schemas.microsoft.com/office/powerpoint/2010/main" val="125789338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rtl="1"/>
            <a:r>
              <a:rPr lang="fa-IR" dirty="0" smtClean="0"/>
              <a:t>ادامه ی </a:t>
            </a:r>
            <a:r>
              <a:rPr lang="fa-IR" dirty="0"/>
              <a:t>الگوی کاوش گری</a:t>
            </a:r>
            <a:r>
              <a:rPr lang="en-US" dirty="0"/>
              <a:t>INQUIRY METHOD </a:t>
            </a:r>
            <a:r>
              <a:rPr lang="fa-IR" dirty="0" smtClean="0"/>
              <a:t>:</a:t>
            </a:r>
            <a:endParaRPr lang="en-US" dirty="0"/>
          </a:p>
        </p:txBody>
      </p:sp>
      <p:sp>
        <p:nvSpPr>
          <p:cNvPr id="3" name="Content Placeholder 2"/>
          <p:cNvSpPr>
            <a:spLocks noGrp="1"/>
          </p:cNvSpPr>
          <p:nvPr>
            <p:ph idx="1"/>
          </p:nvPr>
        </p:nvSpPr>
        <p:spPr/>
        <p:txBody>
          <a:bodyPr>
            <a:normAutofit fontScale="92500"/>
          </a:bodyPr>
          <a:lstStyle/>
          <a:p>
            <a:pPr marL="0" indent="0" algn="r" rtl="1">
              <a:buNone/>
            </a:pPr>
            <a:r>
              <a:rPr lang="fa-IR" dirty="0" smtClean="0"/>
              <a:t>روی پرسش هایی که به متغیرهای درونی اشاره دارد تأکید کنید.</a:t>
            </a:r>
          </a:p>
          <a:p>
            <a:pPr marL="0" indent="0" algn="r" rtl="1">
              <a:buNone/>
            </a:pPr>
            <a:r>
              <a:rPr lang="fa-IR" b="1" dirty="0" smtClean="0"/>
              <a:t>سؤال خوبی بود.</a:t>
            </a:r>
            <a:r>
              <a:rPr lang="fa-IR" dirty="0" smtClean="0"/>
              <a:t> در واقع در این مرحله دانش آموزان افکار خود را روی مسأله متمرکز می کنند و آن را سازمان می دهند. آن ها درصدد شناختن هر چه بیش تر آن رویداد هستند.</a:t>
            </a:r>
          </a:p>
          <a:p>
            <a:pPr marL="0" indent="0" algn="r" rtl="1">
              <a:buNone/>
            </a:pPr>
            <a:r>
              <a:rPr lang="fa-IR" dirty="0" smtClean="0"/>
              <a:t>مثلاً اگر دانش آموزی پرسید: «مادر سارا قبل از قرار دادن دستش روی پیشانی سارا در حال بیرون آوردن یک بسته گوشت از فریزر نبوده است؟؟»</a:t>
            </a:r>
          </a:p>
          <a:p>
            <a:pPr marL="0" indent="0" algn="r" rtl="1">
              <a:buNone/>
            </a:pPr>
            <a:r>
              <a:rPr lang="fa-IR" dirty="0" smtClean="0"/>
              <a:t>می گوییم: «هیچ کس نمی تواند به این سؤال پاسخ دهد! می توانی به صورت دیگری سؤال کنی؟»</a:t>
            </a:r>
          </a:p>
        </p:txBody>
      </p:sp>
    </p:spTree>
    <p:extLst>
      <p:ext uri="{BB962C8B-B14F-4D97-AF65-F5344CB8AC3E}">
        <p14:creationId xmlns:p14="http://schemas.microsoft.com/office/powerpoint/2010/main" val="36961443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410</TotalTime>
  <Words>1782</Words>
  <Application>Microsoft Office PowerPoint</Application>
  <PresentationFormat>On-screen Show (4:3)</PresentationFormat>
  <Paragraphs>115</Paragraphs>
  <Slides>28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28</vt:i4>
      </vt:variant>
    </vt:vector>
  </HeadingPairs>
  <TitlesOfParts>
    <vt:vector size="33" baseType="lpstr">
      <vt:lpstr>Arial</vt:lpstr>
      <vt:lpstr>Calibri</vt:lpstr>
      <vt:lpstr>Times New Roman</vt:lpstr>
      <vt:lpstr>Wingdings</vt:lpstr>
      <vt:lpstr>Office Theme</vt:lpstr>
      <vt:lpstr>PowerPoint Presentation</vt:lpstr>
      <vt:lpstr>الگوی کاوش گریINQUIRY METHOD </vt:lpstr>
      <vt:lpstr>ادامه ی الگوی کاوش گریINQUIRY METHOD </vt:lpstr>
      <vt:lpstr>ادامه ی الگوی کاوش گریINQUIRY METHOD :</vt:lpstr>
      <vt:lpstr>ادامه ی الگوی کاوش گریINQUIRY METHOD :</vt:lpstr>
      <vt:lpstr>ادامه ی الگوی کاوش گریINQUIRY METHOD :</vt:lpstr>
      <vt:lpstr>ادامه ی الگوی کاوش گریINQUIRY METHOD :</vt:lpstr>
      <vt:lpstr>ادامه ی الگوی کاوش گریINQUIRY METHOD :</vt:lpstr>
      <vt:lpstr>ادامه ی الگوی کاوش گریINQUIRY METHOD :</vt:lpstr>
      <vt:lpstr>ادامه ی الگوی کاوش گریINQUIRY METHOD :</vt:lpstr>
      <vt:lpstr>ادامه ی الگوی کاوش گریINQUIRY METHOD :</vt:lpstr>
      <vt:lpstr>ادامه ی الگوی کاوش گریINQUIRY METHOD :</vt:lpstr>
      <vt:lpstr>ادامه ی الگوی کاوش گریINQUIRY METHOD :</vt:lpstr>
      <vt:lpstr>ادامه ی الگوی کاوش گریINQUIRY METHOD :</vt:lpstr>
      <vt:lpstr>ادامه ی الگوی کاوش گریINQUIRY METHOD :</vt:lpstr>
      <vt:lpstr>ادامه ی الگوی کاوش گریINQUIRY METHOD :</vt:lpstr>
      <vt:lpstr>ادامه ی الگوی کاوش گریINQUIRY METHOD :</vt:lpstr>
      <vt:lpstr>ادامه ی الگوی کاوش گریINQUIRY METHOD :</vt:lpstr>
      <vt:lpstr>ادامه ی الگوی کاوش گریINQUIRY METHOD :</vt:lpstr>
      <vt:lpstr>ادامه ی الگوی کاوش گریINQUIRY METHOD :</vt:lpstr>
      <vt:lpstr>ادامه ی الگوی کاوش گریINQUIRY METHOD :</vt:lpstr>
      <vt:lpstr>ادامه ی الگوی کاوش گریINQUIRY METHOD :</vt:lpstr>
      <vt:lpstr>ادامه ی الگوی کاوش گریINQUIRY METHOD :</vt:lpstr>
      <vt:lpstr>ادامه ی الگوی کاوش گریINQUIRY METHOD :</vt:lpstr>
      <vt:lpstr>ادامه ی الگوی کاوش گریINQUIRY METHOD :</vt:lpstr>
      <vt:lpstr>ادامه ی الگوی کاوش گریINQUIRY METHOD :</vt:lpstr>
      <vt:lpstr>فعالیت عملکردی</vt:lpstr>
      <vt:lpstr>فعالیت عملکردی</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Mahoor</dc:creator>
  <cp:lastModifiedBy>Sh K</cp:lastModifiedBy>
  <cp:revision>90</cp:revision>
  <dcterms:created xsi:type="dcterms:W3CDTF">2015-10-02T05:29:32Z</dcterms:created>
  <dcterms:modified xsi:type="dcterms:W3CDTF">2020-03-09T05:14:50Z</dcterms:modified>
</cp:coreProperties>
</file>