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79" d="100"/>
          <a:sy n="79" d="100"/>
        </p:scale>
        <p:origin x="-110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C36689F-181B-42FD-8D78-CBE2AF153580}" type="datetimeFigureOut">
              <a:rPr lang="fa-IR" smtClean="0"/>
              <a:t>07/07/1441</a:t>
            </a:fld>
            <a:endParaRPr lang="fa-I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fa-I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060D27E4-E82D-4830-9DEB-141BAE131400}" type="slidenum">
              <a:rPr lang="fa-IR" smtClean="0"/>
              <a:t>‹#›</a:t>
            </a:fld>
            <a:endParaRPr lang="fa-I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6689F-181B-42FD-8D78-CBE2AF153580}" type="datetimeFigureOut">
              <a:rPr lang="fa-IR" smtClean="0"/>
              <a:t>07/07/1441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D27E4-E82D-4830-9DEB-141BAE131400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6689F-181B-42FD-8D78-CBE2AF153580}" type="datetimeFigureOut">
              <a:rPr lang="fa-IR" smtClean="0"/>
              <a:t>07/07/1441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D27E4-E82D-4830-9DEB-141BAE131400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C36689F-181B-42FD-8D78-CBE2AF153580}" type="datetimeFigureOut">
              <a:rPr lang="fa-IR" smtClean="0"/>
              <a:t>07/07/1441</a:t>
            </a:fld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60D27E4-E82D-4830-9DEB-141BAE131400}" type="slidenum">
              <a:rPr lang="fa-IR" smtClean="0"/>
              <a:t>‹#›</a:t>
            </a:fld>
            <a:endParaRPr lang="fa-I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a-I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C36689F-181B-42FD-8D78-CBE2AF153580}" type="datetimeFigureOut">
              <a:rPr lang="fa-IR" smtClean="0"/>
              <a:t>07/07/1441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fa-I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060D27E4-E82D-4830-9DEB-141BAE131400}" type="slidenum">
              <a:rPr lang="fa-IR" smtClean="0"/>
              <a:t>‹#›</a:t>
            </a:fld>
            <a:endParaRPr lang="fa-I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6689F-181B-42FD-8D78-CBE2AF153580}" type="datetimeFigureOut">
              <a:rPr lang="fa-IR" smtClean="0"/>
              <a:t>07/07/1441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D27E4-E82D-4830-9DEB-141BAE131400}" type="slidenum">
              <a:rPr lang="fa-IR" smtClean="0"/>
              <a:t>‹#›</a:t>
            </a:fld>
            <a:endParaRPr lang="fa-I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6689F-181B-42FD-8D78-CBE2AF153580}" type="datetimeFigureOut">
              <a:rPr lang="fa-IR" smtClean="0"/>
              <a:t>07/07/1441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D27E4-E82D-4830-9DEB-141BAE131400}" type="slidenum">
              <a:rPr lang="fa-IR" smtClean="0"/>
              <a:t>‹#›</a:t>
            </a:fld>
            <a:endParaRPr lang="fa-I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C36689F-181B-42FD-8D78-CBE2AF153580}" type="datetimeFigureOut">
              <a:rPr lang="fa-IR" smtClean="0"/>
              <a:t>07/07/1441</a:t>
            </a:fld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60D27E4-E82D-4830-9DEB-141BAE131400}" type="slidenum">
              <a:rPr lang="fa-IR" smtClean="0"/>
              <a:t>‹#›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a-I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6689F-181B-42FD-8D78-CBE2AF153580}" type="datetimeFigureOut">
              <a:rPr lang="fa-IR" smtClean="0"/>
              <a:t>07/07/1441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D27E4-E82D-4830-9DEB-141BAE131400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C36689F-181B-42FD-8D78-CBE2AF153580}" type="datetimeFigureOut">
              <a:rPr lang="fa-IR" smtClean="0"/>
              <a:t>07/07/1441</a:t>
            </a:fld>
            <a:endParaRPr lang="fa-I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60D27E4-E82D-4830-9DEB-141BAE131400}" type="slidenum">
              <a:rPr lang="fa-IR" smtClean="0"/>
              <a:t>‹#›</a:t>
            </a:fld>
            <a:endParaRPr lang="fa-I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a-I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C36689F-181B-42FD-8D78-CBE2AF153580}" type="datetimeFigureOut">
              <a:rPr lang="fa-IR" smtClean="0"/>
              <a:t>07/07/1441</a:t>
            </a:fld>
            <a:endParaRPr lang="fa-I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60D27E4-E82D-4830-9DEB-141BAE131400}" type="slidenum">
              <a:rPr lang="fa-IR" smtClean="0"/>
              <a:t>‹#›</a:t>
            </a:fld>
            <a:endParaRPr lang="fa-I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a-I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C36689F-181B-42FD-8D78-CBE2AF153580}" type="datetimeFigureOut">
              <a:rPr lang="fa-IR" smtClean="0"/>
              <a:t>07/07/1441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a-I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60D27E4-E82D-4830-9DEB-141BAE131400}" type="slidenum">
              <a:rPr lang="fa-IR" smtClean="0"/>
              <a:t>‹#›</a:t>
            </a:fld>
            <a:endParaRPr lang="fa-I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r" rtl="1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r" rtl="1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r" rtl="1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r" rtl="1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r" rtl="1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r" rtl="1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35696" y="188640"/>
            <a:ext cx="6840760" cy="6264696"/>
          </a:xfrm>
        </p:spPr>
        <p:txBody>
          <a:bodyPr/>
          <a:lstStyle/>
          <a:p>
            <a:r>
              <a:rPr lang="fa-IR" dirty="0" smtClean="0"/>
              <a:t>       </a:t>
            </a:r>
            <a:endParaRPr lang="fa-I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188640"/>
            <a:ext cx="7344816" cy="6264696"/>
          </a:xfrm>
        </p:spPr>
        <p:txBody>
          <a:bodyPr>
            <a:normAutofit/>
          </a:bodyPr>
          <a:lstStyle/>
          <a:p>
            <a:pPr algn="r">
              <a:lnSpc>
                <a:spcPct val="200000"/>
              </a:lnSpc>
            </a:pPr>
            <a:r>
              <a:rPr lang="fa-IR" sz="2000" dirty="0" smtClean="0"/>
              <a:t>        </a:t>
            </a:r>
          </a:p>
          <a:p>
            <a:pPr algn="r">
              <a:lnSpc>
                <a:spcPct val="200000"/>
              </a:lnSpc>
            </a:pPr>
            <a:endParaRPr lang="fa-IR" sz="2000" dirty="0"/>
          </a:p>
        </p:txBody>
      </p:sp>
      <p:pic>
        <p:nvPicPr>
          <p:cNvPr id="4" name="Picture 2" descr="D:\بسم اله\028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3" y="548680"/>
            <a:ext cx="6984776" cy="56166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28440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35696" y="188640"/>
            <a:ext cx="6840760" cy="6264696"/>
          </a:xfrm>
        </p:spPr>
        <p:txBody>
          <a:bodyPr/>
          <a:lstStyle/>
          <a:p>
            <a:pPr algn="r"/>
            <a:endParaRPr lang="fa-I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7584" y="188640"/>
            <a:ext cx="7848872" cy="6264696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>
              <a:lnSpc>
                <a:spcPct val="200000"/>
              </a:lnSpc>
            </a:pPr>
            <a:r>
              <a:rPr lang="fa-IR" sz="2800" dirty="0" smtClean="0"/>
              <a:t>انواع منابع یادگیری</a:t>
            </a:r>
          </a:p>
          <a:p>
            <a:pPr algn="r">
              <a:lnSpc>
                <a:spcPct val="200000"/>
              </a:lnSpc>
            </a:pPr>
            <a:r>
              <a:rPr lang="fa-IR" sz="2000" dirty="0"/>
              <a:t> </a:t>
            </a:r>
            <a:r>
              <a:rPr lang="fa-IR" sz="2000" dirty="0" smtClean="0"/>
              <a:t>     *بوکارتس یادگیری را به 2 نوع تقسیم می کند .</a:t>
            </a:r>
          </a:p>
          <a:p>
            <a:pPr marL="457200" indent="-457200" algn="r">
              <a:lnSpc>
                <a:spcPct val="200000"/>
              </a:lnSpc>
              <a:buFont typeface="+mj-lt"/>
              <a:buAutoNum type="arabicPeriod"/>
            </a:pPr>
            <a:r>
              <a:rPr lang="fa-IR" sz="2000" u="sng" dirty="0" smtClean="0">
                <a:solidFill>
                  <a:schemeClr val="accent1"/>
                </a:solidFill>
              </a:rPr>
              <a:t>یادگیری رسمی  </a:t>
            </a:r>
            <a:r>
              <a:rPr lang="fa-IR" sz="2000" dirty="0" smtClean="0"/>
              <a:t>که ویژه مدارس ، کلاس ها ، موسسات آموزش عالی و... می باشد.</a:t>
            </a:r>
          </a:p>
          <a:p>
            <a:pPr marL="457200" indent="-457200" algn="r">
              <a:lnSpc>
                <a:spcPct val="200000"/>
              </a:lnSpc>
              <a:buFont typeface="+mj-lt"/>
              <a:buAutoNum type="arabicPeriod"/>
            </a:pPr>
            <a:r>
              <a:rPr lang="fa-IR" sz="2000" u="sng" dirty="0" smtClean="0">
                <a:solidFill>
                  <a:schemeClr val="accent1"/>
                </a:solidFill>
              </a:rPr>
              <a:t>یادگیری غیر رسمی </a:t>
            </a:r>
            <a:r>
              <a:rPr lang="fa-IR" sz="2000" dirty="0" smtClean="0"/>
              <a:t>که به صورت کلاسی و ساختار بندی شده نیست و کنترل یادگیری اصولادر دست یادگیرنده است . </a:t>
            </a:r>
            <a:r>
              <a:rPr lang="fa-IR" sz="2000" u="sng" dirty="0" smtClean="0">
                <a:solidFill>
                  <a:schemeClr val="accent1"/>
                </a:solidFill>
              </a:rPr>
              <a:t>وی3 منبع یادگیری غیر رسمی </a:t>
            </a:r>
            <a:r>
              <a:rPr lang="fa-IR" sz="2000" dirty="0" smtClean="0"/>
              <a:t>را توصیف می نماید </a:t>
            </a:r>
          </a:p>
          <a:p>
            <a:pPr algn="r">
              <a:lnSpc>
                <a:spcPct val="200000"/>
              </a:lnSpc>
            </a:pPr>
            <a:r>
              <a:rPr lang="fa-IR" sz="2000" dirty="0" smtClean="0"/>
              <a:t>الف) </a:t>
            </a:r>
            <a:r>
              <a:rPr lang="fa-IR" dirty="0" smtClean="0"/>
              <a:t>یادگیری از طریق اعضای خانواده ، همسالان ،دیگر افراد مهم و کارشناسان در آن زمینه .</a:t>
            </a:r>
          </a:p>
          <a:p>
            <a:pPr algn="r">
              <a:lnSpc>
                <a:spcPct val="200000"/>
              </a:lnSpc>
            </a:pPr>
            <a:r>
              <a:rPr lang="fa-IR" dirty="0" smtClean="0"/>
              <a:t>ب) یادگیری در محیطهای غیر رسمی از قبیل موزه ها ، گالری ها ، مراکز علمی ،پارکها و باغ وحشها </a:t>
            </a:r>
          </a:p>
          <a:p>
            <a:pPr algn="r">
              <a:lnSpc>
                <a:spcPct val="200000"/>
              </a:lnSpc>
            </a:pPr>
            <a:r>
              <a:rPr lang="fa-IR" dirty="0" smtClean="0"/>
              <a:t>ج) یادگیری از طریق رسانه های جمعی مانند تلویزیون ، ویدئو و اینترنت </a:t>
            </a:r>
            <a:r>
              <a:rPr lang="fa-IR" dirty="0" smtClean="0"/>
              <a:t>.</a:t>
            </a:r>
            <a:endParaRPr lang="fa-IR" dirty="0" smtClean="0"/>
          </a:p>
          <a:p>
            <a:pPr algn="r">
              <a:lnSpc>
                <a:spcPct val="200000"/>
              </a:lnSpc>
            </a:pPr>
            <a:endParaRPr lang="fa-IR" dirty="0" smtClean="0"/>
          </a:p>
          <a:p>
            <a:pPr algn="r">
              <a:lnSpc>
                <a:spcPct val="200000"/>
              </a:lnSpc>
            </a:pPr>
            <a:endParaRPr lang="fa-IR" dirty="0" smtClean="0"/>
          </a:p>
        </p:txBody>
      </p:sp>
    </p:spTree>
    <p:extLst>
      <p:ext uri="{BB962C8B-B14F-4D97-AF65-F5344CB8AC3E}">
        <p14:creationId xmlns:p14="http://schemas.microsoft.com/office/powerpoint/2010/main" val="1199383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35696" y="188640"/>
            <a:ext cx="6840760" cy="6264696"/>
          </a:xfrm>
        </p:spPr>
        <p:txBody>
          <a:bodyPr/>
          <a:lstStyle/>
          <a:p>
            <a:pPr algn="r"/>
            <a:endParaRPr lang="fa-I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188640"/>
            <a:ext cx="7344816" cy="6264696"/>
          </a:xfrm>
          <a:ln>
            <a:solidFill>
              <a:schemeClr val="tx1"/>
            </a:solidFill>
          </a:ln>
        </p:spPr>
        <p:txBody>
          <a:bodyPr>
            <a:normAutofit fontScale="70000" lnSpcReduction="20000"/>
          </a:bodyPr>
          <a:lstStyle/>
          <a:p>
            <a:pPr marL="457200" indent="-457200" algn="ctr">
              <a:lnSpc>
                <a:spcPct val="200000"/>
              </a:lnSpc>
              <a:buFont typeface="Wingdings" pitchFamily="2" charset="2"/>
              <a:buChar char="v"/>
            </a:pPr>
            <a:r>
              <a:rPr lang="fa-IR" sz="3200" dirty="0" smtClean="0"/>
              <a:t>منابع یادگیری  </a:t>
            </a:r>
            <a:r>
              <a:rPr lang="fa-IR" sz="3200" dirty="0" smtClean="0"/>
              <a:t>در </a:t>
            </a:r>
            <a:r>
              <a:rPr lang="fa-IR" sz="3200" dirty="0" smtClean="0"/>
              <a:t>3 مولفه بررسی می شود </a:t>
            </a:r>
          </a:p>
          <a:p>
            <a:pPr marL="285750" indent="-285750" algn="r">
              <a:lnSpc>
                <a:spcPct val="200000"/>
              </a:lnSpc>
              <a:buFont typeface="Wingdings" pitchFamily="2" charset="2"/>
              <a:buChar char="q"/>
            </a:pPr>
            <a:r>
              <a:rPr lang="fa-IR" sz="3100" dirty="0" smtClean="0">
                <a:solidFill>
                  <a:srgbClr val="FF0000"/>
                </a:solidFill>
              </a:rPr>
              <a:t>منابع انسانی </a:t>
            </a:r>
          </a:p>
          <a:p>
            <a:pPr algn="r">
              <a:lnSpc>
                <a:spcPct val="200000"/>
              </a:lnSpc>
            </a:pPr>
            <a:r>
              <a:rPr lang="fa-IR" sz="2000" dirty="0" smtClean="0"/>
              <a:t>ال</a:t>
            </a:r>
            <a:r>
              <a:rPr lang="fa-IR" sz="2000" dirty="0" smtClean="0">
                <a:solidFill>
                  <a:schemeClr val="accent2">
                    <a:lumMod val="75000"/>
                  </a:schemeClr>
                </a:solidFill>
              </a:rPr>
              <a:t>ف) معلم</a:t>
            </a:r>
          </a:p>
          <a:p>
            <a:pPr algn="r">
              <a:lnSpc>
                <a:spcPct val="200000"/>
              </a:lnSpc>
            </a:pPr>
            <a:r>
              <a:rPr lang="fa-IR" sz="2000" dirty="0" smtClean="0">
                <a:solidFill>
                  <a:schemeClr val="accent2">
                    <a:lumMod val="75000"/>
                  </a:schemeClr>
                </a:solidFill>
              </a:rPr>
              <a:t>ب) دانش آموز </a:t>
            </a:r>
          </a:p>
          <a:p>
            <a:pPr algn="r">
              <a:lnSpc>
                <a:spcPct val="200000"/>
              </a:lnSpc>
            </a:pPr>
            <a:r>
              <a:rPr lang="fa-IR" sz="2000" dirty="0" smtClean="0">
                <a:solidFill>
                  <a:schemeClr val="accent2">
                    <a:lumMod val="75000"/>
                  </a:schemeClr>
                </a:solidFill>
              </a:rPr>
              <a:t>ج) همسالان</a:t>
            </a:r>
          </a:p>
          <a:p>
            <a:pPr marL="285750" indent="-285750" algn="r">
              <a:lnSpc>
                <a:spcPct val="200000"/>
              </a:lnSpc>
              <a:buFont typeface="Wingdings" pitchFamily="2" charset="2"/>
              <a:buChar char="q"/>
            </a:pPr>
            <a:r>
              <a:rPr lang="fa-IR" sz="3400" dirty="0" smtClean="0">
                <a:solidFill>
                  <a:srgbClr val="FF0000"/>
                </a:solidFill>
              </a:rPr>
              <a:t>مواد و وسایل آموزشی </a:t>
            </a:r>
          </a:p>
          <a:p>
            <a:pPr algn="r">
              <a:lnSpc>
                <a:spcPct val="200000"/>
              </a:lnSpc>
            </a:pPr>
            <a:r>
              <a:rPr lang="fa-IR" sz="2600" dirty="0" smtClean="0">
                <a:solidFill>
                  <a:srgbClr val="0070C0"/>
                </a:solidFill>
              </a:rPr>
              <a:t>الف) عوامل موثر برانتخاب مواد و وسایل آموزشی</a:t>
            </a:r>
          </a:p>
          <a:p>
            <a:pPr algn="r">
              <a:lnSpc>
                <a:spcPct val="200000"/>
              </a:lnSpc>
            </a:pPr>
            <a:r>
              <a:rPr lang="fa-IR" sz="2000" dirty="0" smtClean="0"/>
              <a:t>-- موقعیت یادگیری</a:t>
            </a:r>
          </a:p>
          <a:p>
            <a:pPr algn="r">
              <a:lnSpc>
                <a:spcPct val="200000"/>
              </a:lnSpc>
            </a:pPr>
            <a:r>
              <a:rPr lang="fa-IR" sz="2000" dirty="0" smtClean="0"/>
              <a:t>--ویژگی های فیزیکی مواد و وسایل آموزشی </a:t>
            </a:r>
          </a:p>
          <a:p>
            <a:pPr algn="r">
              <a:lnSpc>
                <a:spcPct val="200000"/>
              </a:lnSpc>
            </a:pPr>
            <a:r>
              <a:rPr lang="fa-IR" sz="2000" dirty="0" smtClean="0"/>
              <a:t>--ویژگیهای تکلیف </a:t>
            </a:r>
          </a:p>
          <a:p>
            <a:pPr algn="r">
              <a:lnSpc>
                <a:spcPct val="200000"/>
              </a:lnSpc>
            </a:pPr>
            <a:r>
              <a:rPr lang="fa-IR" sz="2000" dirty="0" smtClean="0"/>
              <a:t>--ویژگی های یادگیرندگان </a:t>
            </a:r>
          </a:p>
        </p:txBody>
      </p:sp>
    </p:spTree>
    <p:extLst>
      <p:ext uri="{BB962C8B-B14F-4D97-AF65-F5344CB8AC3E}">
        <p14:creationId xmlns:p14="http://schemas.microsoft.com/office/powerpoint/2010/main" val="1199383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35696" y="188640"/>
            <a:ext cx="6840760" cy="6264696"/>
          </a:xfrm>
        </p:spPr>
        <p:txBody>
          <a:bodyPr/>
          <a:lstStyle/>
          <a:p>
            <a:pPr algn="r"/>
            <a:endParaRPr lang="fa-I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188640"/>
            <a:ext cx="7344816" cy="6264696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r">
              <a:lnSpc>
                <a:spcPct val="200000"/>
              </a:lnSpc>
            </a:pPr>
            <a:r>
              <a:rPr lang="fa-IR" sz="2000" dirty="0" smtClean="0">
                <a:solidFill>
                  <a:srgbClr val="0070C0"/>
                </a:solidFill>
              </a:rPr>
              <a:t>ب)تقسیم بندی مواد و وسایل  آموزشی </a:t>
            </a:r>
          </a:p>
          <a:p>
            <a:pPr marL="285750" indent="-285750" algn="r">
              <a:lnSpc>
                <a:spcPct val="200000"/>
              </a:lnSpc>
              <a:buFontTx/>
              <a:buChar char="-"/>
            </a:pPr>
            <a:r>
              <a:rPr lang="fa-IR" sz="1600" dirty="0" smtClean="0">
                <a:solidFill>
                  <a:schemeClr val="tx1"/>
                </a:solidFill>
              </a:rPr>
              <a:t>رسانه های آموزشی غیر نورتاب</a:t>
            </a:r>
          </a:p>
          <a:p>
            <a:pPr marL="285750" indent="-285750" algn="r">
              <a:lnSpc>
                <a:spcPct val="200000"/>
              </a:lnSpc>
              <a:buFontTx/>
              <a:buChar char="-"/>
            </a:pPr>
            <a:r>
              <a:rPr lang="fa-IR" sz="1600" dirty="0" smtClean="0">
                <a:solidFill>
                  <a:schemeClr val="tx1"/>
                </a:solidFill>
              </a:rPr>
              <a:t>رسانه های آموزشی نور تاب </a:t>
            </a:r>
          </a:p>
          <a:p>
            <a:pPr marL="285750" indent="-285750" algn="r">
              <a:lnSpc>
                <a:spcPct val="200000"/>
              </a:lnSpc>
              <a:buFont typeface="Wingdings" pitchFamily="2" charset="2"/>
              <a:buChar char="q"/>
            </a:pPr>
            <a:r>
              <a:rPr lang="fa-IR" sz="2400" dirty="0" smtClean="0">
                <a:solidFill>
                  <a:srgbClr val="FF0000"/>
                </a:solidFill>
              </a:rPr>
              <a:t>فضاهای آموزشی</a:t>
            </a:r>
          </a:p>
          <a:p>
            <a:pPr algn="r">
              <a:lnSpc>
                <a:spcPct val="200000"/>
              </a:lnSpc>
            </a:pPr>
            <a:r>
              <a:rPr lang="fa-IR" sz="2000" dirty="0" smtClean="0">
                <a:solidFill>
                  <a:schemeClr val="accent2">
                    <a:lumMod val="75000"/>
                  </a:schemeClr>
                </a:solidFill>
              </a:rPr>
              <a:t>الف ) مدارس عمومی</a:t>
            </a:r>
          </a:p>
          <a:p>
            <a:pPr algn="r">
              <a:lnSpc>
                <a:spcPct val="200000"/>
              </a:lnSpc>
            </a:pPr>
            <a:r>
              <a:rPr lang="fa-IR" sz="1600" dirty="0" smtClean="0">
                <a:solidFill>
                  <a:schemeClr val="tx1"/>
                </a:solidFill>
              </a:rPr>
              <a:t>-    </a:t>
            </a:r>
            <a:r>
              <a:rPr lang="fa-IR" dirty="0" smtClean="0">
                <a:solidFill>
                  <a:schemeClr val="tx1"/>
                </a:solidFill>
              </a:rPr>
              <a:t>مکتب                      -  مسجد</a:t>
            </a:r>
            <a:endParaRPr lang="fa-IR" sz="24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r">
              <a:lnSpc>
                <a:spcPct val="200000"/>
              </a:lnSpc>
            </a:pPr>
            <a:r>
              <a:rPr lang="fa-IR" sz="2000" dirty="0" smtClean="0">
                <a:solidFill>
                  <a:schemeClr val="accent2">
                    <a:lumMod val="75000"/>
                  </a:schemeClr>
                </a:solidFill>
              </a:rPr>
              <a:t>ب) مدارس خصوصی </a:t>
            </a:r>
          </a:p>
          <a:p>
            <a:pPr algn="r">
              <a:lnSpc>
                <a:spcPct val="200000"/>
              </a:lnSpc>
            </a:pPr>
            <a:r>
              <a:rPr lang="fa-IR" sz="2000" dirty="0" smtClean="0">
                <a:solidFill>
                  <a:schemeClr val="accent2">
                    <a:lumMod val="75000"/>
                  </a:schemeClr>
                </a:solidFill>
              </a:rPr>
              <a:t>-</a:t>
            </a:r>
            <a:r>
              <a:rPr lang="fa-IR" dirty="0" smtClean="0">
                <a:solidFill>
                  <a:schemeClr val="tx1"/>
                </a:solidFill>
              </a:rPr>
              <a:t>مدارس درباری  </a:t>
            </a:r>
            <a:r>
              <a:rPr lang="fa-IR" dirty="0" smtClean="0">
                <a:solidFill>
                  <a:schemeClr val="tx1"/>
                </a:solidFill>
              </a:rPr>
              <a:t>-         کتاب فروشیها   -  منازل علماء       - محافل  علمی و ادبی</a:t>
            </a:r>
          </a:p>
          <a:p>
            <a:pPr algn="r">
              <a:lnSpc>
                <a:spcPct val="200000"/>
              </a:lnSpc>
            </a:pPr>
            <a:endParaRPr lang="fa-IR" sz="16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7455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35696" y="188640"/>
            <a:ext cx="6840760" cy="6264696"/>
          </a:xfrm>
        </p:spPr>
        <p:txBody>
          <a:bodyPr/>
          <a:lstStyle/>
          <a:p>
            <a:pPr algn="r"/>
            <a:endParaRPr lang="fa-I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188640"/>
            <a:ext cx="7344816" cy="6264696"/>
          </a:xfrm>
          <a:ln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 marL="285750" indent="-285750" algn="r">
              <a:lnSpc>
                <a:spcPct val="200000"/>
              </a:lnSpc>
              <a:buFont typeface="Wingdings" pitchFamily="2" charset="2"/>
              <a:buChar char="q"/>
            </a:pPr>
            <a:r>
              <a:rPr lang="fa-IR" sz="2800" dirty="0" smtClean="0">
                <a:solidFill>
                  <a:srgbClr val="FF0000"/>
                </a:solidFill>
              </a:rPr>
              <a:t>منابع انسانی </a:t>
            </a:r>
          </a:p>
          <a:p>
            <a:pPr algn="r">
              <a:lnSpc>
                <a:spcPct val="200000"/>
              </a:lnSpc>
            </a:pPr>
            <a:r>
              <a:rPr lang="fa-IR" sz="1600" dirty="0" smtClean="0">
                <a:solidFill>
                  <a:schemeClr val="accent2">
                    <a:lumMod val="75000"/>
                  </a:schemeClr>
                </a:solidFill>
              </a:rPr>
              <a:t>الف ) معلم</a:t>
            </a:r>
          </a:p>
          <a:p>
            <a:pPr algn="r">
              <a:lnSpc>
                <a:spcPct val="200000"/>
              </a:lnSpc>
            </a:pPr>
            <a:r>
              <a:rPr lang="fa-IR" sz="1600" dirty="0" smtClean="0">
                <a:solidFill>
                  <a:schemeClr val="tx1"/>
                </a:solidFill>
              </a:rPr>
              <a:t>        یکی از مهم ترین و موثرترین مولفه یاددهی – یادگیری ، موفقیت و پیشرفت تحصیلی  دانش آموزان  در آموزش و پرورش ، وابسته به وجود معلمانی  برخوردار از توانا یی های نظری و علمی است . </a:t>
            </a:r>
          </a:p>
          <a:p>
            <a:pPr algn="r">
              <a:lnSpc>
                <a:spcPct val="200000"/>
              </a:lnSpc>
            </a:pPr>
            <a:r>
              <a:rPr lang="fa-IR" sz="1600" dirty="0">
                <a:solidFill>
                  <a:schemeClr val="tx1"/>
                </a:solidFill>
              </a:rPr>
              <a:t> </a:t>
            </a:r>
            <a:r>
              <a:rPr lang="fa-IR" sz="1600" dirty="0" smtClean="0">
                <a:solidFill>
                  <a:schemeClr val="tx1"/>
                </a:solidFill>
              </a:rPr>
              <a:t>      معلم ، مسئول طراحی، اجرا و ارزشیابی در محیط یادگیری و اساسی ترین عامل برای ایجاد شرایط مطلوب جهت تحقیق اهداف آموزشی  است . </a:t>
            </a:r>
          </a:p>
          <a:p>
            <a:pPr algn="r">
              <a:lnSpc>
                <a:spcPct val="200000"/>
              </a:lnSpc>
            </a:pPr>
            <a:r>
              <a:rPr lang="fa-IR" sz="1600" dirty="0">
                <a:solidFill>
                  <a:schemeClr val="tx1"/>
                </a:solidFill>
              </a:rPr>
              <a:t> </a:t>
            </a:r>
            <a:r>
              <a:rPr lang="fa-IR" sz="1600" dirty="0" smtClean="0">
                <a:solidFill>
                  <a:schemeClr val="tx1"/>
                </a:solidFill>
              </a:rPr>
              <a:t>     معلم می تواند  نواقص  کتاب های درسی و کمبود امکانات  آموزشی را جبران نماید . </a:t>
            </a:r>
          </a:p>
          <a:p>
            <a:pPr algn="r">
              <a:lnSpc>
                <a:spcPct val="200000"/>
              </a:lnSpc>
            </a:pPr>
            <a:r>
              <a:rPr lang="fa-IR" sz="1600" u="sng" dirty="0" smtClean="0">
                <a:solidFill>
                  <a:srgbClr val="00B0F0"/>
                </a:solidFill>
              </a:rPr>
              <a:t>((    در روش سنتی فعالیت های معلم منجر به تقویت مهارت  های ذهنی ،عدم خلاقیت ، نو آوری و رشد استعدادها خواهد شد . در نتیجه باعث حالت انفعالی خواهد گردید .   )) </a:t>
            </a:r>
          </a:p>
          <a:p>
            <a:pPr algn="r">
              <a:lnSpc>
                <a:spcPct val="200000"/>
              </a:lnSpc>
            </a:pPr>
            <a:r>
              <a:rPr lang="fa-IR" sz="1600" u="sng" dirty="0">
                <a:solidFill>
                  <a:srgbClr val="00B0F0"/>
                </a:solidFill>
              </a:rPr>
              <a:t> </a:t>
            </a:r>
            <a:r>
              <a:rPr lang="fa-IR" sz="1600" u="sng" dirty="0" smtClean="0">
                <a:solidFill>
                  <a:srgbClr val="00B0F0"/>
                </a:solidFill>
              </a:rPr>
              <a:t>     </a:t>
            </a:r>
            <a:r>
              <a:rPr lang="fa-IR" sz="1600" u="sng" dirty="0" smtClean="0">
                <a:solidFill>
                  <a:schemeClr val="accent1">
                    <a:lumMod val="75000"/>
                  </a:schemeClr>
                </a:solidFill>
              </a:rPr>
              <a:t>مهم ترین وظیفه آموزش و پرورش در این عصر :</a:t>
            </a:r>
            <a:r>
              <a:rPr lang="fa-IR" sz="1600" u="sng" dirty="0" smtClean="0">
                <a:solidFill>
                  <a:schemeClr val="accent1">
                    <a:lumMod val="75000"/>
                  </a:schemeClr>
                </a:solidFill>
              </a:rPr>
              <a:t>چه چیز یاد گرفتن نیست بلکه چگونه یاد گرفتن است  به عبارت دیگر باید به دانش آموزان  شیوه های یادگیری و چگونه آموختن را یاد دهد .</a:t>
            </a:r>
            <a:endParaRPr lang="fa-IR" sz="1600" u="sng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7538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35696" y="188640"/>
            <a:ext cx="6840760" cy="6264696"/>
          </a:xfrm>
        </p:spPr>
        <p:txBody>
          <a:bodyPr/>
          <a:lstStyle/>
          <a:p>
            <a:pPr algn="r"/>
            <a:endParaRPr lang="fa-I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188640"/>
            <a:ext cx="7344816" cy="6264696"/>
          </a:xfrm>
          <a:ln>
            <a:solidFill>
              <a:schemeClr val="tx1"/>
            </a:solidFill>
          </a:ln>
        </p:spPr>
        <p:txBody>
          <a:bodyPr/>
          <a:lstStyle/>
          <a:p>
            <a:pPr algn="r">
              <a:lnSpc>
                <a:spcPct val="200000"/>
              </a:lnSpc>
            </a:pPr>
            <a:r>
              <a:rPr lang="fa-IR" dirty="0" smtClean="0">
                <a:solidFill>
                  <a:schemeClr val="tx1"/>
                </a:solidFill>
              </a:rPr>
              <a:t>      در چنین وضعیتی معلم باید یادگیری را به یک جریان دو سویه تبدیل و دانش آموزان را در مطالب یاد گرفتنی در گیر کند . </a:t>
            </a:r>
          </a:p>
          <a:p>
            <a:pPr algn="r">
              <a:lnSpc>
                <a:spcPct val="200000"/>
              </a:lnSpc>
            </a:pPr>
            <a:r>
              <a:rPr lang="fa-IR" dirty="0">
                <a:solidFill>
                  <a:schemeClr val="tx1"/>
                </a:solidFill>
              </a:rPr>
              <a:t> </a:t>
            </a:r>
            <a:r>
              <a:rPr lang="fa-IR" dirty="0" smtClean="0">
                <a:solidFill>
                  <a:schemeClr val="tx1"/>
                </a:solidFill>
              </a:rPr>
              <a:t> </a:t>
            </a:r>
            <a:r>
              <a:rPr lang="fa-IR" sz="2400" dirty="0" smtClean="0">
                <a:solidFill>
                  <a:srgbClr val="00B050"/>
                </a:solidFill>
              </a:rPr>
              <a:t>نقش های معلم  :</a:t>
            </a:r>
          </a:p>
          <a:p>
            <a:pPr marL="342900" indent="-342900" algn="r">
              <a:lnSpc>
                <a:spcPct val="200000"/>
              </a:lnSpc>
              <a:buFont typeface="Wingdings" pitchFamily="2" charset="2"/>
              <a:buChar char="ü"/>
            </a:pPr>
            <a:r>
              <a:rPr lang="fa-IR" dirty="0" smtClean="0">
                <a:solidFill>
                  <a:schemeClr val="tx1"/>
                </a:solidFill>
              </a:rPr>
              <a:t>ایجاد بستر مناسب و مطلوب برای یادگیری </a:t>
            </a:r>
          </a:p>
          <a:p>
            <a:pPr marL="342900" indent="-342900" algn="r">
              <a:lnSpc>
                <a:spcPct val="200000"/>
              </a:lnSpc>
              <a:buFont typeface="Wingdings" pitchFamily="2" charset="2"/>
              <a:buChar char="ü"/>
            </a:pPr>
            <a:r>
              <a:rPr lang="fa-IR" dirty="0" smtClean="0">
                <a:solidFill>
                  <a:schemeClr val="tx1"/>
                </a:solidFill>
              </a:rPr>
              <a:t>رهبری بحث ها </a:t>
            </a:r>
          </a:p>
          <a:p>
            <a:pPr marL="342900" indent="-342900" algn="r">
              <a:lnSpc>
                <a:spcPct val="200000"/>
              </a:lnSpc>
              <a:buFont typeface="Wingdings" pitchFamily="2" charset="2"/>
              <a:buChar char="ü"/>
            </a:pPr>
            <a:r>
              <a:rPr lang="fa-IR" dirty="0" smtClean="0">
                <a:solidFill>
                  <a:schemeClr val="tx1"/>
                </a:solidFill>
              </a:rPr>
              <a:t>شرکت فعال در گروه ها و شوراهای آموزشی</a:t>
            </a:r>
          </a:p>
          <a:p>
            <a:pPr algn="r">
              <a:lnSpc>
                <a:spcPct val="200000"/>
              </a:lnSpc>
            </a:pPr>
            <a:r>
              <a:rPr lang="fa-IR" dirty="0">
                <a:solidFill>
                  <a:schemeClr val="tx1"/>
                </a:solidFill>
              </a:rPr>
              <a:t> </a:t>
            </a:r>
            <a:r>
              <a:rPr lang="fa-IR" dirty="0" smtClean="0">
                <a:solidFill>
                  <a:schemeClr val="tx1"/>
                </a:solidFill>
              </a:rPr>
              <a:t>   </a:t>
            </a:r>
            <a:r>
              <a:rPr lang="fa-IR" sz="2000" dirty="0" smtClean="0">
                <a:solidFill>
                  <a:srgbClr val="00B050"/>
                </a:solidFill>
              </a:rPr>
              <a:t>گرین  فعالیت های مشاهده شده معلم را به 3 دسته تقسیم می کند .</a:t>
            </a:r>
          </a:p>
          <a:p>
            <a:pPr algn="r">
              <a:lnSpc>
                <a:spcPct val="200000"/>
              </a:lnSpc>
            </a:pPr>
            <a:r>
              <a:rPr lang="fa-IR" sz="2000" dirty="0" smtClean="0">
                <a:solidFill>
                  <a:schemeClr val="tx1"/>
                </a:solidFill>
              </a:rPr>
              <a:t>1) اعمال منطقی            2)  اعمال راهبردی     3 ) اعمال اداری</a:t>
            </a:r>
            <a:endParaRPr lang="fa-IR" sz="20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6275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35696" y="188640"/>
            <a:ext cx="6840760" cy="6264696"/>
          </a:xfrm>
        </p:spPr>
        <p:txBody>
          <a:bodyPr/>
          <a:lstStyle/>
          <a:p>
            <a:pPr algn="r"/>
            <a:endParaRPr lang="fa-I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9632" y="188640"/>
            <a:ext cx="7416824" cy="6264696"/>
          </a:xfrm>
          <a:ln>
            <a:solidFill>
              <a:schemeClr val="tx1"/>
            </a:solidFill>
          </a:ln>
        </p:spPr>
        <p:txBody>
          <a:bodyPr>
            <a:normAutofit fontScale="92500" lnSpcReduction="20000"/>
          </a:bodyPr>
          <a:lstStyle/>
          <a:p>
            <a:pPr algn="r">
              <a:lnSpc>
                <a:spcPct val="200000"/>
              </a:lnSpc>
            </a:pPr>
            <a:r>
              <a:rPr lang="fa-IR" sz="2400" dirty="0" smtClean="0">
                <a:solidFill>
                  <a:srgbClr val="00B050"/>
                </a:solidFill>
              </a:rPr>
              <a:t>1) اعمال منطقی </a:t>
            </a:r>
          </a:p>
          <a:p>
            <a:pPr algn="r">
              <a:lnSpc>
                <a:spcPct val="200000"/>
              </a:lnSpc>
            </a:pPr>
            <a:r>
              <a:rPr lang="fa-IR" sz="1600" dirty="0">
                <a:solidFill>
                  <a:srgbClr val="00B050"/>
                </a:solidFill>
              </a:rPr>
              <a:t> </a:t>
            </a:r>
            <a:r>
              <a:rPr lang="fa-IR" sz="1600" dirty="0" smtClean="0">
                <a:solidFill>
                  <a:srgbClr val="00B050"/>
                </a:solidFill>
              </a:rPr>
              <a:t>     </a:t>
            </a:r>
            <a:r>
              <a:rPr lang="fa-IR" dirty="0" smtClean="0">
                <a:solidFill>
                  <a:schemeClr val="tx1"/>
                </a:solidFill>
              </a:rPr>
              <a:t>نظیر توضیح دادن ، صحبت کردن و تعریف کردن جزء آن فعالیت هایی هستند که مستقل از نتیجه ، خود قابل ارزیابی اند . این اعمال با عنصر تفکر یا استدلال در هدایت تدریس ارتباط دارند .</a:t>
            </a:r>
          </a:p>
          <a:p>
            <a:pPr algn="r">
              <a:lnSpc>
                <a:spcPct val="200000"/>
              </a:lnSpc>
            </a:pPr>
            <a:r>
              <a:rPr lang="fa-IR" dirty="0" smtClean="0">
                <a:solidFill>
                  <a:schemeClr val="tx1"/>
                </a:solidFill>
              </a:rPr>
              <a:t>  </a:t>
            </a:r>
            <a:r>
              <a:rPr lang="fa-IR" sz="2400" dirty="0" smtClean="0">
                <a:solidFill>
                  <a:srgbClr val="00B050"/>
                </a:solidFill>
              </a:rPr>
              <a:t>2) اعمال راهبردی </a:t>
            </a:r>
          </a:p>
          <a:p>
            <a:pPr algn="r">
              <a:lnSpc>
                <a:spcPct val="200000"/>
              </a:lnSpc>
            </a:pPr>
            <a:r>
              <a:rPr lang="fa-IR" sz="2400" dirty="0">
                <a:solidFill>
                  <a:srgbClr val="00B050"/>
                </a:solidFill>
              </a:rPr>
              <a:t> </a:t>
            </a:r>
            <a:r>
              <a:rPr lang="fa-IR" sz="2400" dirty="0" smtClean="0">
                <a:solidFill>
                  <a:srgbClr val="00B050"/>
                </a:solidFill>
              </a:rPr>
              <a:t>    </a:t>
            </a:r>
            <a:r>
              <a:rPr lang="fa-IR" sz="1900" dirty="0" smtClean="0">
                <a:solidFill>
                  <a:schemeClr val="tx1"/>
                </a:solidFill>
              </a:rPr>
              <a:t>این اعمال فعالیت هایی هستند که ارزیابی آن ها با نتایج به دست آمده ممکن می شود ،  نظیر ایجاد انگیزه ، تشویق ، ترغیب و ارزیابی فراگیران .</a:t>
            </a:r>
            <a:endParaRPr lang="fa-IR" sz="1900" dirty="0" smtClean="0">
              <a:solidFill>
                <a:srgbClr val="00B050"/>
              </a:solidFill>
            </a:endParaRPr>
          </a:p>
          <a:p>
            <a:pPr algn="r">
              <a:lnSpc>
                <a:spcPct val="200000"/>
              </a:lnSpc>
            </a:pPr>
            <a:r>
              <a:rPr lang="fa-IR" sz="2400" dirty="0" smtClean="0">
                <a:solidFill>
                  <a:srgbClr val="00B050"/>
                </a:solidFill>
              </a:rPr>
              <a:t>3) اعمال اداری </a:t>
            </a:r>
          </a:p>
          <a:p>
            <a:pPr algn="r">
              <a:lnSpc>
                <a:spcPct val="200000"/>
              </a:lnSpc>
            </a:pPr>
            <a:r>
              <a:rPr lang="fa-IR" sz="1900" dirty="0">
                <a:solidFill>
                  <a:srgbClr val="00B050"/>
                </a:solidFill>
              </a:rPr>
              <a:t> </a:t>
            </a:r>
            <a:r>
              <a:rPr lang="fa-IR" sz="1900" dirty="0" smtClean="0">
                <a:solidFill>
                  <a:srgbClr val="00B050"/>
                </a:solidFill>
              </a:rPr>
              <a:t>  </a:t>
            </a:r>
            <a:r>
              <a:rPr lang="fa-IR" sz="1900" dirty="0" smtClean="0">
                <a:solidFill>
                  <a:schemeClr val="tx1"/>
                </a:solidFill>
              </a:rPr>
              <a:t>این اعمال به تشریفات  اداری یا حقوقی ارتباط دارند نظیر شرکت در کنفرانس  ، مشورت با والدین ، گزارش نمرات و حتی حضور و غیاب  می باشد .</a:t>
            </a:r>
          </a:p>
          <a:p>
            <a:pPr algn="r">
              <a:lnSpc>
                <a:spcPct val="200000"/>
              </a:lnSpc>
            </a:pPr>
            <a:r>
              <a:rPr lang="fa-IR" sz="2400" dirty="0" smtClean="0">
                <a:solidFill>
                  <a:srgbClr val="00B050"/>
                </a:solidFill>
              </a:rPr>
              <a:t>   </a:t>
            </a:r>
            <a:endParaRPr lang="fa-IR" sz="2400" dirty="0" smtClean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71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35696" y="188640"/>
            <a:ext cx="6840760" cy="6264696"/>
          </a:xfrm>
        </p:spPr>
        <p:txBody>
          <a:bodyPr/>
          <a:lstStyle/>
          <a:p>
            <a:pPr algn="r"/>
            <a:endParaRPr lang="fa-I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188640"/>
            <a:ext cx="7344816" cy="6264696"/>
          </a:xfrm>
          <a:ln>
            <a:solidFill>
              <a:schemeClr val="tx1"/>
            </a:solidFill>
          </a:ln>
        </p:spPr>
        <p:txBody>
          <a:bodyPr/>
          <a:lstStyle/>
          <a:p>
            <a:pPr algn="r">
              <a:lnSpc>
                <a:spcPct val="200000"/>
              </a:lnSpc>
            </a:pPr>
            <a:endParaRPr lang="fa-IR" dirty="0" smtClean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404664"/>
            <a:ext cx="6840760" cy="5832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171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35696" y="188640"/>
            <a:ext cx="6840760" cy="6264696"/>
          </a:xfrm>
        </p:spPr>
        <p:txBody>
          <a:bodyPr/>
          <a:lstStyle/>
          <a:p>
            <a:pPr algn="r"/>
            <a:endParaRPr lang="fa-I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188640"/>
            <a:ext cx="7344816" cy="6264696"/>
          </a:xfrm>
          <a:ln>
            <a:solidFill>
              <a:schemeClr val="tx1"/>
            </a:solidFill>
          </a:ln>
        </p:spPr>
        <p:txBody>
          <a:bodyPr/>
          <a:lstStyle/>
          <a:p>
            <a:pPr algn="r">
              <a:lnSpc>
                <a:spcPct val="200000"/>
              </a:lnSpc>
            </a:pPr>
            <a:endParaRPr lang="fa-IR" dirty="0" smtClean="0"/>
          </a:p>
          <a:p>
            <a:pPr algn="ctr">
              <a:lnSpc>
                <a:spcPct val="200000"/>
              </a:lnSpc>
            </a:pPr>
            <a:r>
              <a:rPr lang="fa-IR" sz="3200" dirty="0" smtClean="0"/>
              <a:t>پردیس فرهنگیان امیر کبیر </a:t>
            </a:r>
          </a:p>
          <a:p>
            <a:pPr algn="ctr">
              <a:lnSpc>
                <a:spcPct val="200000"/>
              </a:lnSpc>
            </a:pPr>
            <a:r>
              <a:rPr lang="fa-IR" sz="5400" dirty="0" smtClean="0">
                <a:solidFill>
                  <a:srgbClr val="FF0000"/>
                </a:solidFill>
              </a:rPr>
              <a:t>روشهای  استفاده از منابع یادگیری </a:t>
            </a:r>
          </a:p>
          <a:p>
            <a:pPr algn="ctr">
              <a:lnSpc>
                <a:spcPct val="200000"/>
              </a:lnSpc>
            </a:pPr>
            <a:r>
              <a:rPr lang="fa-IR" sz="3200" dirty="0" smtClean="0"/>
              <a:t>بهمن 98</a:t>
            </a:r>
          </a:p>
        </p:txBody>
      </p:sp>
    </p:spTree>
    <p:extLst>
      <p:ext uri="{BB962C8B-B14F-4D97-AF65-F5344CB8AC3E}">
        <p14:creationId xmlns:p14="http://schemas.microsoft.com/office/powerpoint/2010/main" val="547113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35696" y="188640"/>
            <a:ext cx="6840760" cy="6264696"/>
          </a:xfrm>
        </p:spPr>
        <p:txBody>
          <a:bodyPr/>
          <a:lstStyle/>
          <a:p>
            <a:endParaRPr lang="fa-I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63688" y="188640"/>
            <a:ext cx="6912768" cy="6186282"/>
          </a:xfrm>
        </p:spPr>
        <p:txBody>
          <a:bodyPr>
            <a:normAutofit/>
          </a:bodyPr>
          <a:lstStyle/>
          <a:p>
            <a:pPr lvl="0" algn="r">
              <a:lnSpc>
                <a:spcPct val="200000"/>
              </a:lnSpc>
              <a:buClr>
                <a:srgbClr val="FE8637"/>
              </a:buClr>
            </a:pPr>
            <a:r>
              <a:rPr lang="fa-IR" sz="2000" dirty="0">
                <a:solidFill>
                  <a:srgbClr val="575F6D"/>
                </a:solidFill>
              </a:rPr>
              <a:t> </a:t>
            </a:r>
            <a:r>
              <a:rPr lang="fa-IR" sz="2000" dirty="0" smtClean="0">
                <a:solidFill>
                  <a:srgbClr val="575F6D"/>
                </a:solidFill>
              </a:rPr>
              <a:t> </a:t>
            </a:r>
          </a:p>
          <a:p>
            <a:pPr lvl="0" algn="r">
              <a:lnSpc>
                <a:spcPct val="200000"/>
              </a:lnSpc>
              <a:buClr>
                <a:srgbClr val="FE8637"/>
              </a:buClr>
            </a:pPr>
            <a:r>
              <a:rPr lang="fa-IR" sz="2000" dirty="0" smtClean="0">
                <a:solidFill>
                  <a:srgbClr val="575F6D"/>
                </a:solidFill>
              </a:rPr>
              <a:t>        پیرامون  </a:t>
            </a:r>
            <a:r>
              <a:rPr lang="fa-IR" sz="2000" dirty="0">
                <a:solidFill>
                  <a:srgbClr val="575F6D"/>
                </a:solidFill>
              </a:rPr>
              <a:t>مفهوم یادگیری و چگونگی شکل گیری آن موضوع مشترک بین تعداد زیادی از مکاتب روان شناسی تربیتی بوده ولی اختلاف اساسی آنها در </a:t>
            </a:r>
            <a:r>
              <a:rPr lang="fa-IR" sz="2000" u="sng" dirty="0">
                <a:solidFill>
                  <a:schemeClr val="accent1"/>
                </a:solidFill>
              </a:rPr>
              <a:t>کیفیت و نحوه ی یادگیری</a:t>
            </a:r>
            <a:r>
              <a:rPr lang="fa-IR" sz="2000" u="sng" dirty="0">
                <a:solidFill>
                  <a:srgbClr val="575F6D"/>
                </a:solidFill>
              </a:rPr>
              <a:t> </a:t>
            </a:r>
            <a:r>
              <a:rPr lang="fa-IR" sz="2000" dirty="0">
                <a:solidFill>
                  <a:srgbClr val="575F6D"/>
                </a:solidFill>
              </a:rPr>
              <a:t>در انسان است .</a:t>
            </a:r>
          </a:p>
          <a:p>
            <a:pPr lvl="0" algn="r">
              <a:lnSpc>
                <a:spcPct val="200000"/>
              </a:lnSpc>
              <a:buClr>
                <a:srgbClr val="FE8637"/>
              </a:buClr>
            </a:pPr>
            <a:r>
              <a:rPr lang="fa-IR" sz="2000" dirty="0">
                <a:solidFill>
                  <a:srgbClr val="575F6D"/>
                </a:solidFill>
              </a:rPr>
              <a:t>     </a:t>
            </a:r>
            <a:r>
              <a:rPr lang="fa-IR" sz="2000" dirty="0" smtClean="0">
                <a:solidFill>
                  <a:srgbClr val="575F6D"/>
                </a:solidFill>
              </a:rPr>
              <a:t>    </a:t>
            </a:r>
            <a:r>
              <a:rPr lang="fa-IR" sz="2000" dirty="0">
                <a:solidFill>
                  <a:srgbClr val="575F6D"/>
                </a:solidFill>
              </a:rPr>
              <a:t>یادگیری در سراسر زندگی صورت می گیرد و محدود به سن یا دوره و مکان خاصی نیست . مردم در دامنه وسیعی از شرایط و موقعیتها یاد می گیرند . 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547113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35696" y="188640"/>
            <a:ext cx="6840760" cy="6264696"/>
          </a:xfrm>
        </p:spPr>
        <p:txBody>
          <a:bodyPr/>
          <a:lstStyle/>
          <a:p>
            <a:r>
              <a:rPr lang="fa-IR" dirty="0" smtClean="0"/>
              <a:t/>
            </a:r>
            <a:br>
              <a:rPr lang="fa-IR" dirty="0" smtClean="0"/>
            </a:br>
            <a:r>
              <a:rPr lang="fa-IR" dirty="0" smtClean="0"/>
              <a:t/>
            </a:r>
            <a:br>
              <a:rPr lang="fa-IR" dirty="0" smtClean="0"/>
            </a:br>
            <a:endParaRPr lang="fa-I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5656" y="404664"/>
            <a:ext cx="7416824" cy="5970258"/>
          </a:xfrm>
        </p:spPr>
        <p:txBody>
          <a:bodyPr>
            <a:normAutofit lnSpcReduction="10000"/>
          </a:bodyPr>
          <a:lstStyle/>
          <a:p>
            <a:pPr lvl="0" algn="r">
              <a:lnSpc>
                <a:spcPct val="200000"/>
              </a:lnSpc>
              <a:buClr>
                <a:srgbClr val="FE8637"/>
              </a:buClr>
            </a:pPr>
            <a:r>
              <a:rPr lang="fa-IR" sz="2400" dirty="0">
                <a:solidFill>
                  <a:srgbClr val="C00000"/>
                </a:solidFill>
              </a:rPr>
              <a:t>تعاریف یادگیری : </a:t>
            </a:r>
          </a:p>
          <a:p>
            <a:pPr marL="285750" lvl="0" indent="-285750" algn="r">
              <a:lnSpc>
                <a:spcPct val="200000"/>
              </a:lnSpc>
              <a:buClr>
                <a:srgbClr val="FE8637"/>
              </a:buClr>
              <a:buFont typeface="Wingdings" pitchFamily="2" charset="2"/>
              <a:buChar char="v"/>
            </a:pPr>
            <a:r>
              <a:rPr lang="fa-IR" sz="1700" dirty="0">
                <a:solidFill>
                  <a:srgbClr val="575F6D"/>
                </a:solidFill>
              </a:rPr>
              <a:t>زمانی که روان شناسی جزیی از فلسفه محسوب می شد و یادگیری شامل حفظ آثار و سخنان فیلسوفان قدیم بوده و هر کس اطلاعات بیشتری را حفظ می کرد یادگیری بهتری داشت .</a:t>
            </a:r>
          </a:p>
          <a:p>
            <a:pPr marL="285750" lvl="0" indent="-285750" algn="r">
              <a:lnSpc>
                <a:spcPct val="200000"/>
              </a:lnSpc>
              <a:buClr>
                <a:srgbClr val="FE8637"/>
              </a:buClr>
              <a:buFont typeface="Wingdings" pitchFamily="2" charset="2"/>
              <a:buChar char="v"/>
            </a:pPr>
            <a:r>
              <a:rPr lang="fa-IR" sz="1700" u="sng" dirty="0">
                <a:solidFill>
                  <a:srgbClr val="575F6D"/>
                </a:solidFill>
              </a:rPr>
              <a:t>ارسطو</a:t>
            </a:r>
            <a:r>
              <a:rPr lang="fa-IR" sz="1700" dirty="0">
                <a:solidFill>
                  <a:srgbClr val="575F6D"/>
                </a:solidFill>
              </a:rPr>
              <a:t> در تعریف اولیه یادگیری را حاصل سه عنصر </a:t>
            </a:r>
            <a:r>
              <a:rPr lang="fa-IR" sz="1700" u="sng" dirty="0">
                <a:solidFill>
                  <a:srgbClr val="575F6D"/>
                </a:solidFill>
              </a:rPr>
              <a:t>مشابهت ، تضاد و مجاورت </a:t>
            </a:r>
            <a:r>
              <a:rPr lang="fa-IR" sz="1700" dirty="0">
                <a:solidFill>
                  <a:srgbClr val="575F6D"/>
                </a:solidFill>
              </a:rPr>
              <a:t>می داند .</a:t>
            </a:r>
          </a:p>
          <a:p>
            <a:pPr lvl="0" algn="r">
              <a:lnSpc>
                <a:spcPct val="200000"/>
              </a:lnSpc>
              <a:buClr>
                <a:srgbClr val="FE8637"/>
              </a:buClr>
            </a:pPr>
            <a:r>
              <a:rPr lang="fa-IR" sz="1700" dirty="0">
                <a:solidFill>
                  <a:srgbClr val="575F6D"/>
                </a:solidFill>
              </a:rPr>
              <a:t>شباهت دو مطلب با یکدیگر ، تفاوت بین دو نوع اطلاعات و همچنین همانندی دو مقوله یادگیری را تسهیل می کند .</a:t>
            </a:r>
          </a:p>
          <a:p>
            <a:pPr marL="285750" lvl="0" indent="-285750" algn="r">
              <a:lnSpc>
                <a:spcPct val="200000"/>
              </a:lnSpc>
              <a:buClr>
                <a:srgbClr val="FE8637"/>
              </a:buClr>
              <a:buFont typeface="Wingdings" pitchFamily="2" charset="2"/>
              <a:buChar char="v"/>
            </a:pPr>
            <a:r>
              <a:rPr lang="fa-IR" sz="1700" dirty="0">
                <a:solidFill>
                  <a:srgbClr val="575F6D"/>
                </a:solidFill>
              </a:rPr>
              <a:t>در روان شناسی جدید حفظ کردن طوطی وار مطالب جزء یادگیری محسوب نمی شود .</a:t>
            </a:r>
          </a:p>
          <a:p>
            <a:pPr marL="285750" lvl="0" indent="-285750" algn="r">
              <a:lnSpc>
                <a:spcPct val="200000"/>
              </a:lnSpc>
              <a:buClr>
                <a:srgbClr val="FE8637"/>
              </a:buClr>
              <a:buFont typeface="Wingdings" pitchFamily="2" charset="2"/>
              <a:buChar char="v"/>
            </a:pPr>
            <a:r>
              <a:rPr lang="fa-IR" sz="2000" u="sng" dirty="0">
                <a:solidFill>
                  <a:srgbClr val="575F6D"/>
                </a:solidFill>
              </a:rPr>
              <a:t>وودورث: </a:t>
            </a:r>
            <a:endParaRPr lang="fa-IR" sz="2000" u="sng" dirty="0" smtClean="0">
              <a:solidFill>
                <a:srgbClr val="575F6D"/>
              </a:solidFill>
            </a:endParaRPr>
          </a:p>
          <a:p>
            <a:pPr lvl="0" algn="r">
              <a:lnSpc>
                <a:spcPct val="200000"/>
              </a:lnSpc>
              <a:buClr>
                <a:srgbClr val="FE8637"/>
              </a:buClr>
            </a:pPr>
            <a:r>
              <a:rPr lang="fa-IR" sz="1700" dirty="0" smtClean="0">
                <a:solidFill>
                  <a:srgbClr val="575F6D"/>
                </a:solidFill>
              </a:rPr>
              <a:t>یادگیری </a:t>
            </a:r>
            <a:r>
              <a:rPr lang="fa-IR" sz="1700" dirty="0">
                <a:solidFill>
                  <a:srgbClr val="575F6D"/>
                </a:solidFill>
              </a:rPr>
              <a:t>را نوعی از فعالیت می داند که در فعالیت های بعدی فرد موثر است وی تمرین را برای یادگیری ضروری می داند .</a:t>
            </a:r>
          </a:p>
          <a:p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547113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35696" y="188640"/>
            <a:ext cx="6840760" cy="6264696"/>
          </a:xfrm>
        </p:spPr>
        <p:txBody>
          <a:bodyPr>
            <a:normAutofit/>
          </a:bodyPr>
          <a:lstStyle/>
          <a:p>
            <a:pPr algn="r"/>
            <a:endParaRPr lang="fa-IR" sz="1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188640"/>
            <a:ext cx="7344816" cy="6264696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285750" indent="-285750" algn="r">
              <a:lnSpc>
                <a:spcPct val="200000"/>
              </a:lnSpc>
              <a:buFont typeface="Wingdings" pitchFamily="2" charset="2"/>
              <a:buChar char="v"/>
            </a:pPr>
            <a:r>
              <a:rPr lang="fa-IR" sz="2000" u="sng" dirty="0" smtClean="0"/>
              <a:t>تراورس:</a:t>
            </a:r>
          </a:p>
          <a:p>
            <a:pPr algn="r">
              <a:lnSpc>
                <a:spcPct val="200000"/>
              </a:lnSpc>
            </a:pPr>
            <a:r>
              <a:rPr lang="fa-IR" dirty="0" smtClean="0"/>
              <a:t>     یادگیری زمانی رخ می دهد که در نتیجه شرایط محیطی ، تغییرات نسبتا پایداری در رد پاسخ به وجود آید . منظور وی از شرایط محیطی  ، شرایط زمانی همان محرک است ، ولی عواملی مانند پاسخ و محرک فرد دیگری غیر از یادگیرنده نیز ممکن است مداخله کند .</a:t>
            </a:r>
          </a:p>
          <a:p>
            <a:pPr marL="285750" indent="-285750" algn="r">
              <a:lnSpc>
                <a:spcPct val="200000"/>
              </a:lnSpc>
              <a:buFont typeface="Wingdings" pitchFamily="2" charset="2"/>
              <a:buChar char="v"/>
            </a:pPr>
            <a:r>
              <a:rPr lang="fa-IR" sz="2400" dirty="0" smtClean="0"/>
              <a:t>مازور :</a:t>
            </a:r>
            <a:endParaRPr lang="fa-IR" dirty="0" smtClean="0"/>
          </a:p>
          <a:p>
            <a:pPr algn="r">
              <a:lnSpc>
                <a:spcPct val="200000"/>
              </a:lnSpc>
            </a:pPr>
            <a:r>
              <a:rPr lang="fa-IR" dirty="0" smtClean="0">
                <a:solidFill>
                  <a:srgbClr val="575F6D"/>
                </a:solidFill>
              </a:rPr>
              <a:t>      تغییر </a:t>
            </a:r>
            <a:r>
              <a:rPr lang="fa-IR" dirty="0">
                <a:solidFill>
                  <a:srgbClr val="575F6D"/>
                </a:solidFill>
              </a:rPr>
              <a:t>رفتار از طریق تجربه را به معنای یادگیری به حساب می </a:t>
            </a:r>
            <a:r>
              <a:rPr lang="fa-IR" dirty="0" smtClean="0">
                <a:solidFill>
                  <a:srgbClr val="575F6D"/>
                </a:solidFill>
              </a:rPr>
              <a:t>آورد.</a:t>
            </a:r>
          </a:p>
          <a:p>
            <a:pPr marL="285750" indent="-285750" algn="r">
              <a:lnSpc>
                <a:spcPct val="200000"/>
              </a:lnSpc>
              <a:buFont typeface="Wingdings" pitchFamily="2" charset="2"/>
              <a:buChar char="v"/>
            </a:pPr>
            <a:r>
              <a:rPr lang="fa-IR" sz="2000" dirty="0" smtClean="0">
                <a:solidFill>
                  <a:srgbClr val="00B050"/>
                </a:solidFill>
              </a:rPr>
              <a:t>هیلگارد و مارکویز ( به نقل از سیف ) :</a:t>
            </a:r>
          </a:p>
          <a:p>
            <a:pPr algn="r">
              <a:lnSpc>
                <a:spcPct val="200000"/>
              </a:lnSpc>
            </a:pPr>
            <a:r>
              <a:rPr lang="fa-IR" dirty="0">
                <a:solidFill>
                  <a:srgbClr val="575F6D"/>
                </a:solidFill>
              </a:rPr>
              <a:t> </a:t>
            </a:r>
            <a:r>
              <a:rPr lang="fa-IR" dirty="0" smtClean="0">
                <a:solidFill>
                  <a:srgbClr val="575F6D"/>
                </a:solidFill>
              </a:rPr>
              <a:t>   </a:t>
            </a:r>
            <a:r>
              <a:rPr lang="fa-IR" u="sng" dirty="0" smtClean="0">
                <a:solidFill>
                  <a:srgbClr val="575F6D"/>
                </a:solidFill>
              </a:rPr>
              <a:t>جامع ترین تعریف از یادگیری را ارائه  داده اند </a:t>
            </a:r>
            <a:r>
              <a:rPr lang="fa-IR" dirty="0" smtClean="0">
                <a:solidFill>
                  <a:srgbClr val="575F6D"/>
                </a:solidFill>
              </a:rPr>
              <a:t>: یادگیری را فرآیند ایجاد تغییرات نسبتا پایدار در رفتار  یا توان رفتاری می دانند که حاصل تجربه است و نمی توان آن را با حالتهای موقتی بدن مانند تغییر حاصل از خستگی یا داروها نسبت داد .</a:t>
            </a:r>
            <a:endParaRPr lang="fa-IR" dirty="0" smtClean="0"/>
          </a:p>
        </p:txBody>
      </p:sp>
    </p:spTree>
    <p:extLst>
      <p:ext uri="{BB962C8B-B14F-4D97-AF65-F5344CB8AC3E}">
        <p14:creationId xmlns:p14="http://schemas.microsoft.com/office/powerpoint/2010/main" val="3389171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35696" y="188640"/>
            <a:ext cx="6840760" cy="6264696"/>
          </a:xfrm>
        </p:spPr>
        <p:txBody>
          <a:bodyPr/>
          <a:lstStyle/>
          <a:p>
            <a:pPr algn="r"/>
            <a:endParaRPr lang="fa-I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188640"/>
            <a:ext cx="7344816" cy="6264696"/>
          </a:xfrm>
          <a:ln>
            <a:solidFill>
              <a:schemeClr val="tx1"/>
            </a:solidFill>
          </a:ln>
        </p:spPr>
        <p:txBody>
          <a:bodyPr/>
          <a:lstStyle/>
          <a:p>
            <a:pPr algn="r">
              <a:lnSpc>
                <a:spcPct val="200000"/>
              </a:lnSpc>
            </a:pPr>
            <a:r>
              <a:rPr lang="fa-IR" dirty="0" smtClean="0"/>
              <a:t>        تعاریف از جهاتی مشابه و از جهاتی متفاوت با یکدیگرند . در برخی تعاریف تغییرات نسبتا پایدار و دردیگری تاکید بر تغییر رفتار ، در تعریفی تغییر در ارتباطهای ذهنی و در برخی بر ظرفیت رفتار در یک موقعیت معین  اما به طور کلی سه مرحله در یادگیری می توان ذکر کرد : </a:t>
            </a:r>
          </a:p>
          <a:p>
            <a:pPr marL="285750" indent="-285750" algn="r">
              <a:lnSpc>
                <a:spcPct val="200000"/>
              </a:lnSpc>
              <a:buFont typeface="Wingdings" pitchFamily="2" charset="2"/>
              <a:buChar char="Ø"/>
            </a:pPr>
            <a:r>
              <a:rPr lang="fa-IR" sz="2400" dirty="0" smtClean="0"/>
              <a:t>تجربیات ذهنی و عملی یادگیرنده .</a:t>
            </a:r>
          </a:p>
          <a:p>
            <a:pPr marL="285750" indent="-285750" algn="r">
              <a:lnSpc>
                <a:spcPct val="200000"/>
              </a:lnSpc>
              <a:buFont typeface="Wingdings" pitchFamily="2" charset="2"/>
              <a:buChar char="Ø"/>
            </a:pPr>
            <a:r>
              <a:rPr lang="fa-IR" sz="2400" dirty="0" smtClean="0"/>
              <a:t>نتیجه گیری همراه با ادراک یادگیرنده از تجربیات انجام شده .</a:t>
            </a:r>
          </a:p>
          <a:p>
            <a:pPr marL="285750" indent="-285750" algn="r">
              <a:lnSpc>
                <a:spcPct val="200000"/>
              </a:lnSpc>
              <a:buFont typeface="Wingdings" pitchFamily="2" charset="2"/>
              <a:buChar char="Ø"/>
            </a:pPr>
            <a:r>
              <a:rPr lang="fa-IR" sz="2400" dirty="0" smtClean="0"/>
              <a:t>ظهور تغییرات پایدار در پندار ، گفتار و رفتار یادگیرنده و غیره .</a:t>
            </a:r>
          </a:p>
        </p:txBody>
      </p:sp>
    </p:spTree>
    <p:extLst>
      <p:ext uri="{BB962C8B-B14F-4D97-AF65-F5344CB8AC3E}">
        <p14:creationId xmlns:p14="http://schemas.microsoft.com/office/powerpoint/2010/main" val="3389171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35696" y="188640"/>
            <a:ext cx="6840760" cy="6264696"/>
          </a:xfrm>
        </p:spPr>
        <p:txBody>
          <a:bodyPr/>
          <a:lstStyle/>
          <a:p>
            <a:pPr algn="r"/>
            <a:endParaRPr lang="fa-I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188640"/>
            <a:ext cx="7344816" cy="6264696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285750" indent="-285750" algn="r">
              <a:lnSpc>
                <a:spcPct val="200000"/>
              </a:lnSpc>
              <a:buFont typeface="Wingdings" pitchFamily="2" charset="2"/>
              <a:buChar char="§"/>
            </a:pPr>
            <a:r>
              <a:rPr lang="fa-IR" sz="2800" dirty="0" smtClean="0">
                <a:solidFill>
                  <a:srgbClr val="FF0000"/>
                </a:solidFill>
              </a:rPr>
              <a:t>تعریف منابع یادگیری :</a:t>
            </a:r>
          </a:p>
          <a:p>
            <a:pPr algn="r">
              <a:lnSpc>
                <a:spcPct val="200000"/>
              </a:lnSpc>
            </a:pPr>
            <a:r>
              <a:rPr lang="fa-IR" dirty="0"/>
              <a:t> </a:t>
            </a:r>
            <a:r>
              <a:rPr lang="fa-IR" dirty="0" smtClean="0"/>
              <a:t>        * </a:t>
            </a:r>
            <a:r>
              <a:rPr lang="fa-IR" sz="2000" dirty="0" smtClean="0"/>
              <a:t>منابع یادگیری منابعی هستند که یادگیرنده از آنها به تنهابب یا به صورت ترکیبی استفاده می کند .</a:t>
            </a:r>
            <a:endParaRPr lang="fa-IR" sz="2000" dirty="0"/>
          </a:p>
          <a:p>
            <a:pPr algn="r">
              <a:lnSpc>
                <a:spcPct val="200000"/>
              </a:lnSpc>
            </a:pPr>
            <a:r>
              <a:rPr lang="fa-IR" sz="2000" dirty="0" smtClean="0"/>
              <a:t>       * احدیان و همکاران :منابع یادگیری را </a:t>
            </a:r>
            <a:r>
              <a:rPr lang="fa-IR" sz="2000" dirty="0" smtClean="0"/>
              <a:t>مجموعه </a:t>
            </a:r>
            <a:r>
              <a:rPr lang="fa-IR" sz="2000" dirty="0" smtClean="0"/>
              <a:t>ای از مواد یا موقعیت ها </a:t>
            </a:r>
            <a:endParaRPr lang="fa-IR" sz="2000" dirty="0" smtClean="0"/>
          </a:p>
          <a:p>
            <a:pPr algn="r">
              <a:lnSpc>
                <a:spcPct val="200000"/>
              </a:lnSpc>
            </a:pPr>
            <a:r>
              <a:rPr lang="fa-IR" sz="2000" dirty="0" smtClean="0"/>
              <a:t>می </a:t>
            </a:r>
            <a:r>
              <a:rPr lang="fa-IR" sz="2000" dirty="0" smtClean="0"/>
              <a:t>دانند که یادگیرنده را برای یادگیری توانمند می کنند .</a:t>
            </a:r>
          </a:p>
          <a:p>
            <a:pPr algn="r">
              <a:lnSpc>
                <a:spcPct val="200000"/>
              </a:lnSpc>
            </a:pPr>
            <a:r>
              <a:rPr lang="fa-IR" sz="2000" dirty="0"/>
              <a:t> </a:t>
            </a:r>
            <a:r>
              <a:rPr lang="fa-IR" sz="2000" dirty="0" smtClean="0"/>
              <a:t>      * منابع یادگیری را می توان منابعی دانست که مانند پیامهای انسانی ، مواد و وسایل و حتی روشها و فنون و وضعیت های مختلف به طرق خاص اطلاعاتی به مخاطب انتقال می دهند .</a:t>
            </a:r>
          </a:p>
        </p:txBody>
      </p:sp>
    </p:spTree>
    <p:extLst>
      <p:ext uri="{BB962C8B-B14F-4D97-AF65-F5344CB8AC3E}">
        <p14:creationId xmlns:p14="http://schemas.microsoft.com/office/powerpoint/2010/main" val="3389171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35696" y="188640"/>
            <a:ext cx="6840760" cy="6264696"/>
          </a:xfrm>
        </p:spPr>
        <p:txBody>
          <a:bodyPr/>
          <a:lstStyle/>
          <a:p>
            <a:pPr algn="r"/>
            <a:endParaRPr lang="fa-I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188640"/>
            <a:ext cx="7560840" cy="6264696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r">
              <a:lnSpc>
                <a:spcPct val="200000"/>
              </a:lnSpc>
            </a:pPr>
            <a:endParaRPr lang="fa-IR" sz="2400" u="sng" dirty="0" smtClean="0"/>
          </a:p>
          <a:p>
            <a:pPr algn="r">
              <a:lnSpc>
                <a:spcPct val="200000"/>
              </a:lnSpc>
            </a:pPr>
            <a:r>
              <a:rPr lang="fa-IR" sz="3200" u="sng" dirty="0" smtClean="0">
                <a:solidFill>
                  <a:srgbClr val="FF0000"/>
                </a:solidFill>
              </a:rPr>
              <a:t>منابع یادگیری </a:t>
            </a:r>
            <a:r>
              <a:rPr lang="fa-IR" sz="2400" u="sng" dirty="0" smtClean="0">
                <a:solidFill>
                  <a:srgbClr val="FF0000"/>
                </a:solidFill>
              </a:rPr>
              <a:t>:</a:t>
            </a:r>
          </a:p>
          <a:p>
            <a:pPr lvl="0" algn="r">
              <a:lnSpc>
                <a:spcPct val="200000"/>
              </a:lnSpc>
              <a:buClr>
                <a:srgbClr val="FE8637"/>
              </a:buClr>
            </a:pPr>
            <a:r>
              <a:rPr lang="fa-IR" sz="2000" dirty="0" smtClean="0"/>
              <a:t>          منابع یادگیری بسته به شرایط یادگیری به مجموعه ای از مواد یا موقعیت هایی اطلاق می شود که به قصد توانا ساختن فراگیران برای یادگیری </a:t>
            </a:r>
            <a:r>
              <a:rPr lang="fa-IR" sz="2000" dirty="0">
                <a:solidFill>
                  <a:srgbClr val="575F6D"/>
                </a:solidFill>
              </a:rPr>
              <a:t>ایجاد </a:t>
            </a:r>
            <a:r>
              <a:rPr lang="fa-IR" sz="2000" dirty="0" smtClean="0">
                <a:solidFill>
                  <a:srgbClr val="575F6D"/>
                </a:solidFill>
              </a:rPr>
              <a:t>یا </a:t>
            </a:r>
            <a:r>
              <a:rPr lang="fa-IR" sz="2000" dirty="0">
                <a:solidFill>
                  <a:srgbClr val="575F6D"/>
                </a:solidFill>
              </a:rPr>
              <a:t>دایر شده </a:t>
            </a:r>
            <a:r>
              <a:rPr lang="fa-IR" sz="2000" dirty="0" smtClean="0">
                <a:solidFill>
                  <a:srgbClr val="575F6D"/>
                </a:solidFill>
              </a:rPr>
              <a:t>است .</a:t>
            </a:r>
          </a:p>
          <a:p>
            <a:pPr lvl="0" algn="r">
              <a:lnSpc>
                <a:spcPct val="200000"/>
              </a:lnSpc>
              <a:buClr>
                <a:srgbClr val="FE8637"/>
              </a:buClr>
            </a:pPr>
            <a:r>
              <a:rPr lang="fa-IR" sz="2000" dirty="0">
                <a:solidFill>
                  <a:srgbClr val="575F6D"/>
                </a:solidFill>
              </a:rPr>
              <a:t> </a:t>
            </a:r>
            <a:r>
              <a:rPr lang="fa-IR" sz="2000" dirty="0" smtClean="0">
                <a:solidFill>
                  <a:srgbClr val="575F6D"/>
                </a:solidFill>
              </a:rPr>
              <a:t>      </a:t>
            </a:r>
            <a:r>
              <a:rPr lang="fa-IR" sz="2000" dirty="0" smtClean="0">
                <a:solidFill>
                  <a:srgbClr val="575F6D"/>
                </a:solidFill>
              </a:rPr>
              <a:t>مجموعه </a:t>
            </a:r>
            <a:r>
              <a:rPr lang="fa-IR" sz="2000" dirty="0" smtClean="0">
                <a:solidFill>
                  <a:srgbClr val="575F6D"/>
                </a:solidFill>
              </a:rPr>
              <a:t>رسانه های آموزشی شامل انواع کتابهای غیر درسی ، روزنامه ها ، نوشته های سازمان یافته در قالب گزارشها ، تحقیقات ، کنفرانس ها و کنگره ها و در سطح امروزی امکانات اطلاع رسانی الکترونیک و اینترنت در این زمره قرار می گیرند . </a:t>
            </a:r>
            <a:endParaRPr lang="fa-IR" sz="2000" dirty="0" smtClean="0"/>
          </a:p>
        </p:txBody>
      </p:sp>
    </p:spTree>
    <p:extLst>
      <p:ext uri="{BB962C8B-B14F-4D97-AF65-F5344CB8AC3E}">
        <p14:creationId xmlns:p14="http://schemas.microsoft.com/office/powerpoint/2010/main" val="3389171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59632" y="188640"/>
            <a:ext cx="7416824" cy="6264696"/>
          </a:xfrm>
        </p:spPr>
        <p:txBody>
          <a:bodyPr/>
          <a:lstStyle/>
          <a:p>
            <a:pPr algn="r"/>
            <a:endParaRPr lang="fa-I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5576" y="188640"/>
            <a:ext cx="7920880" cy="6264696"/>
          </a:xfrm>
          <a:ln>
            <a:solidFill>
              <a:schemeClr val="tx1"/>
            </a:solidFill>
          </a:ln>
        </p:spPr>
        <p:txBody>
          <a:bodyPr/>
          <a:lstStyle/>
          <a:p>
            <a:pPr marL="342900" indent="-342900" algn="r">
              <a:lnSpc>
                <a:spcPct val="200000"/>
              </a:lnSpc>
              <a:buFont typeface="Wingdings" pitchFamily="2" charset="2"/>
              <a:buChar char="q"/>
            </a:pPr>
            <a:r>
              <a:rPr lang="fa-IR" sz="2400" dirty="0" smtClean="0">
                <a:solidFill>
                  <a:srgbClr val="7030A0"/>
                </a:solidFill>
              </a:rPr>
              <a:t>به نظر می رسد </a:t>
            </a:r>
            <a:r>
              <a:rPr lang="fa-IR" sz="2400" u="sng" dirty="0" smtClean="0">
                <a:solidFill>
                  <a:srgbClr val="7030A0"/>
                </a:solidFill>
              </a:rPr>
              <a:t>منابع یادگیری مناسب باید 3 شرط اولیه </a:t>
            </a:r>
            <a:r>
              <a:rPr lang="fa-IR" sz="2400" dirty="0" smtClean="0">
                <a:solidFill>
                  <a:srgbClr val="7030A0"/>
                </a:solidFill>
              </a:rPr>
              <a:t>را داشته باشند </a:t>
            </a:r>
            <a:r>
              <a:rPr lang="fa-IR" dirty="0" smtClean="0">
                <a:solidFill>
                  <a:srgbClr val="7030A0"/>
                </a:solidFill>
              </a:rPr>
              <a:t>:</a:t>
            </a:r>
          </a:p>
          <a:p>
            <a:pPr algn="r">
              <a:lnSpc>
                <a:spcPct val="200000"/>
              </a:lnSpc>
            </a:pPr>
            <a:endParaRPr lang="fa-IR" dirty="0" smtClean="0"/>
          </a:p>
          <a:p>
            <a:pPr marL="342900" indent="-342900" algn="r">
              <a:lnSpc>
                <a:spcPct val="200000"/>
              </a:lnSpc>
              <a:buFont typeface="+mj-lt"/>
              <a:buAutoNum type="arabicParenR"/>
            </a:pPr>
            <a:r>
              <a:rPr lang="fa-IR" sz="2000" dirty="0" smtClean="0"/>
              <a:t>به راحتی در دسترس باشد .</a:t>
            </a:r>
          </a:p>
          <a:p>
            <a:pPr marL="342900" indent="-342900" algn="r">
              <a:lnSpc>
                <a:spcPct val="200000"/>
              </a:lnSpc>
              <a:buFont typeface="+mj-lt"/>
              <a:buAutoNum type="arabicParenR"/>
            </a:pPr>
            <a:r>
              <a:rPr lang="fa-IR" sz="2000" dirty="0" smtClean="0"/>
              <a:t>باید امکان یادگیری خود تنظیم را برای یادگیرنده فراهم آورد ، بدین معنی که پیشرفت بر حسب توانایی و خواست فراگیر باشد . </a:t>
            </a:r>
          </a:p>
          <a:p>
            <a:pPr marL="342900" indent="-342900" algn="r">
              <a:lnSpc>
                <a:spcPct val="200000"/>
              </a:lnSpc>
              <a:buFont typeface="+mj-lt"/>
              <a:buAutoNum type="arabicParenR"/>
            </a:pPr>
            <a:r>
              <a:rPr lang="fa-IR" sz="2000" dirty="0" smtClean="0"/>
              <a:t>فرد مدار باشد ، یعنی نیازهای فراگیران را در جهت کار به صورت فردی برآورده سازد </a:t>
            </a:r>
          </a:p>
        </p:txBody>
      </p:sp>
    </p:spTree>
    <p:extLst>
      <p:ext uri="{BB962C8B-B14F-4D97-AF65-F5344CB8AC3E}">
        <p14:creationId xmlns:p14="http://schemas.microsoft.com/office/powerpoint/2010/main" val="1199383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385</TotalTime>
  <Words>1190</Words>
  <Application>Microsoft Office PowerPoint</Application>
  <PresentationFormat>On-screen Show (4:3)</PresentationFormat>
  <Paragraphs>88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Oriel</vt:lpstr>
      <vt:lpstr>       </vt:lpstr>
      <vt:lpstr>PowerPoint Presentation</vt:lpstr>
      <vt:lpstr>PowerPoint Presentation</vt:lpstr>
      <vt:lpstr>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</dc:title>
  <dc:creator>Roya</dc:creator>
  <cp:lastModifiedBy>Roya</cp:lastModifiedBy>
  <cp:revision>56</cp:revision>
  <dcterms:created xsi:type="dcterms:W3CDTF">2020-02-29T15:21:07Z</dcterms:created>
  <dcterms:modified xsi:type="dcterms:W3CDTF">2020-03-01T18:10:00Z</dcterms:modified>
</cp:coreProperties>
</file>