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5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1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4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4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0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4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4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2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2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3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E29C4-C2F0-40DD-9F62-E6786403CBE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47208-0B64-4169-A557-885C35261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8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2819400"/>
          </a:xfrm>
        </p:spPr>
        <p:txBody>
          <a:bodyPr>
            <a:normAutofit/>
          </a:bodyPr>
          <a:lstStyle/>
          <a:p>
            <a:r>
              <a:rPr lang="fa-IR" sz="5400" dirty="0" smtClean="0"/>
              <a:t>مثالی جهت تشویق دانش آموزان به استفاده از مهارت های فرآیندی زیر:</a:t>
            </a:r>
            <a:endParaRPr lang="en-US" sz="540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 fontScale="92500"/>
          </a:bodyPr>
          <a:lstStyle/>
          <a:p>
            <a:pPr rtl="1"/>
            <a:r>
              <a:rPr lang="fa-IR" sz="6000" dirty="0" smtClean="0">
                <a:solidFill>
                  <a:schemeClr val="tx1"/>
                </a:solidFill>
              </a:rPr>
              <a:t>مشاهده، استنباط، تشخیص متغیر، فرضیه سازی.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17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دستوالعمل های فعالیت آموزشی: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sz="4200" dirty="0" smtClean="0"/>
              <a:t>1- معلم دیگ را با سیم می ساید!</a:t>
            </a:r>
          </a:p>
          <a:p>
            <a:pPr marL="0" indent="0" algn="r" rtl="1">
              <a:buNone/>
            </a:pPr>
            <a:r>
              <a:rPr lang="fa-IR" sz="4200" dirty="0" smtClean="0"/>
              <a:t>2- بچه ها مشاهده می کنند که:</a:t>
            </a:r>
          </a:p>
          <a:p>
            <a:pPr marL="0" indent="0" algn="r" rtl="1">
              <a:buNone/>
            </a:pPr>
            <a:r>
              <a:rPr lang="fa-IR" sz="4200" dirty="0" smtClean="0"/>
              <a:t>کف دیگ براق شده</a:t>
            </a:r>
          </a:p>
          <a:p>
            <a:pPr marL="0" indent="0" algn="r" rtl="1">
              <a:buNone/>
            </a:pPr>
            <a:r>
              <a:rPr lang="fa-IR" sz="4200" dirty="0" smtClean="0"/>
              <a:t>سیم زبر است</a:t>
            </a:r>
          </a:p>
          <a:p>
            <a:pPr marL="0" indent="0" algn="r" rtl="1">
              <a:buNone/>
            </a:pPr>
            <a:r>
              <a:rPr lang="fa-IR" sz="4200" dirty="0" smtClean="0"/>
              <a:t>3- بچه ها استنباط خود را بیان می کنند که:</a:t>
            </a:r>
          </a:p>
          <a:p>
            <a:pPr marL="0" indent="0" algn="r" rtl="1">
              <a:buNone/>
            </a:pPr>
            <a:r>
              <a:rPr lang="fa-IR" sz="4200" dirty="0" smtClean="0"/>
              <a:t>«چون سیم را به کف دیگ مالیدید، کف دیگ براق و صیقلی شد.»</a:t>
            </a:r>
          </a:p>
          <a:p>
            <a:pPr marL="0" indent="0" algn="r" rtl="1">
              <a:buNone/>
            </a:pPr>
            <a:r>
              <a:rPr lang="fa-IR" sz="4200" dirty="0" smtClean="0"/>
              <a:t>در صورتی که بچه ها استنباط خود را بیان نکنند، معلم با مطرح ساختن سؤال زیر آنان را به بیان استنباط خود تشویق و ترغیب می کند:</a:t>
            </a:r>
          </a:p>
          <a:p>
            <a:pPr marL="0" indent="0" algn="r" rtl="1">
              <a:buNone/>
            </a:pPr>
            <a:r>
              <a:rPr lang="fa-IR" sz="4200" dirty="0" smtClean="0"/>
              <a:t>«چرا کف دیگ براق است؟»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346628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ادامه ی </a:t>
            </a:r>
            <a:r>
              <a:rPr lang="fa-IR" dirty="0" smtClean="0"/>
              <a:t>دستوالعمل های فعالیت آموزشی: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sz="4200" dirty="0" smtClean="0"/>
              <a:t>4- معلم دیگ شماره ی </a:t>
            </a:r>
            <a:r>
              <a:rPr lang="fa-IR" sz="4200" dirty="0" smtClean="0"/>
              <a:t>2 (حاوی ته دیگ سوخته شده) را به بچه ها نشان می دهد واز آنان می خواهد مشاهدات خود را بنویسند.</a:t>
            </a:r>
          </a:p>
          <a:p>
            <a:pPr marL="0" indent="0" algn="r" rtl="1">
              <a:buNone/>
            </a:pPr>
            <a:r>
              <a:rPr lang="fa-IR" sz="4200" dirty="0" smtClean="0"/>
              <a:t>5- بچه ها مشاهده ی خود را مطرح می سازند:</a:t>
            </a:r>
          </a:p>
          <a:p>
            <a:pPr marL="0" indent="0" algn="r" rtl="1">
              <a:buNone/>
            </a:pPr>
            <a:r>
              <a:rPr lang="fa-IR" sz="4200" dirty="0" smtClean="0"/>
              <a:t>«ته دیگ سوخته ی سیاه رنگ در کف دیگ دیده می شود.»</a:t>
            </a:r>
            <a:endParaRPr lang="en-US" sz="4200" dirty="0" smtClean="0"/>
          </a:p>
          <a:p>
            <a:pPr marL="0" indent="0" algn="r" rtl="1">
              <a:buNone/>
            </a:pPr>
            <a:r>
              <a:rPr lang="fa-IR" sz="4200" dirty="0" smtClean="0"/>
              <a:t>6</a:t>
            </a:r>
            <a:r>
              <a:rPr lang="fa-IR" sz="4200" dirty="0" smtClean="0"/>
              <a:t>- </a:t>
            </a:r>
            <a:r>
              <a:rPr lang="fa-IR" sz="4200" dirty="0" smtClean="0"/>
              <a:t>معلم با سیم کف دیگ شماره ی 2، را می ساید.</a:t>
            </a:r>
            <a:endParaRPr lang="fa-IR" sz="4200" dirty="0" smtClean="0"/>
          </a:p>
        </p:txBody>
      </p:sp>
    </p:spTree>
    <p:extLst>
      <p:ext uri="{BB962C8B-B14F-4D97-AF65-F5344CB8AC3E}">
        <p14:creationId xmlns:p14="http://schemas.microsoft.com/office/powerpoint/2010/main" val="375133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ادامه ی دستوالعمل های فعالیت آموزشی: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sz="4200" dirty="0" smtClean="0"/>
              <a:t>7- معلم با سیم شماره ی 2 (که زبرتر است) کف دیگ شماره ی 2 را می ساید.</a:t>
            </a:r>
          </a:p>
          <a:p>
            <a:pPr marL="0" indent="0" algn="r" rtl="1">
              <a:buNone/>
            </a:pPr>
            <a:r>
              <a:rPr lang="fa-IR" sz="4200" dirty="0" smtClean="0"/>
              <a:t>8- معلم بار دیگر بچه ها را به نوشتن مشاهدات خود فرامی خواند.</a:t>
            </a:r>
          </a:p>
          <a:p>
            <a:pPr marL="0" indent="0" algn="r" rtl="1">
              <a:buNone/>
            </a:pPr>
            <a:r>
              <a:rPr lang="fa-IR" sz="4200" dirty="0" smtClean="0"/>
              <a:t>9- بچه ها مشاهدات خود را از روی نوشته می خوانند:</a:t>
            </a:r>
          </a:p>
          <a:p>
            <a:pPr marL="0" indent="0" algn="r" rtl="1">
              <a:buNone/>
            </a:pPr>
            <a:r>
              <a:rPr lang="fa-IR" sz="4200" dirty="0" smtClean="0"/>
              <a:t>« کف دیگ شماره ی 2 براق و صیقلی است.»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5062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762000"/>
          </a:xfrm>
        </p:spPr>
        <p:txBody>
          <a:bodyPr>
            <a:normAutofit/>
          </a:bodyPr>
          <a:lstStyle/>
          <a:p>
            <a:pPr rtl="1"/>
            <a:r>
              <a:rPr lang="fa-IR" sz="3600" dirty="0" smtClean="0"/>
              <a:t>ادامه ی دستوالعمل های فعالیت آموزشی: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60198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4000" dirty="0" smtClean="0"/>
              <a:t>10- معلم سعی می کند الگوی ذهنی زیر را در بچه ها ایجاد کند: «از مشاهدات این طور استنباط می شود که برای براق شدن کف دیگ، از اسکاچ یا سیم زبر باید استفاده کرد!»</a:t>
            </a:r>
          </a:p>
          <a:p>
            <a:pPr marL="0" indent="0" algn="r" rtl="1">
              <a:buNone/>
            </a:pPr>
            <a:r>
              <a:rPr lang="fa-IR" sz="4000" b="1" dirty="0" smtClean="0"/>
              <a:t>پس از بچه ها می خواهد که مشاهدات خود را مقایسه کنند و نتیجه گیری نمایند و نتیجه را روی کاغذ بنویسند.</a:t>
            </a:r>
          </a:p>
          <a:p>
            <a:pPr marL="0" indent="0" algn="r" rtl="1">
              <a:buNone/>
            </a:pPr>
            <a:r>
              <a:rPr lang="fa-IR" sz="4000" dirty="0" smtClean="0"/>
              <a:t>در واقع برداشت خود را به صورت توضیح پدیده ی مشاهده شده بیان کنند.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823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rtl="1"/>
            <a:r>
              <a:rPr lang="fa-IR" sz="3600" dirty="0" smtClean="0"/>
              <a:t>ادامه ی دستوالعمل های فعالیت آموزشی: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sz="4200" dirty="0" smtClean="0"/>
              <a:t>11- معلم برای آموزش مهارت «تشخیص متغیر»، از بچه ها می پرسد:</a:t>
            </a:r>
          </a:p>
          <a:p>
            <a:pPr marL="0" indent="0" algn="r" rtl="1">
              <a:buNone/>
            </a:pPr>
            <a:r>
              <a:rPr lang="fa-IR" sz="4200" dirty="0" smtClean="0"/>
              <a:t>«آیا میزان زبری سیم بر براق کردن کف دیگ تآثیر دارد؟»</a:t>
            </a:r>
          </a:p>
          <a:p>
            <a:pPr marL="0" indent="0" algn="r" rtl="1">
              <a:buNone/>
            </a:pPr>
            <a:r>
              <a:rPr lang="fa-IR" sz="4200" dirty="0" smtClean="0"/>
              <a:t>12- بچه ها پاسخ می دهند:</a:t>
            </a:r>
          </a:p>
          <a:p>
            <a:pPr marL="0" indent="0" algn="r" rtl="1">
              <a:buNone/>
            </a:pPr>
            <a:r>
              <a:rPr lang="fa-IR" sz="4200" dirty="0" smtClean="0"/>
              <a:t>«بله میزان زبری سیم بر براق کردن کف دیگ تآثیر دارد.»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81065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rtl="1"/>
            <a:r>
              <a:rPr lang="fa-IR" sz="3200" dirty="0" smtClean="0"/>
              <a:t>ادامه ی دستوالعمل های فعالیت آموزشی: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dirty="0" smtClean="0"/>
              <a:t>13- معلم:</a:t>
            </a:r>
          </a:p>
          <a:p>
            <a:pPr marL="0" indent="0" algn="r" rtl="1">
              <a:buNone/>
            </a:pPr>
            <a:r>
              <a:rPr lang="fa-IR" dirty="0" smtClean="0"/>
              <a:t>«ولی کف هر دو دیگ به یک اندازه براق دیده می شود!»</a:t>
            </a:r>
          </a:p>
          <a:p>
            <a:pPr marL="0" indent="0" algn="r" rtl="1">
              <a:buNone/>
            </a:pPr>
            <a:r>
              <a:rPr lang="fa-IR" dirty="0" smtClean="0"/>
              <a:t>14- بچه ها:</a:t>
            </a:r>
          </a:p>
          <a:p>
            <a:pPr marL="0" indent="0" algn="r" rtl="1">
              <a:buNone/>
            </a:pPr>
            <a:r>
              <a:rPr lang="fa-IR" dirty="0" smtClean="0"/>
              <a:t>اما دیگ 2 در مرحله ی اول که با سیم کمی زبر ساییده شد، به حالت براق درنیامد، بلکه با سیم زبرتر براق و صیقلی شد.»</a:t>
            </a:r>
          </a:p>
          <a:p>
            <a:pPr marL="0" indent="0" algn="r" rtl="1">
              <a:buNone/>
            </a:pPr>
            <a:r>
              <a:rPr lang="fa-IR" dirty="0" smtClean="0"/>
              <a:t>15- معلم:</a:t>
            </a:r>
          </a:p>
          <a:p>
            <a:pPr marL="0" indent="0" algn="r" rtl="1">
              <a:buNone/>
            </a:pPr>
            <a:r>
              <a:rPr lang="fa-IR" dirty="0" smtClean="0"/>
              <a:t>«پس نتیجه می گیریم که هر چه سیم</a:t>
            </a:r>
            <a:r>
              <a:rPr lang="fa-IR" b="1" dirty="0" smtClean="0"/>
              <a:t> زبرتر </a:t>
            </a:r>
            <a:r>
              <a:rPr lang="fa-IR" dirty="0" smtClean="0"/>
              <a:t>باشد، می تواند ته دیگ بیش تری را از کف دیگ جدا کند و کف دیگ را صیقلی ترکند.»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ادامه ی دستوالعمل های فعالیت آموزشی: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9364" y="1600200"/>
            <a:ext cx="8497436" cy="51054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3600" dirty="0" smtClean="0"/>
              <a:t>متغیرهای زیر در این آزمایش با هم در ارتباط بودند:</a:t>
            </a:r>
          </a:p>
          <a:p>
            <a:pPr marL="0" indent="0" algn="r" rtl="1">
              <a:buNone/>
            </a:pP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88408"/>
              </p:ext>
            </p:extLst>
          </p:nvPr>
        </p:nvGraphicFramePr>
        <p:xfrm>
          <a:off x="762000" y="2895600"/>
          <a:ext cx="74676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895600"/>
              </a:tblGrid>
              <a:tr h="1003041">
                <a:tc>
                  <a:txBody>
                    <a:bodyPr/>
                    <a:lstStyle/>
                    <a:p>
                      <a:pPr algn="ctr" rtl="1"/>
                      <a:r>
                        <a:rPr lang="fa-IR" sz="3200" dirty="0" smtClean="0">
                          <a:solidFill>
                            <a:schemeClr val="tx1"/>
                          </a:solidFill>
                        </a:rPr>
                        <a:t>متغیر وابسته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200" dirty="0" smtClean="0">
                          <a:solidFill>
                            <a:schemeClr val="tx1"/>
                          </a:solidFill>
                        </a:rPr>
                        <a:t>متغیر مستقل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73559">
                <a:tc>
                  <a:txBody>
                    <a:bodyPr/>
                    <a:lstStyle/>
                    <a:p>
                      <a:pPr algn="r" rtl="1"/>
                      <a:r>
                        <a:rPr lang="fa-IR" sz="3200" dirty="0" smtClean="0">
                          <a:solidFill>
                            <a:schemeClr val="tx1"/>
                          </a:solidFill>
                        </a:rPr>
                        <a:t>میزان براق کردن(میزان ته دیگ های جدا شده)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3200" dirty="0" smtClean="0">
                          <a:solidFill>
                            <a:schemeClr val="tx1"/>
                          </a:solidFill>
                        </a:rPr>
                        <a:t>زبری سیم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23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ادامه ی دستوالعمل های فعالیت آموزشی: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4200" dirty="0" smtClean="0"/>
              <a:t>16- معلم برای ترغیب دانش آموزان به استفاده از مهارت </a:t>
            </a:r>
            <a:r>
              <a:rPr lang="fa-IR" sz="4200" b="1" dirty="0" smtClean="0"/>
              <a:t>پیش بینی</a:t>
            </a:r>
            <a:r>
              <a:rPr lang="fa-IR" sz="4200" dirty="0" smtClean="0"/>
              <a:t> و هم چنین </a:t>
            </a:r>
            <a:r>
              <a:rPr lang="fa-IR" sz="4200" b="1" dirty="0" smtClean="0"/>
              <a:t>ساخت فرضیه</a:t>
            </a:r>
            <a:r>
              <a:rPr lang="fa-IR" sz="4200" dirty="0" smtClean="0"/>
              <a:t> های دیگر، می تواند چه دستوالعمل های دیگری به این فعالیت آموزشی اضافه کند؟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90944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558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مثالی جهت تشویق دانش آموزان به استفاده از مهارت های فرآیندی زیر:</vt:lpstr>
      <vt:lpstr>دستوالعمل های فعالیت آموزشی:</vt:lpstr>
      <vt:lpstr>ادامه ی دستوالعمل های فعالیت آموزشی:</vt:lpstr>
      <vt:lpstr>ادامه ی دستوالعمل های فعالیت آموزشی:</vt:lpstr>
      <vt:lpstr>ادامه ی دستوالعمل های فعالیت آموزشی:</vt:lpstr>
      <vt:lpstr>ادامه ی دستوالعمل های فعالیت آموزشی:</vt:lpstr>
      <vt:lpstr>ادامه ی دستوالعمل های فعالیت آموزشی:</vt:lpstr>
      <vt:lpstr>ادامه ی دستوالعمل های فعالیت آموزشی:</vt:lpstr>
      <vt:lpstr>ادامه ی دستوالعمل های فعالیت آموزشی: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مثالی جهت تشویق دانش آموزان به استفاده از مهارت های فرآیندی زیر:</dc:title>
  <dc:creator>Mahoor</dc:creator>
  <cp:lastModifiedBy>Mahoor</cp:lastModifiedBy>
  <cp:revision>27</cp:revision>
  <dcterms:created xsi:type="dcterms:W3CDTF">2015-12-17T04:32:53Z</dcterms:created>
  <dcterms:modified xsi:type="dcterms:W3CDTF">2015-12-17T06:03:45Z</dcterms:modified>
</cp:coreProperties>
</file>