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8" r:id="rId2"/>
    <p:sldId id="265" r:id="rId3"/>
    <p:sldId id="267" r:id="rId4"/>
    <p:sldId id="268" r:id="rId5"/>
    <p:sldId id="269" r:id="rId6"/>
    <p:sldId id="259" r:id="rId7"/>
    <p:sldId id="260" r:id="rId8"/>
    <p:sldId id="261" r:id="rId9"/>
    <p:sldId id="262" r:id="rId10"/>
    <p:sldId id="277" r:id="rId11"/>
    <p:sldId id="273" r:id="rId12"/>
    <p:sldId id="272" r:id="rId13"/>
    <p:sldId id="271" r:id="rId14"/>
    <p:sldId id="270" r:id="rId15"/>
    <p:sldId id="276" r:id="rId16"/>
    <p:sldId id="275" r:id="rId17"/>
    <p:sldId id="264" r:id="rId1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88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200945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04649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406403" y="790378"/>
            <a:ext cx="457200" cy="584776"/>
          </a:xfrm>
          <a:prstGeom prst="rect">
            <a:avLst/>
          </a:prstGeom>
        </p:spPr>
        <p:txBody>
          <a:bodyPr vert="horz" lIns="91440" tIns="45720" rIns="91440" bIns="45720" rtlCol="0" anchor="ctr">
            <a:noAutofit/>
          </a:bodyPr>
          <a:lstStyle/>
          <a:p>
            <a:pPr algn="l" defTabSz="457200" rtl="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6669758" y="2886556"/>
            <a:ext cx="457200" cy="584776"/>
          </a:xfrm>
          <a:prstGeom prst="rect">
            <a:avLst/>
          </a:prstGeom>
        </p:spPr>
        <p:txBody>
          <a:bodyPr vert="horz" lIns="91440" tIns="45720" rIns="91440" bIns="45720" rtlCol="0" anchor="ctr">
            <a:noAutofit/>
          </a:bodyPr>
          <a:lstStyle/>
          <a:p>
            <a:pPr algn="l" defTabSz="457200" rtl="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770184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152397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406403" y="790378"/>
            <a:ext cx="457200" cy="584776"/>
          </a:xfrm>
          <a:prstGeom prst="rect">
            <a:avLst/>
          </a:prstGeom>
        </p:spPr>
        <p:txBody>
          <a:bodyPr vert="horz" lIns="91440" tIns="45720" rIns="91440" bIns="45720" rtlCol="0" anchor="ctr">
            <a:noAutofit/>
          </a:bodyPr>
          <a:lstStyle/>
          <a:p>
            <a:pPr algn="l" defTabSz="457200" rtl="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6669758" y="2886556"/>
            <a:ext cx="457200" cy="584776"/>
          </a:xfrm>
          <a:prstGeom prst="rect">
            <a:avLst/>
          </a:prstGeom>
        </p:spPr>
        <p:txBody>
          <a:bodyPr vert="horz" lIns="91440" tIns="45720" rIns="91440" bIns="45720" rtlCol="0" anchor="ctr">
            <a:noAutofit/>
          </a:bodyPr>
          <a:lstStyle/>
          <a:p>
            <a:pPr algn="l" defTabSz="457200" rtl="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747728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6435332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510192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53631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1488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223068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3/18/2020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32883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9736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949881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70891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3/18/2020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4562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3/18/2020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489875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3850" y="6041363"/>
            <a:ext cx="683954"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rtl="0"/>
            <a:fld id="{B61BEF0D-F0BB-DE4B-95CE-6DB70DBA9567}" type="datetimeFigureOut">
              <a:rPr lang="en-US" dirty="0">
                <a:solidFill>
                  <a:prstClr val="black">
                    <a:tint val="75000"/>
                  </a:prstClr>
                </a:solidFill>
              </a:rPr>
              <a:pPr defTabSz="457200" rtl="0"/>
              <a:t>3/18/2020</a:t>
            </a:fld>
            <a:endParaRPr lang="en-US" dirty="0">
              <a:solidFill>
                <a:prstClr val="black">
                  <a:tint val="75000"/>
                </a:prstClr>
              </a:solidFill>
            </a:endParaRPr>
          </a:p>
        </p:txBody>
      </p:sp>
      <p:sp>
        <p:nvSpPr>
          <p:cNvPr id="5" name="Footer Placeholder 4"/>
          <p:cNvSpPr>
            <a:spLocks noGrp="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rtl="0"/>
            <a:endParaRPr lang="en-US" dirty="0">
              <a:solidFill>
                <a:prstClr val="black">
                  <a:tint val="75000"/>
                </a:prstClr>
              </a:solidFill>
            </a:endParaRPr>
          </a:p>
        </p:txBody>
      </p:sp>
      <p:sp>
        <p:nvSpPr>
          <p:cNvPr id="6" name="Slide Number Placeholder 5"/>
          <p:cNvSpPr>
            <a:spLocks noGrp="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900">
                <a:solidFill>
                  <a:schemeClr val="accent1"/>
                </a:solidFill>
              </a:defRPr>
            </a:lvl1pPr>
          </a:lstStyle>
          <a:p>
            <a:pPr defTabSz="457200" rtl="0"/>
            <a:fld id="{D57F1E4F-1CFF-5643-939E-217C01CDF565}" type="slidenum">
              <a:rPr lang="en-US" dirty="0">
                <a:solidFill>
                  <a:srgbClr val="90C226"/>
                </a:solidFill>
              </a:rPr>
              <a:pPr defTabSz="457200" rtl="0"/>
              <a:t>‹#›</a:t>
            </a:fld>
            <a:endParaRPr lang="en-US" dirty="0">
              <a:solidFill>
                <a:srgbClr val="90C226"/>
              </a:solidFill>
            </a:endParaRPr>
          </a:p>
        </p:txBody>
      </p:sp>
    </p:spTree>
    <p:extLst>
      <p:ext uri="{BB962C8B-B14F-4D97-AF65-F5344CB8AC3E}">
        <p14:creationId xmlns:p14="http://schemas.microsoft.com/office/powerpoint/2010/main" val="619182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0069" y="1910790"/>
            <a:ext cx="4247246" cy="3200823"/>
          </a:xfrm>
          <a:prstGeom prst="rect">
            <a:avLst/>
          </a:prstGeom>
        </p:spPr>
      </p:pic>
    </p:spTree>
    <p:extLst>
      <p:ext uri="{BB962C8B-B14F-4D97-AF65-F5344CB8AC3E}">
        <p14:creationId xmlns:p14="http://schemas.microsoft.com/office/powerpoint/2010/main" val="603177054"/>
      </p:ext>
    </p:extLst>
  </p:cSld>
  <p:clrMapOvr>
    <a:masterClrMapping/>
  </p:clrMapOvr>
  <p:transition spd="slow" advClick="0" advTm="5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312763"/>
            <a:ext cx="6912768" cy="5001369"/>
          </a:xfrm>
          <a:prstGeom prst="rect">
            <a:avLst/>
          </a:prstGeom>
        </p:spPr>
        <p:txBody>
          <a:bodyPr wrap="square">
            <a:spAutoFit/>
          </a:bodyPr>
          <a:lstStyle/>
          <a:p>
            <a:pPr marL="342900" lvl="0" indent="-342900">
              <a:lnSpc>
                <a:spcPct val="200000"/>
              </a:lnSpc>
              <a:spcBef>
                <a:spcPts val="600"/>
              </a:spcBef>
              <a:buClr>
                <a:srgbClr val="FE8637"/>
              </a:buClr>
              <a:buSzPct val="70000"/>
              <a:buFont typeface="Wingdings" pitchFamily="2" charset="2"/>
              <a:buChar char="v"/>
            </a:pPr>
            <a:r>
              <a:rPr lang="fa-IR" sz="2000" b="1" dirty="0" smtClean="0">
                <a:solidFill>
                  <a:srgbClr val="575F6D"/>
                </a:solidFill>
                <a:latin typeface="Century Schoolbook"/>
                <a:cs typeface="Times New Roman"/>
              </a:rPr>
              <a:t>        </a:t>
            </a:r>
            <a:r>
              <a:rPr lang="fa-IR" sz="2800" b="1" dirty="0">
                <a:solidFill>
                  <a:srgbClr val="00B050"/>
                </a:solidFill>
                <a:latin typeface="Century Schoolbook"/>
                <a:cs typeface="Times New Roman"/>
              </a:rPr>
              <a:t>عوامل موثر بر انتخاب مواد و وسایل آموزشی </a:t>
            </a:r>
          </a:p>
          <a:p>
            <a:pPr>
              <a:lnSpc>
                <a:spcPct val="200000"/>
              </a:lnSpc>
              <a:spcBef>
                <a:spcPts val="600"/>
              </a:spcBef>
              <a:buClr>
                <a:srgbClr val="FE8637"/>
              </a:buClr>
              <a:buSzPct val="70000"/>
            </a:pPr>
            <a:r>
              <a:rPr lang="fa-IR" sz="2400" b="1" dirty="0" smtClean="0">
                <a:solidFill>
                  <a:srgbClr val="00B050"/>
                </a:solidFill>
                <a:latin typeface="Century Schoolbook"/>
                <a:cs typeface="Times New Roman"/>
              </a:rPr>
              <a:t>الف</a:t>
            </a:r>
            <a:r>
              <a:rPr lang="fa-IR" sz="2400" b="1" dirty="0">
                <a:solidFill>
                  <a:srgbClr val="00B050"/>
                </a:solidFill>
                <a:latin typeface="Century Schoolbook"/>
                <a:cs typeface="Times New Roman"/>
              </a:rPr>
              <a:t>) موقعیت </a:t>
            </a:r>
            <a:r>
              <a:rPr lang="fa-IR" sz="2400" b="1" dirty="0" smtClean="0">
                <a:solidFill>
                  <a:srgbClr val="00B050"/>
                </a:solidFill>
                <a:latin typeface="Century Schoolbook"/>
                <a:cs typeface="Times New Roman"/>
              </a:rPr>
              <a:t>یادگیری</a:t>
            </a:r>
          </a:p>
          <a:p>
            <a:pPr lvl="0">
              <a:lnSpc>
                <a:spcPct val="200000"/>
              </a:lnSpc>
              <a:spcBef>
                <a:spcPts val="600"/>
              </a:spcBef>
              <a:buClr>
                <a:srgbClr val="FE8637"/>
              </a:buClr>
              <a:buSzPct val="70000"/>
            </a:pPr>
            <a:r>
              <a:rPr lang="fa-IR" sz="2000" b="1" dirty="0" smtClean="0">
                <a:solidFill>
                  <a:prstClr val="black"/>
                </a:solidFill>
                <a:latin typeface="Century Schoolbook"/>
                <a:cs typeface="Times New Roman"/>
              </a:rPr>
              <a:t>       ویژگی </a:t>
            </a:r>
            <a:r>
              <a:rPr lang="fa-IR" sz="2000" b="1" dirty="0">
                <a:solidFill>
                  <a:prstClr val="black"/>
                </a:solidFill>
                <a:latin typeface="Century Schoolbook"/>
                <a:cs typeface="Times New Roman"/>
              </a:rPr>
              <a:t>های موقعیت یادگیری وسایلی راکه به طور سود بخش تری می توان به کار گرفت را محدود می کنند .</a:t>
            </a:r>
            <a:endParaRPr lang="fa-IR" b="1" dirty="0">
              <a:solidFill>
                <a:prstClr val="black"/>
              </a:solidFill>
              <a:latin typeface="Century Schoolbook"/>
              <a:cs typeface="Times New Roman"/>
            </a:endParaRPr>
          </a:p>
          <a:p>
            <a:pPr>
              <a:lnSpc>
                <a:spcPct val="200000"/>
              </a:lnSpc>
              <a:spcBef>
                <a:spcPts val="600"/>
              </a:spcBef>
              <a:buClr>
                <a:srgbClr val="FE8637"/>
              </a:buClr>
              <a:buSzPct val="70000"/>
            </a:pPr>
            <a:r>
              <a:rPr lang="fa-IR" sz="2000" b="1" dirty="0" smtClean="0">
                <a:solidFill>
                  <a:srgbClr val="575F6D"/>
                </a:solidFill>
                <a:latin typeface="Century Schoolbook"/>
                <a:cs typeface="Times New Roman"/>
              </a:rPr>
              <a:t>         مثلا انواع وسایلی که در کلاس اول ابتدایی به کار گرفته می شوند در مقایسه با آن هایی که برای آموزش در دبیرستان یا فنی به کار گرفته می شوند متفاوت می باشد .</a:t>
            </a:r>
          </a:p>
        </p:txBody>
      </p:sp>
    </p:spTree>
    <p:extLst>
      <p:ext uri="{BB962C8B-B14F-4D97-AF65-F5344CB8AC3E}">
        <p14:creationId xmlns:p14="http://schemas.microsoft.com/office/powerpoint/2010/main" val="865444955"/>
      </p:ext>
    </p:extLst>
  </p:cSld>
  <p:clrMapOvr>
    <a:masterClrMapping/>
  </p:clrMapOvr>
  <p:transition spd="slow" advClick="0" advTm="500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36992"/>
            <a:ext cx="6984776" cy="6340197"/>
          </a:xfrm>
          <a:prstGeom prst="rect">
            <a:avLst/>
          </a:prstGeom>
        </p:spPr>
        <p:txBody>
          <a:bodyPr wrap="square">
            <a:spAutoFit/>
          </a:bodyPr>
          <a:lstStyle/>
          <a:p>
            <a:pPr lvl="0">
              <a:lnSpc>
                <a:spcPct val="200000"/>
              </a:lnSpc>
              <a:spcBef>
                <a:spcPts val="600"/>
              </a:spcBef>
              <a:buClr>
                <a:srgbClr val="FE8637"/>
              </a:buClr>
              <a:buSzPct val="70000"/>
            </a:pPr>
            <a:r>
              <a:rPr lang="fa-IR" sz="2400" b="1" dirty="0">
                <a:solidFill>
                  <a:srgbClr val="00B050"/>
                </a:solidFill>
                <a:latin typeface="Century Schoolbook"/>
                <a:cs typeface="Times New Roman"/>
              </a:rPr>
              <a:t>ب) ویژگی های فیزیکی مواد و وسایل آموزشی </a:t>
            </a:r>
          </a:p>
          <a:p>
            <a:pPr lvl="0">
              <a:lnSpc>
                <a:spcPct val="200000"/>
              </a:lnSpc>
              <a:spcBef>
                <a:spcPts val="600"/>
              </a:spcBef>
              <a:buClr>
                <a:srgbClr val="FE8637"/>
              </a:buClr>
              <a:buSzPct val="70000"/>
            </a:pPr>
            <a:r>
              <a:rPr lang="fa-IR" sz="2400" b="1" dirty="0">
                <a:solidFill>
                  <a:srgbClr val="00B050"/>
                </a:solidFill>
                <a:latin typeface="Century Schoolbook"/>
                <a:cs typeface="Times New Roman"/>
              </a:rPr>
              <a:t>       </a:t>
            </a:r>
            <a:r>
              <a:rPr lang="fa-IR" sz="2000" b="1" dirty="0">
                <a:solidFill>
                  <a:prstClr val="black"/>
                </a:solidFill>
                <a:latin typeface="Century Schoolbook"/>
                <a:cs typeface="Times New Roman"/>
              </a:rPr>
              <a:t>خصوصیات ویژه مواد و وسایل آموزشی بر انتخاب آنها تاثیر می گذارد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مثلا با استفاده از تابلوی گچی می توان قسمت های مختلف یک گل را نشان داد اما نمیتوان جریان  بازشدن گل را نمایش داد .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به طور کلی  </a:t>
            </a:r>
            <a:r>
              <a:rPr lang="fa-IR" sz="2000" b="1" u="sng" dirty="0">
                <a:solidFill>
                  <a:srgbClr val="00B050"/>
                </a:solidFill>
                <a:latin typeface="Century Schoolbook"/>
                <a:cs typeface="Times New Roman"/>
              </a:rPr>
              <a:t>مهمترین ویژگی های فیزیکی </a:t>
            </a:r>
            <a:r>
              <a:rPr lang="fa-IR" sz="2000" b="1" dirty="0">
                <a:solidFill>
                  <a:prstClr val="black"/>
                </a:solidFill>
                <a:latin typeface="Century Schoolbook"/>
                <a:cs typeface="Times New Roman"/>
              </a:rPr>
              <a:t>یک وسیله به صورت زیر خلاصه می شود </a:t>
            </a:r>
            <a:endParaRPr lang="fa-IR" sz="2400" b="1" dirty="0">
              <a:solidFill>
                <a:prstClr val="black"/>
              </a:solidFill>
              <a:latin typeface="Century Schoolbook"/>
              <a:cs typeface="Times New Roman"/>
            </a:endParaRPr>
          </a:p>
          <a:p>
            <a:pPr lvl="0">
              <a:lnSpc>
                <a:spcPct val="200000"/>
              </a:lnSpc>
              <a:spcBef>
                <a:spcPts val="600"/>
              </a:spcBef>
              <a:buClr>
                <a:srgbClr val="FE8637"/>
              </a:buClr>
              <a:buSzPct val="70000"/>
            </a:pPr>
            <a:r>
              <a:rPr lang="fa-IR" sz="2000" b="1" dirty="0" smtClean="0">
                <a:solidFill>
                  <a:srgbClr val="575F6D"/>
                </a:solidFill>
                <a:latin typeface="Century Schoolbook"/>
                <a:cs typeface="Times New Roman"/>
              </a:rPr>
              <a:t>    * </a:t>
            </a:r>
            <a:r>
              <a:rPr lang="fa-IR" sz="2000" b="1" dirty="0" smtClean="0">
                <a:latin typeface="Century Schoolbook"/>
                <a:cs typeface="Times New Roman"/>
              </a:rPr>
              <a:t>توانایی انتقال پیام مورد نظر             * قابلیت حمل و نقل </a:t>
            </a:r>
          </a:p>
          <a:p>
            <a:pPr lvl="0">
              <a:lnSpc>
                <a:spcPct val="200000"/>
              </a:lnSpc>
              <a:spcBef>
                <a:spcPts val="600"/>
              </a:spcBef>
              <a:buClr>
                <a:srgbClr val="FE8637"/>
              </a:buClr>
              <a:buSzPct val="70000"/>
            </a:pPr>
            <a:r>
              <a:rPr lang="fa-IR" sz="2000" b="1" dirty="0" smtClean="0">
                <a:latin typeface="Century Schoolbook"/>
                <a:cs typeface="Times New Roman"/>
              </a:rPr>
              <a:t>    * سهولت کاربرد                               * سهولت دستکاری و تعمیر </a:t>
            </a:r>
          </a:p>
          <a:p>
            <a:pPr lvl="0">
              <a:lnSpc>
                <a:spcPct val="200000"/>
              </a:lnSpc>
              <a:spcBef>
                <a:spcPts val="600"/>
              </a:spcBef>
              <a:buClr>
                <a:srgbClr val="FE8637"/>
              </a:buClr>
              <a:buSzPct val="70000"/>
            </a:pPr>
            <a:r>
              <a:rPr lang="fa-IR" sz="2000" b="1" dirty="0" smtClean="0">
                <a:latin typeface="Century Schoolbook"/>
                <a:cs typeface="Times New Roman"/>
              </a:rPr>
              <a:t>    * قابلیت رجوع </a:t>
            </a:r>
          </a:p>
        </p:txBody>
      </p:sp>
    </p:spTree>
    <p:extLst>
      <p:ext uri="{BB962C8B-B14F-4D97-AF65-F5344CB8AC3E}">
        <p14:creationId xmlns:p14="http://schemas.microsoft.com/office/powerpoint/2010/main" val="2779670061"/>
      </p:ext>
    </p:extLst>
  </p:cSld>
  <p:clrMapOvr>
    <a:masterClrMapping/>
  </p:clrMapOvr>
  <p:transition spd="slow" advClick="0" advTm="500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12763"/>
            <a:ext cx="6696744" cy="6432530"/>
          </a:xfrm>
          <a:prstGeom prst="rect">
            <a:avLst/>
          </a:prstGeom>
        </p:spPr>
        <p:txBody>
          <a:bodyPr wrap="square">
            <a:spAutoFit/>
          </a:bodyPr>
          <a:lstStyle/>
          <a:p>
            <a:pPr lvl="0">
              <a:lnSpc>
                <a:spcPct val="200000"/>
              </a:lnSpc>
              <a:spcBef>
                <a:spcPts val="600"/>
              </a:spcBef>
              <a:buClr>
                <a:srgbClr val="FE8637"/>
              </a:buClr>
              <a:buSzPct val="70000"/>
            </a:pPr>
            <a:r>
              <a:rPr lang="fa-IR" sz="2400" b="1" dirty="0" smtClean="0">
                <a:solidFill>
                  <a:srgbClr val="00B050"/>
                </a:solidFill>
                <a:latin typeface="Century Schoolbook"/>
                <a:cs typeface="Times New Roman"/>
              </a:rPr>
              <a:t>ج) </a:t>
            </a:r>
            <a:r>
              <a:rPr lang="fa-IR" sz="2400" b="1" dirty="0">
                <a:solidFill>
                  <a:srgbClr val="00B050"/>
                </a:solidFill>
                <a:latin typeface="Century Schoolbook"/>
                <a:cs typeface="Times New Roman"/>
              </a:rPr>
              <a:t>ویژگی های تکلیف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نوع عملکردی که در نتیجه آموزش از یادگیرندگان انتظار می رود باید به دقت مطالعه شود  به عنوان مثال وسیله ای که برای یادگیری اطلاعات کلامی به کار می رود با وسیله ای که در آموزش مفاهیم محسوس به کار می رو د متفاوت است  .</a:t>
            </a:r>
          </a:p>
          <a:p>
            <a:pPr lvl="0">
              <a:lnSpc>
                <a:spcPct val="200000"/>
              </a:lnSpc>
              <a:spcBef>
                <a:spcPts val="600"/>
              </a:spcBef>
              <a:buClr>
                <a:srgbClr val="FE8637"/>
              </a:buClr>
              <a:buSzPct val="70000"/>
            </a:pPr>
            <a:r>
              <a:rPr lang="fa-IR" sz="2400" b="1" dirty="0" smtClean="0">
                <a:solidFill>
                  <a:srgbClr val="00B050"/>
                </a:solidFill>
                <a:latin typeface="Century Schoolbook"/>
                <a:cs typeface="Times New Roman"/>
              </a:rPr>
              <a:t>د) ویژگی های یاد گیرندگان </a:t>
            </a:r>
          </a:p>
          <a:p>
            <a:pPr lvl="0">
              <a:lnSpc>
                <a:spcPct val="200000"/>
              </a:lnSpc>
              <a:spcBef>
                <a:spcPts val="600"/>
              </a:spcBef>
              <a:buClr>
                <a:srgbClr val="FE8637"/>
              </a:buClr>
              <a:buSzPct val="70000"/>
            </a:pPr>
            <a:r>
              <a:rPr lang="fa-IR" sz="2400" b="1" dirty="0">
                <a:solidFill>
                  <a:srgbClr val="00B050"/>
                </a:solidFill>
                <a:latin typeface="Century Schoolbook"/>
                <a:cs typeface="Times New Roman"/>
              </a:rPr>
              <a:t> </a:t>
            </a:r>
            <a:r>
              <a:rPr lang="fa-IR" sz="2400" b="1" dirty="0" smtClean="0">
                <a:solidFill>
                  <a:srgbClr val="00B050"/>
                </a:solidFill>
                <a:latin typeface="Century Schoolbook"/>
                <a:cs typeface="Times New Roman"/>
              </a:rPr>
              <a:t>   </a:t>
            </a:r>
            <a:r>
              <a:rPr lang="fa-IR" sz="2000" b="1" dirty="0" smtClean="0">
                <a:latin typeface="Century Schoolbook"/>
                <a:cs typeface="Times New Roman"/>
              </a:rPr>
              <a:t>خصوصیات ویژه یادگیرنده ، نوع خاصی از وسیله آموزشی را طلب می کند مانند آموزش برای نابینایان یا ناشنوایان </a:t>
            </a:r>
            <a:endParaRPr lang="fa-IR" sz="2400" b="1" dirty="0" smtClean="0">
              <a:latin typeface="Century Schoolbook"/>
              <a:cs typeface="Times New Roman"/>
            </a:endParaRPr>
          </a:p>
          <a:p>
            <a:pPr lvl="0">
              <a:lnSpc>
                <a:spcPct val="200000"/>
              </a:lnSpc>
              <a:spcBef>
                <a:spcPts val="600"/>
              </a:spcBef>
              <a:buClr>
                <a:srgbClr val="FE8637"/>
              </a:buClr>
              <a:buSzPct val="70000"/>
            </a:pPr>
            <a:endParaRPr lang="fa-IR" sz="2400" b="1" dirty="0">
              <a:solidFill>
                <a:srgbClr val="00B050"/>
              </a:solidFill>
              <a:latin typeface="Century Schoolbook"/>
              <a:cs typeface="Times New Roman"/>
            </a:endParaRPr>
          </a:p>
        </p:txBody>
      </p:sp>
    </p:spTree>
    <p:extLst>
      <p:ext uri="{BB962C8B-B14F-4D97-AF65-F5344CB8AC3E}">
        <p14:creationId xmlns:p14="http://schemas.microsoft.com/office/powerpoint/2010/main" val="2779670061"/>
      </p:ext>
    </p:extLst>
  </p:cSld>
  <p:clrMapOvr>
    <a:masterClrMapping/>
  </p:clrMapOvr>
  <p:transition spd="slow" advClick="0" advTm="500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12763"/>
            <a:ext cx="7740352" cy="5601533"/>
          </a:xfrm>
          <a:prstGeom prst="rect">
            <a:avLst/>
          </a:prstGeom>
        </p:spPr>
        <p:txBody>
          <a:bodyPr wrap="square">
            <a:spAutoFit/>
          </a:bodyPr>
          <a:lstStyle/>
          <a:p>
            <a:pPr marL="342900" lvl="0" indent="-342900">
              <a:lnSpc>
                <a:spcPct val="200000"/>
              </a:lnSpc>
              <a:spcBef>
                <a:spcPts val="600"/>
              </a:spcBef>
              <a:buClr>
                <a:srgbClr val="FE8637"/>
              </a:buClr>
              <a:buSzPct val="70000"/>
              <a:buFont typeface="Wingdings" pitchFamily="2" charset="2"/>
              <a:buChar char="v"/>
            </a:pPr>
            <a:r>
              <a:rPr lang="fa-IR" sz="3200" b="1" dirty="0">
                <a:solidFill>
                  <a:srgbClr val="00B050"/>
                </a:solidFill>
                <a:latin typeface="Century Schoolbook"/>
                <a:cs typeface="Times New Roman"/>
              </a:rPr>
              <a:t>تقسیم بندی مواد و وسایل آموزشی </a:t>
            </a:r>
            <a:endParaRPr lang="fa-IR" sz="3200" b="1" dirty="0" smtClean="0">
              <a:solidFill>
                <a:srgbClr val="00B050"/>
              </a:solidFill>
              <a:latin typeface="Century Schoolbook"/>
              <a:cs typeface="Times New Roman"/>
            </a:endParaRPr>
          </a:p>
          <a:p>
            <a:pPr lvl="0">
              <a:lnSpc>
                <a:spcPct val="200000"/>
              </a:lnSpc>
              <a:spcBef>
                <a:spcPts val="600"/>
              </a:spcBef>
              <a:buClr>
                <a:srgbClr val="FE8637"/>
              </a:buClr>
              <a:buSzPct val="70000"/>
            </a:pPr>
            <a:r>
              <a:rPr lang="fa-IR" sz="2000" b="1" dirty="0" smtClean="0">
                <a:solidFill>
                  <a:srgbClr val="00B050"/>
                </a:solidFill>
                <a:latin typeface="Century Schoolbook"/>
                <a:cs typeface="Times New Roman"/>
              </a:rPr>
              <a:t>  </a:t>
            </a:r>
            <a:r>
              <a:rPr lang="fa-IR" sz="2000" b="1" dirty="0" smtClean="0">
                <a:latin typeface="Century Schoolbook"/>
                <a:cs typeface="Times New Roman"/>
              </a:rPr>
              <a:t>مواد و وسایل را باتوجه به معیارهای خاص به طبقات مختلف تقسیم بندی نموده اند :</a:t>
            </a:r>
          </a:p>
          <a:p>
            <a:pPr lvl="0">
              <a:lnSpc>
                <a:spcPct val="200000"/>
              </a:lnSpc>
              <a:spcBef>
                <a:spcPts val="600"/>
              </a:spcBef>
              <a:buClr>
                <a:srgbClr val="FE8637"/>
              </a:buClr>
              <a:buSzPct val="70000"/>
            </a:pPr>
            <a:r>
              <a:rPr lang="fa-IR" sz="2000" b="1" dirty="0" smtClean="0">
                <a:solidFill>
                  <a:schemeClr val="accent3">
                    <a:lumMod val="75000"/>
                  </a:schemeClr>
                </a:solidFill>
                <a:latin typeface="Century Schoolbook"/>
                <a:cs typeface="Times New Roman"/>
              </a:rPr>
              <a:t>الف) نرم افزار و سخت افزار                           ب) چاپی و غیرچاپی </a:t>
            </a:r>
          </a:p>
          <a:p>
            <a:pPr lvl="0">
              <a:lnSpc>
                <a:spcPct val="200000"/>
              </a:lnSpc>
              <a:spcBef>
                <a:spcPts val="600"/>
              </a:spcBef>
              <a:buClr>
                <a:srgbClr val="FE8637"/>
              </a:buClr>
              <a:buSzPct val="70000"/>
            </a:pPr>
            <a:r>
              <a:rPr lang="fa-IR" sz="2000" b="1" dirty="0" smtClean="0">
                <a:solidFill>
                  <a:schemeClr val="accent3">
                    <a:lumMod val="75000"/>
                  </a:schemeClr>
                </a:solidFill>
                <a:latin typeface="Century Schoolbook"/>
                <a:cs typeface="Times New Roman"/>
              </a:rPr>
              <a:t>ج) برقی و غیر برقی)                                    د)  نورتاب و غیر نورتاب </a:t>
            </a:r>
          </a:p>
          <a:p>
            <a:pPr lvl="0">
              <a:lnSpc>
                <a:spcPct val="200000"/>
              </a:lnSpc>
              <a:spcBef>
                <a:spcPts val="600"/>
              </a:spcBef>
              <a:buClr>
                <a:srgbClr val="FE8637"/>
              </a:buClr>
              <a:buSzPct val="70000"/>
            </a:pPr>
            <a:r>
              <a:rPr lang="fa-IR" sz="2800" b="1" dirty="0" smtClean="0">
                <a:solidFill>
                  <a:schemeClr val="accent5">
                    <a:lumMod val="60000"/>
                    <a:lumOff val="40000"/>
                  </a:schemeClr>
                </a:solidFill>
                <a:latin typeface="Century Schoolbook"/>
                <a:cs typeface="Times New Roman"/>
              </a:rPr>
              <a:t>رسانه های آموزشی نورتاب شامل:</a:t>
            </a:r>
          </a:p>
          <a:p>
            <a:pPr lvl="0">
              <a:lnSpc>
                <a:spcPct val="200000"/>
              </a:lnSpc>
              <a:spcBef>
                <a:spcPts val="600"/>
              </a:spcBef>
              <a:buClr>
                <a:srgbClr val="FE8637"/>
              </a:buClr>
              <a:buSzPct val="70000"/>
            </a:pPr>
            <a:r>
              <a:rPr lang="fa-IR" sz="2000" b="1" dirty="0" smtClean="0">
                <a:solidFill>
                  <a:schemeClr val="accent3">
                    <a:lumMod val="75000"/>
                  </a:schemeClr>
                </a:solidFill>
                <a:latin typeface="Century Schoolbook"/>
                <a:cs typeface="Times New Roman"/>
              </a:rPr>
              <a:t>ثابت : </a:t>
            </a:r>
            <a:r>
              <a:rPr lang="fa-IR" sz="2000" b="1" dirty="0" smtClean="0">
                <a:latin typeface="Century Schoolbook"/>
                <a:cs typeface="Times New Roman"/>
              </a:rPr>
              <a:t>اسلاید ، فیلم استریپ ، پروژکتور اورهد ، </a:t>
            </a:r>
            <a:r>
              <a:rPr lang="fa-IR" sz="2400" b="1" dirty="0" smtClean="0">
                <a:latin typeface="Century Schoolbook"/>
                <a:cs typeface="Times New Roman"/>
              </a:rPr>
              <a:t>پروژکتوراوپک و میکروفوم </a:t>
            </a:r>
            <a:endParaRPr lang="fa-IR" sz="2000" b="1" dirty="0" smtClean="0">
              <a:latin typeface="Century Schoolbook"/>
              <a:cs typeface="Times New Roman"/>
            </a:endParaRPr>
          </a:p>
          <a:p>
            <a:pPr lvl="0">
              <a:lnSpc>
                <a:spcPct val="200000"/>
              </a:lnSpc>
              <a:spcBef>
                <a:spcPts val="600"/>
              </a:spcBef>
              <a:buClr>
                <a:srgbClr val="FE8637"/>
              </a:buClr>
              <a:buSzPct val="70000"/>
            </a:pPr>
            <a:r>
              <a:rPr lang="fa-IR" sz="2000" b="1" dirty="0" smtClean="0">
                <a:solidFill>
                  <a:schemeClr val="accent3">
                    <a:lumMod val="75000"/>
                  </a:schemeClr>
                </a:solidFill>
                <a:latin typeface="Century Schoolbook"/>
                <a:cs typeface="Times New Roman"/>
              </a:rPr>
              <a:t>متحرک : </a:t>
            </a:r>
            <a:r>
              <a:rPr lang="fa-IR" sz="2000" b="1" dirty="0" smtClean="0">
                <a:latin typeface="Century Schoolbook"/>
                <a:cs typeface="Times New Roman"/>
              </a:rPr>
              <a:t>فیلمهای متحرک ، تلویزیون ،ویدئو ، ویدئو پروژکتور و رایانه </a:t>
            </a:r>
            <a:endParaRPr lang="fa-IR" sz="2000" b="1" dirty="0">
              <a:latin typeface="Century Schoolbook"/>
              <a:cs typeface="Times New Roman"/>
            </a:endParaRPr>
          </a:p>
        </p:txBody>
      </p:sp>
    </p:spTree>
    <p:extLst>
      <p:ext uri="{BB962C8B-B14F-4D97-AF65-F5344CB8AC3E}">
        <p14:creationId xmlns:p14="http://schemas.microsoft.com/office/powerpoint/2010/main" val="2779670061"/>
      </p:ext>
    </p:extLst>
  </p:cSld>
  <p:clrMapOvr>
    <a:masterClrMapping/>
  </p:clrMapOvr>
  <p:transition spd="slow" advClick="0" advTm="500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8640"/>
            <a:ext cx="6804248" cy="614079"/>
          </a:xfrm>
          <a:prstGeom prst="rect">
            <a:avLst/>
          </a:prstGeom>
        </p:spPr>
        <p:txBody>
          <a:bodyPr wrap="square">
            <a:spAutoFit/>
          </a:bodyPr>
          <a:lstStyle/>
          <a:p>
            <a:pPr lvl="0">
              <a:lnSpc>
                <a:spcPct val="200000"/>
              </a:lnSpc>
              <a:spcBef>
                <a:spcPts val="600"/>
              </a:spcBef>
              <a:buClr>
                <a:srgbClr val="FE8637"/>
              </a:buClr>
              <a:buSzPct val="70000"/>
            </a:pPr>
            <a:r>
              <a:rPr lang="fa-IR" sz="2000" b="1" dirty="0" smtClean="0">
                <a:solidFill>
                  <a:srgbClr val="00B050"/>
                </a:solidFill>
                <a:latin typeface="Century Schoolbook"/>
                <a:cs typeface="Times New Roman"/>
              </a:rPr>
              <a:t>  </a:t>
            </a:r>
            <a:endParaRPr lang="fa-IR" sz="2000" b="1" dirty="0">
              <a:solidFill>
                <a:prstClr val="black"/>
              </a:solidFill>
              <a:latin typeface="Century Schoolbook"/>
              <a:cs typeface="Times New Roman"/>
            </a:endParaRPr>
          </a:p>
        </p:txBody>
      </p:sp>
      <p:sp>
        <p:nvSpPr>
          <p:cNvPr id="3" name="Rectangle 2"/>
          <p:cNvSpPr/>
          <p:nvPr/>
        </p:nvSpPr>
        <p:spPr>
          <a:xfrm>
            <a:off x="323528" y="188641"/>
            <a:ext cx="6984776" cy="6709529"/>
          </a:xfrm>
          <a:prstGeom prst="rect">
            <a:avLst/>
          </a:prstGeom>
        </p:spPr>
        <p:txBody>
          <a:bodyPr wrap="square">
            <a:spAutoFit/>
          </a:bodyPr>
          <a:lstStyle/>
          <a:p>
            <a:pPr lvl="0">
              <a:lnSpc>
                <a:spcPct val="200000"/>
              </a:lnSpc>
              <a:spcBef>
                <a:spcPts val="600"/>
              </a:spcBef>
              <a:buClr>
                <a:srgbClr val="FE8637"/>
              </a:buClr>
              <a:buSzPct val="70000"/>
            </a:pPr>
            <a:r>
              <a:rPr lang="fa-IR" sz="2800" b="1" dirty="0" smtClean="0">
                <a:solidFill>
                  <a:schemeClr val="accent5">
                    <a:lumMod val="60000"/>
                    <a:lumOff val="40000"/>
                  </a:schemeClr>
                </a:solidFill>
                <a:latin typeface="Century Schoolbook"/>
                <a:cs typeface="Times New Roman"/>
              </a:rPr>
              <a:t>رسانه های آموزشی غیر نور تاب  شامل :</a:t>
            </a:r>
          </a:p>
          <a:p>
            <a:pPr lvl="0">
              <a:lnSpc>
                <a:spcPct val="200000"/>
              </a:lnSpc>
              <a:spcBef>
                <a:spcPts val="600"/>
              </a:spcBef>
              <a:buClr>
                <a:srgbClr val="FE8637"/>
              </a:buClr>
              <a:buSzPct val="70000"/>
            </a:pPr>
            <a:r>
              <a:rPr lang="fa-IR" sz="2400" b="1" dirty="0" smtClean="0">
                <a:solidFill>
                  <a:srgbClr val="00B050"/>
                </a:solidFill>
                <a:latin typeface="Century Schoolbook"/>
                <a:cs typeface="Times New Roman"/>
              </a:rPr>
              <a:t>الف) </a:t>
            </a:r>
            <a:r>
              <a:rPr lang="fa-IR" sz="2000" b="1" dirty="0" smtClean="0">
                <a:latin typeface="Century Schoolbook"/>
                <a:cs typeface="Times New Roman"/>
              </a:rPr>
              <a:t>تابلو های آموزشی شامل تابلو های گچی ، ماژیکی ، پارچه ای ، مغناطیسی ،رایانه ای ، الکتریکی و تابلو اعلانات </a:t>
            </a:r>
          </a:p>
          <a:p>
            <a:pPr lvl="0">
              <a:lnSpc>
                <a:spcPct val="200000"/>
              </a:lnSpc>
              <a:spcBef>
                <a:spcPts val="600"/>
              </a:spcBef>
              <a:buClr>
                <a:srgbClr val="FE8637"/>
              </a:buClr>
              <a:buSzPct val="70000"/>
            </a:pPr>
            <a:r>
              <a:rPr lang="fa-IR" sz="2400" b="1" dirty="0" smtClean="0">
                <a:solidFill>
                  <a:srgbClr val="00B050"/>
                </a:solidFill>
                <a:latin typeface="Century Schoolbook"/>
                <a:cs typeface="Times New Roman"/>
              </a:rPr>
              <a:t>ب) </a:t>
            </a:r>
            <a:r>
              <a:rPr lang="fa-IR" sz="2000" b="1" dirty="0" smtClean="0">
                <a:latin typeface="Century Schoolbook"/>
                <a:cs typeface="Times New Roman"/>
              </a:rPr>
              <a:t>اشیاء واقعی (مواد آموزشی سه بعدی ) شامل :</a:t>
            </a:r>
          </a:p>
          <a:p>
            <a:pPr lvl="0">
              <a:lnSpc>
                <a:spcPct val="200000"/>
              </a:lnSpc>
              <a:spcBef>
                <a:spcPts val="600"/>
              </a:spcBef>
              <a:buClr>
                <a:srgbClr val="FE8637"/>
              </a:buClr>
              <a:buSzPct val="70000"/>
            </a:pPr>
            <a:r>
              <a:rPr lang="fa-IR" sz="2000" b="1" dirty="0" smtClean="0">
                <a:latin typeface="Century Schoolbook"/>
                <a:cs typeface="Times New Roman"/>
              </a:rPr>
              <a:t>1- اشیاء واقعی تغییر نیافته </a:t>
            </a:r>
          </a:p>
          <a:p>
            <a:pPr lvl="0">
              <a:lnSpc>
                <a:spcPct val="200000"/>
              </a:lnSpc>
              <a:spcBef>
                <a:spcPts val="600"/>
              </a:spcBef>
              <a:buClr>
                <a:srgbClr val="FE8637"/>
              </a:buClr>
              <a:buSzPct val="70000"/>
            </a:pPr>
            <a:r>
              <a:rPr lang="fa-IR" sz="2000" b="1" dirty="0" smtClean="0">
                <a:latin typeface="Century Schoolbook"/>
                <a:cs typeface="Times New Roman"/>
              </a:rPr>
              <a:t>2- اشیاءواقعی تغییر یافته مانند مدل ،ماکت ، میز شنی ، برش ها و نمونه ها</a:t>
            </a:r>
          </a:p>
          <a:p>
            <a:pPr lvl="0">
              <a:lnSpc>
                <a:spcPct val="200000"/>
              </a:lnSpc>
              <a:spcBef>
                <a:spcPts val="600"/>
              </a:spcBef>
              <a:buClr>
                <a:srgbClr val="FE8637"/>
              </a:buClr>
              <a:buSzPct val="70000"/>
            </a:pPr>
            <a:r>
              <a:rPr lang="fa-IR" sz="2400" b="1" dirty="0" smtClean="0">
                <a:solidFill>
                  <a:srgbClr val="00B050"/>
                </a:solidFill>
                <a:latin typeface="Century Schoolbook"/>
                <a:cs typeface="Times New Roman"/>
              </a:rPr>
              <a:t>ج) </a:t>
            </a:r>
            <a:r>
              <a:rPr lang="fa-IR" sz="2000" b="1" dirty="0" smtClean="0">
                <a:latin typeface="Century Schoolbook"/>
                <a:cs typeface="Times New Roman"/>
              </a:rPr>
              <a:t>تصاویر آموزشی شامل عکس ،نقاشی و کاریکاتور ، نقشه ، چارت ، پوستر و نمودار </a:t>
            </a:r>
          </a:p>
          <a:p>
            <a:pPr lvl="0">
              <a:lnSpc>
                <a:spcPct val="200000"/>
              </a:lnSpc>
              <a:spcBef>
                <a:spcPts val="600"/>
              </a:spcBef>
              <a:buClr>
                <a:srgbClr val="FE8637"/>
              </a:buClr>
              <a:buSzPct val="70000"/>
            </a:pPr>
            <a:endParaRPr lang="fa-IR" sz="2000" b="1" dirty="0">
              <a:solidFill>
                <a:srgbClr val="00B050"/>
              </a:solidFill>
              <a:latin typeface="Century Schoolbook"/>
              <a:cs typeface="Times New Roman"/>
            </a:endParaRPr>
          </a:p>
        </p:txBody>
      </p:sp>
    </p:spTree>
    <p:extLst>
      <p:ext uri="{BB962C8B-B14F-4D97-AF65-F5344CB8AC3E}">
        <p14:creationId xmlns:p14="http://schemas.microsoft.com/office/powerpoint/2010/main" val="1468044576"/>
      </p:ext>
    </p:extLst>
  </p:cSld>
  <p:clrMapOvr>
    <a:masterClrMapping/>
  </p:clrMapOvr>
  <p:transition spd="slow" advClick="0" advTm="500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7632848" cy="6137258"/>
          </a:xfrm>
          <a:prstGeom prst="rect">
            <a:avLst/>
          </a:prstGeom>
        </p:spPr>
        <p:txBody>
          <a:bodyPr wrap="square">
            <a:spAutoFit/>
          </a:bodyPr>
          <a:lstStyle/>
          <a:p>
            <a:pPr lvl="0">
              <a:lnSpc>
                <a:spcPct val="200000"/>
              </a:lnSpc>
              <a:spcBef>
                <a:spcPts val="600"/>
              </a:spcBef>
              <a:buClr>
                <a:srgbClr val="FE8637"/>
              </a:buClr>
              <a:buSzPct val="70000"/>
            </a:pPr>
            <a:r>
              <a:rPr lang="fa-IR" sz="4000" b="1" dirty="0">
                <a:solidFill>
                  <a:srgbClr val="0070C0"/>
                </a:solidFill>
                <a:latin typeface="Century Schoolbook"/>
                <a:cs typeface="Times New Roman"/>
              </a:rPr>
              <a:t>پس از بررسی مولفه اول یادگیری تحت عنوان منابع انسانی حال </a:t>
            </a:r>
            <a:r>
              <a:rPr lang="fa-IR" sz="4000" b="1" dirty="0" smtClean="0">
                <a:solidFill>
                  <a:srgbClr val="0070C0"/>
                </a:solidFill>
                <a:latin typeface="Century Schoolbook"/>
                <a:cs typeface="Times New Roman"/>
              </a:rPr>
              <a:t>و </a:t>
            </a:r>
            <a:r>
              <a:rPr lang="fa-IR" sz="4000" b="1" u="sng" dirty="0">
                <a:solidFill>
                  <a:srgbClr val="0070C0"/>
                </a:solidFill>
                <a:latin typeface="Century Schoolbook"/>
                <a:cs typeface="Times New Roman"/>
              </a:rPr>
              <a:t>مولفه دوم یعنی مواد و وسایل آموزشی</a:t>
            </a:r>
            <a:r>
              <a:rPr lang="fa-IR" sz="4000" b="1" dirty="0">
                <a:solidFill>
                  <a:srgbClr val="0070C0"/>
                </a:solidFill>
                <a:latin typeface="Century Schoolbook"/>
                <a:cs typeface="Times New Roman"/>
              </a:rPr>
              <a:t> </a:t>
            </a:r>
            <a:r>
              <a:rPr lang="fa-IR" sz="4000" b="1" dirty="0" smtClean="0">
                <a:solidFill>
                  <a:srgbClr val="0070C0"/>
                </a:solidFill>
                <a:latin typeface="Century Schoolbook"/>
                <a:cs typeface="Times New Roman"/>
              </a:rPr>
              <a:t> به مولفه سوم  یعنی فضای آموزشی می پردازیم می </a:t>
            </a:r>
            <a:r>
              <a:rPr lang="fa-IR" sz="4000" b="1" dirty="0">
                <a:solidFill>
                  <a:srgbClr val="0070C0"/>
                </a:solidFill>
                <a:latin typeface="Century Schoolbook"/>
                <a:cs typeface="Times New Roman"/>
              </a:rPr>
              <a:t>پردازیم .</a:t>
            </a:r>
          </a:p>
          <a:p>
            <a:pPr lvl="0">
              <a:lnSpc>
                <a:spcPct val="200000"/>
              </a:lnSpc>
              <a:spcBef>
                <a:spcPts val="600"/>
              </a:spcBef>
              <a:buClr>
                <a:srgbClr val="FE8637"/>
              </a:buClr>
              <a:buSzPct val="70000"/>
            </a:pPr>
            <a:r>
              <a:rPr lang="fa-IR" sz="4000" b="1" dirty="0">
                <a:solidFill>
                  <a:srgbClr val="575F6D"/>
                </a:solidFill>
                <a:latin typeface="Century Schoolbook"/>
                <a:cs typeface="Times New Roman"/>
              </a:rPr>
              <a:t>  </a:t>
            </a:r>
          </a:p>
        </p:txBody>
      </p:sp>
    </p:spTree>
    <p:extLst>
      <p:ext uri="{BB962C8B-B14F-4D97-AF65-F5344CB8AC3E}">
        <p14:creationId xmlns:p14="http://schemas.microsoft.com/office/powerpoint/2010/main" val="2779670061"/>
      </p:ext>
    </p:extLst>
  </p:cSld>
  <p:clrMapOvr>
    <a:masterClrMapping/>
  </p:clrMapOvr>
  <p:transition spd="slow" advClick="0" advTm="500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260648"/>
            <a:ext cx="7272808" cy="5724644"/>
          </a:xfrm>
          <a:prstGeom prst="rect">
            <a:avLst/>
          </a:prstGeom>
        </p:spPr>
        <p:txBody>
          <a:bodyPr wrap="square">
            <a:spAutoFit/>
          </a:bodyPr>
          <a:lstStyle/>
          <a:p>
            <a:pPr>
              <a:lnSpc>
                <a:spcPct val="150000"/>
              </a:lnSpc>
            </a:pPr>
            <a:r>
              <a:rPr lang="fa-IR" sz="4000" b="1" dirty="0" smtClean="0">
                <a:solidFill>
                  <a:srgbClr val="FF0000"/>
                </a:solidFill>
                <a:latin typeface="Century Schoolbook"/>
                <a:cs typeface="Times New Roman"/>
              </a:rPr>
              <a:t>فضای آموزشی شامل : </a:t>
            </a:r>
          </a:p>
          <a:p>
            <a:pPr marL="457200" indent="-457200">
              <a:lnSpc>
                <a:spcPct val="150000"/>
              </a:lnSpc>
              <a:buAutoNum type="arabicParenR"/>
            </a:pPr>
            <a:r>
              <a:rPr lang="fa-IR" sz="2400" b="1" dirty="0" smtClean="0">
                <a:solidFill>
                  <a:srgbClr val="00B050"/>
                </a:solidFill>
                <a:latin typeface="Century Schoolbook"/>
                <a:cs typeface="Times New Roman"/>
              </a:rPr>
              <a:t>مدارس عمومی </a:t>
            </a:r>
          </a:p>
          <a:p>
            <a:pPr>
              <a:lnSpc>
                <a:spcPct val="150000"/>
              </a:lnSpc>
            </a:pPr>
            <a:r>
              <a:rPr lang="fa-IR" sz="2000" b="1" dirty="0" smtClean="0">
                <a:latin typeface="Century Schoolbook"/>
                <a:cs typeface="Times New Roman"/>
              </a:rPr>
              <a:t>این مدارس برای تعلیم و تربیت و خدمت  به کلیه اقشار اجتماعی تشکیل و با توجه به عوامل طبیعی و دینی ، توسعه و گسترش یافته اند که تحت دو عنوان بررسی می شود .</a:t>
            </a:r>
          </a:p>
          <a:p>
            <a:pPr marL="457200" indent="-457200">
              <a:lnSpc>
                <a:spcPct val="150000"/>
              </a:lnSpc>
              <a:buFont typeface="Arial" pitchFamily="34" charset="0"/>
              <a:buChar char="•"/>
            </a:pPr>
            <a:r>
              <a:rPr lang="fa-IR" sz="2800" b="1" dirty="0" smtClean="0">
                <a:solidFill>
                  <a:schemeClr val="accent5">
                    <a:lumMod val="60000"/>
                    <a:lumOff val="40000"/>
                  </a:schemeClr>
                </a:solidFill>
                <a:latin typeface="Century Schoolbook"/>
                <a:cs typeface="Times New Roman"/>
              </a:rPr>
              <a:t>مکتب </a:t>
            </a:r>
          </a:p>
          <a:p>
            <a:pPr>
              <a:lnSpc>
                <a:spcPct val="150000"/>
              </a:lnSpc>
            </a:pPr>
            <a:r>
              <a:rPr lang="fa-IR" sz="2000" b="1" dirty="0" smtClean="0">
                <a:latin typeface="Century Schoolbook"/>
                <a:cs typeface="Times New Roman"/>
              </a:rPr>
              <a:t>مکتب خانه ها مراکزی بودند که در گذشته برای تعلیمات ابتدایی و آموختن و نوشتن و تعلیم و تربیت قرآن مورد استفاده قرار می گرفتند . در صدر اسلام </a:t>
            </a:r>
            <a:r>
              <a:rPr lang="fa-IR" sz="2000" b="1" u="sng" dirty="0" smtClean="0">
                <a:latin typeface="Century Schoolbook"/>
                <a:cs typeface="Times New Roman"/>
              </a:rPr>
              <a:t>2 نوع مکتب </a:t>
            </a:r>
            <a:r>
              <a:rPr lang="fa-IR" sz="2000" b="1" dirty="0" smtClean="0">
                <a:latin typeface="Century Schoolbook"/>
                <a:cs typeface="Times New Roman"/>
              </a:rPr>
              <a:t>وجود داشت :</a:t>
            </a:r>
          </a:p>
          <a:p>
            <a:pPr marL="342900" indent="-342900">
              <a:lnSpc>
                <a:spcPct val="150000"/>
              </a:lnSpc>
              <a:buFont typeface="Arial" pitchFamily="34" charset="0"/>
              <a:buChar char="•"/>
            </a:pPr>
            <a:r>
              <a:rPr lang="fa-IR" sz="2000" b="1" dirty="0" smtClean="0">
                <a:solidFill>
                  <a:srgbClr val="0070C0"/>
                </a:solidFill>
                <a:latin typeface="Century Schoolbook"/>
                <a:cs typeface="Times New Roman"/>
              </a:rPr>
              <a:t>مکتبی که در آن خواندن و نوشتن یاد داده می شد .</a:t>
            </a:r>
          </a:p>
          <a:p>
            <a:pPr marL="342900" indent="-342900">
              <a:lnSpc>
                <a:spcPct val="150000"/>
              </a:lnSpc>
              <a:buFont typeface="Arial" pitchFamily="34" charset="0"/>
              <a:buChar char="•"/>
            </a:pPr>
            <a:r>
              <a:rPr lang="fa-IR" sz="2000" b="1" dirty="0" smtClean="0">
                <a:solidFill>
                  <a:srgbClr val="0070C0"/>
                </a:solidFill>
                <a:latin typeface="Century Schoolbook"/>
                <a:cs typeface="Times New Roman"/>
              </a:rPr>
              <a:t>مکتبی که در آن قرآن و مسائل دینی تعلیم داده می شد .</a:t>
            </a:r>
          </a:p>
          <a:p>
            <a:endParaRPr lang="fa-IR" dirty="0">
              <a:solidFill>
                <a:srgbClr val="FF0000"/>
              </a:solidFill>
            </a:endParaRPr>
          </a:p>
        </p:txBody>
      </p:sp>
    </p:spTree>
    <p:extLst>
      <p:ext uri="{BB962C8B-B14F-4D97-AF65-F5344CB8AC3E}">
        <p14:creationId xmlns:p14="http://schemas.microsoft.com/office/powerpoint/2010/main" val="2779670061"/>
      </p:ext>
    </p:extLst>
  </p:cSld>
  <p:clrMapOvr>
    <a:masterClrMapping/>
  </p:clrMapOvr>
  <p:transition spd="slow" advClick="0" advTm="500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82012"/>
            <a:ext cx="7560840" cy="2446824"/>
          </a:xfrm>
          <a:prstGeom prst="rect">
            <a:avLst/>
          </a:prstGeom>
        </p:spPr>
        <p:txBody>
          <a:bodyPr wrap="square">
            <a:spAutoFit/>
          </a:bodyPr>
          <a:lstStyle/>
          <a:p>
            <a:pPr marL="457200" indent="-457200">
              <a:lnSpc>
                <a:spcPct val="150000"/>
              </a:lnSpc>
              <a:buFont typeface="Arial" pitchFamily="34" charset="0"/>
              <a:buChar char="•"/>
            </a:pPr>
            <a:r>
              <a:rPr lang="fa-IR" sz="2800" b="1" dirty="0" smtClean="0">
                <a:solidFill>
                  <a:schemeClr val="accent5">
                    <a:lumMod val="60000"/>
                    <a:lumOff val="40000"/>
                  </a:schemeClr>
                </a:solidFill>
                <a:latin typeface="Century Schoolbook"/>
                <a:cs typeface="Times New Roman"/>
              </a:rPr>
              <a:t>مسجد </a:t>
            </a:r>
          </a:p>
          <a:p>
            <a:pPr>
              <a:lnSpc>
                <a:spcPct val="150000"/>
              </a:lnSpc>
            </a:pPr>
            <a:r>
              <a:rPr lang="fa-IR" sz="2000" b="1" smtClean="0">
                <a:latin typeface="Century Schoolbook"/>
                <a:cs typeface="Times New Roman"/>
              </a:rPr>
              <a:t>        آموزش </a:t>
            </a:r>
            <a:r>
              <a:rPr lang="fa-IR" sz="2000" b="1" dirty="0" smtClean="0">
                <a:latin typeface="Century Schoolbook"/>
                <a:cs typeface="Times New Roman"/>
              </a:rPr>
              <a:t>اسلامی با دعوت پیامبر (ص) و از مسجد که در واقع پایگاه تعلیمات بود آغاز گردید در ادامه علاوه بر مسائل دینی </a:t>
            </a:r>
            <a:r>
              <a:rPr lang="fa-IR" sz="2000" b="1" dirty="0" smtClean="0">
                <a:latin typeface="Century Schoolbook"/>
                <a:cs typeface="Times New Roman"/>
              </a:rPr>
              <a:t>و سیاسی ،مسائل علمی نیز مطرح شد و به این منجر گردید که از مساجد به عنوان دانشگاههای عمومی اسلامی نام </a:t>
            </a:r>
            <a:r>
              <a:rPr lang="fa-IR" sz="2000" b="1" smtClean="0">
                <a:latin typeface="Century Schoolbook"/>
                <a:cs typeface="Times New Roman"/>
              </a:rPr>
              <a:t>برده شود .</a:t>
            </a:r>
            <a:endParaRPr lang="fa-IR" sz="2000" b="1" dirty="0" smtClean="0">
              <a:latin typeface="Century Schoolbook"/>
              <a:cs typeface="Times New Roman"/>
            </a:endParaRPr>
          </a:p>
          <a:p>
            <a:pPr>
              <a:lnSpc>
                <a:spcPct val="150000"/>
              </a:lnSpc>
            </a:pPr>
            <a:endParaRPr lang="fa-IR" sz="1400" b="1" dirty="0">
              <a:latin typeface="Century Schoolbook"/>
              <a:cs typeface="Times New Roman"/>
            </a:endParaRPr>
          </a:p>
        </p:txBody>
      </p:sp>
    </p:spTree>
    <p:extLst>
      <p:ext uri="{BB962C8B-B14F-4D97-AF65-F5344CB8AC3E}">
        <p14:creationId xmlns:p14="http://schemas.microsoft.com/office/powerpoint/2010/main" val="2250964637"/>
      </p:ext>
    </p:extLst>
  </p:cSld>
  <p:clrMapOvr>
    <a:masterClrMapping/>
  </p:clrMapOvr>
  <p:transition spd="slow" advClick="0" advTm="5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12763"/>
            <a:ext cx="4572000" cy="6232475"/>
          </a:xfrm>
          <a:prstGeom prst="rect">
            <a:avLst/>
          </a:prstGeom>
        </p:spPr>
        <p:txBody>
          <a:bodyPr>
            <a:spAutoFit/>
          </a:bodyPr>
          <a:lstStyle/>
          <a:p>
            <a:pPr lvl="0" algn="ctr">
              <a:lnSpc>
                <a:spcPct val="200000"/>
              </a:lnSpc>
              <a:spcBef>
                <a:spcPts val="600"/>
              </a:spcBef>
              <a:buClr>
                <a:srgbClr val="FE8637"/>
              </a:buClr>
              <a:buSzPct val="70000"/>
            </a:pPr>
            <a:r>
              <a:rPr lang="fa-IR" sz="3200" b="1" dirty="0">
                <a:solidFill>
                  <a:srgbClr val="575F6D"/>
                </a:solidFill>
                <a:latin typeface="Century Schoolbook"/>
                <a:cs typeface="Times New Roman"/>
              </a:rPr>
              <a:t>پردیس فرهنگیان امیر کبیر</a:t>
            </a:r>
          </a:p>
          <a:p>
            <a:pPr lvl="0" algn="ctr">
              <a:lnSpc>
                <a:spcPct val="200000"/>
              </a:lnSpc>
              <a:spcBef>
                <a:spcPts val="600"/>
              </a:spcBef>
              <a:buClr>
                <a:srgbClr val="FE8637"/>
              </a:buClr>
              <a:buSzPct val="70000"/>
            </a:pPr>
            <a:r>
              <a:rPr lang="fa-IR" sz="3200" b="1" dirty="0">
                <a:solidFill>
                  <a:srgbClr val="575F6D"/>
                </a:solidFill>
                <a:latin typeface="Century Schoolbook"/>
                <a:cs typeface="Times New Roman"/>
              </a:rPr>
              <a:t>زهرا اسمعیل پور </a:t>
            </a:r>
          </a:p>
          <a:p>
            <a:pPr lvl="0" algn="ctr">
              <a:lnSpc>
                <a:spcPct val="200000"/>
              </a:lnSpc>
              <a:spcBef>
                <a:spcPts val="600"/>
              </a:spcBef>
              <a:buClr>
                <a:srgbClr val="FE8637"/>
              </a:buClr>
              <a:buSzPct val="70000"/>
            </a:pPr>
            <a:r>
              <a:rPr lang="fa-IR" sz="4800" b="1" dirty="0">
                <a:solidFill>
                  <a:srgbClr val="FF0000"/>
                </a:solidFill>
                <a:latin typeface="Century Schoolbook"/>
                <a:cs typeface="Times New Roman"/>
              </a:rPr>
              <a:t>روشهای  استفاده از منابع یادگیری (2)</a:t>
            </a:r>
          </a:p>
          <a:p>
            <a:pPr lvl="0" algn="ctr">
              <a:lnSpc>
                <a:spcPct val="200000"/>
              </a:lnSpc>
              <a:spcBef>
                <a:spcPts val="600"/>
              </a:spcBef>
              <a:buClr>
                <a:srgbClr val="FE8637"/>
              </a:buClr>
              <a:buSzPct val="70000"/>
            </a:pPr>
            <a:r>
              <a:rPr lang="fa-IR" sz="3200" b="1" dirty="0">
                <a:solidFill>
                  <a:srgbClr val="575F6D"/>
                </a:solidFill>
                <a:latin typeface="Century Schoolbook"/>
                <a:cs typeface="Times New Roman"/>
              </a:rPr>
              <a:t>بهمن 98</a:t>
            </a:r>
          </a:p>
        </p:txBody>
      </p:sp>
    </p:spTree>
    <p:extLst>
      <p:ext uri="{BB962C8B-B14F-4D97-AF65-F5344CB8AC3E}">
        <p14:creationId xmlns:p14="http://schemas.microsoft.com/office/powerpoint/2010/main" val="1747392034"/>
      </p:ext>
    </p:extLst>
  </p:cSld>
  <p:clrMapOvr>
    <a:masterClrMapping/>
  </p:clrMapOvr>
  <p:transition spd="slow" advClick="0" advTm="5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5243"/>
            <a:ext cx="6678488" cy="6709529"/>
          </a:xfrm>
          <a:prstGeom prst="rect">
            <a:avLst/>
          </a:prstGeom>
        </p:spPr>
        <p:txBody>
          <a:bodyPr wrap="square">
            <a:spAutoFit/>
          </a:bodyPr>
          <a:lstStyle/>
          <a:p>
            <a:pPr lvl="0">
              <a:lnSpc>
                <a:spcPct val="200000"/>
              </a:lnSpc>
              <a:spcBef>
                <a:spcPts val="600"/>
              </a:spcBef>
              <a:buClr>
                <a:srgbClr val="FE8637"/>
              </a:buClr>
              <a:buSzPct val="70000"/>
            </a:pPr>
            <a:r>
              <a:rPr lang="fa-IR" b="1" dirty="0">
                <a:solidFill>
                  <a:srgbClr val="FF0000"/>
                </a:solidFill>
                <a:latin typeface="Century Schoolbook"/>
                <a:cs typeface="Times New Roman"/>
              </a:rPr>
              <a:t>بادر نظر گرفتن معلمان به عنوان منابع یادگیری 3 رویکرد زیر ارائه می شود:</a:t>
            </a:r>
          </a:p>
          <a:p>
            <a:pPr marL="342900" lvl="0" indent="-342900">
              <a:lnSpc>
                <a:spcPct val="200000"/>
              </a:lnSpc>
              <a:spcBef>
                <a:spcPts val="600"/>
              </a:spcBef>
              <a:buClr>
                <a:srgbClr val="FE8637"/>
              </a:buClr>
              <a:buSzPct val="70000"/>
              <a:buFontTx/>
              <a:buAutoNum type="arabicParenR"/>
            </a:pPr>
            <a:r>
              <a:rPr lang="fa-IR" b="1" dirty="0">
                <a:solidFill>
                  <a:srgbClr val="00B050"/>
                </a:solidFill>
                <a:latin typeface="Tahoma" pitchFamily="34" charset="0"/>
                <a:ea typeface="Tahoma" pitchFamily="34" charset="0"/>
                <a:cs typeface="Tahoma" pitchFamily="34" charset="0"/>
              </a:rPr>
              <a:t>رویکرد کیفی      2)رویکرد موقعیتی     3)رویکرد کارکردی</a:t>
            </a:r>
          </a:p>
          <a:p>
            <a:pPr lvl="0">
              <a:lnSpc>
                <a:spcPct val="200000"/>
              </a:lnSpc>
              <a:spcBef>
                <a:spcPts val="600"/>
              </a:spcBef>
              <a:buClr>
                <a:srgbClr val="FE8637"/>
              </a:buClr>
              <a:buSzPct val="70000"/>
            </a:pPr>
            <a:r>
              <a:rPr lang="fa-IR" sz="2400" b="1" dirty="0">
                <a:solidFill>
                  <a:srgbClr val="00B050"/>
                </a:solidFill>
                <a:latin typeface="Century Schoolbook"/>
                <a:cs typeface="Times New Roman"/>
              </a:rPr>
              <a:t>   1)   رویکرد کیفی</a:t>
            </a:r>
            <a:endParaRPr lang="fa-IR" sz="2400" b="1" dirty="0">
              <a:solidFill>
                <a:prstClr val="black"/>
              </a:solidFill>
              <a:latin typeface="Century Schoolbook"/>
              <a:cs typeface="Times New Roman"/>
            </a:endParaRP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رویکرد کیفی برویژگی های معلم خوب از دید معلمان ، کار آموزان و دانش آموزان اشاره دارد . ویژگی هایی همچون هشیاری ، خوش خویی، خوش صدایی ،سنت شکنی ، تمیزی ،صبر،ارتباط خوب ، ساماندهی ،تفریح ، سخت کوشی، تفریح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اما همه افراد بر 2 ویژگی عمده تکیه دارند . </a:t>
            </a:r>
          </a:p>
          <a:p>
            <a:pPr marL="457200" lvl="0" indent="-457200">
              <a:lnSpc>
                <a:spcPct val="200000"/>
              </a:lnSpc>
              <a:spcBef>
                <a:spcPts val="600"/>
              </a:spcBef>
              <a:buClr>
                <a:srgbClr val="FE8637"/>
              </a:buClr>
              <a:buSzPct val="70000"/>
              <a:buFontTx/>
              <a:buAutoNum type="arabicParenR"/>
            </a:pPr>
            <a:r>
              <a:rPr lang="fa-IR" sz="2000" b="1" dirty="0">
                <a:solidFill>
                  <a:srgbClr val="00B050"/>
                </a:solidFill>
                <a:latin typeface="Century Schoolbook"/>
                <a:cs typeface="Times New Roman"/>
              </a:rPr>
              <a:t>معلم باید از ماهیت موضوع آگاه باشد </a:t>
            </a:r>
          </a:p>
          <a:p>
            <a:pPr marL="457200" lvl="0" indent="-457200">
              <a:lnSpc>
                <a:spcPct val="200000"/>
              </a:lnSpc>
              <a:spcBef>
                <a:spcPts val="600"/>
              </a:spcBef>
              <a:buClr>
                <a:srgbClr val="FE8637"/>
              </a:buClr>
              <a:buSzPct val="70000"/>
              <a:buFontTx/>
              <a:buAutoNum type="arabicParenR"/>
            </a:pPr>
            <a:r>
              <a:rPr lang="fa-IR" sz="2000" b="1" dirty="0">
                <a:solidFill>
                  <a:srgbClr val="00B050"/>
                </a:solidFill>
                <a:latin typeface="Century Schoolbook"/>
                <a:cs typeface="Times New Roman"/>
              </a:rPr>
              <a:t>معلم باید به ارزش ماهیت موضوع اعتقاد داشته باشد </a:t>
            </a:r>
          </a:p>
        </p:txBody>
      </p:sp>
    </p:spTree>
    <p:extLst>
      <p:ext uri="{BB962C8B-B14F-4D97-AF65-F5344CB8AC3E}">
        <p14:creationId xmlns:p14="http://schemas.microsoft.com/office/powerpoint/2010/main" val="1747392034"/>
      </p:ext>
    </p:extLst>
  </p:cSld>
  <p:clrMapOvr>
    <a:masterClrMapping/>
  </p:clrMapOvr>
  <p:transition spd="slow" advClick="0" advTm="500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7693"/>
            <a:ext cx="6768752" cy="6740307"/>
          </a:xfrm>
          <a:prstGeom prst="rect">
            <a:avLst/>
          </a:prstGeom>
        </p:spPr>
        <p:txBody>
          <a:bodyPr wrap="square">
            <a:spAutoFit/>
          </a:bodyPr>
          <a:lstStyle/>
          <a:p>
            <a:pPr lvl="0">
              <a:lnSpc>
                <a:spcPct val="200000"/>
              </a:lnSpc>
              <a:spcBef>
                <a:spcPts val="600"/>
              </a:spcBef>
              <a:buClr>
                <a:srgbClr val="FE8637"/>
              </a:buClr>
              <a:buSzPct val="70000"/>
            </a:pPr>
            <a:r>
              <a:rPr lang="fa-IR" sz="2400" dirty="0" smtClean="0">
                <a:solidFill>
                  <a:srgbClr val="92D050"/>
                </a:solidFill>
              </a:rPr>
              <a:t>2) </a:t>
            </a:r>
            <a:r>
              <a:rPr lang="fa-IR" sz="2400" b="1" dirty="0">
                <a:solidFill>
                  <a:srgbClr val="00B050"/>
                </a:solidFill>
                <a:latin typeface="Times New Roman" pitchFamily="18" charset="0"/>
                <a:cs typeface="Times New Roman" pitchFamily="18" charset="0"/>
              </a:rPr>
              <a:t>رویکرد موقعیتی:</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این رویکرد  به مهارت های فنی مناسب برای موقعیت های تدریس و یادگیری  تاکید می ورزد.</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 </a:t>
            </a:r>
            <a:r>
              <a:rPr lang="fa-IR" sz="2400" b="1" dirty="0">
                <a:solidFill>
                  <a:srgbClr val="00B050"/>
                </a:solidFill>
                <a:latin typeface="Times New Roman" pitchFamily="18" charset="0"/>
                <a:cs typeface="Times New Roman" pitchFamily="18" charset="0"/>
              </a:rPr>
              <a:t>3)</a:t>
            </a:r>
            <a:r>
              <a:rPr lang="fa-IR" sz="2400" b="1" dirty="0">
                <a:solidFill>
                  <a:prstClr val="black"/>
                </a:solidFill>
                <a:latin typeface="Times New Roman" pitchFamily="18" charset="0"/>
                <a:cs typeface="Times New Roman" pitchFamily="18" charset="0"/>
              </a:rPr>
              <a:t> </a:t>
            </a:r>
            <a:r>
              <a:rPr lang="fa-IR" sz="2400" b="1" dirty="0">
                <a:solidFill>
                  <a:srgbClr val="00B050"/>
                </a:solidFill>
                <a:latin typeface="Times New Roman" pitchFamily="18" charset="0"/>
                <a:cs typeface="Times New Roman" pitchFamily="18" charset="0"/>
              </a:rPr>
              <a:t>رویکرد کارکردی </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این رویکرد به برآورده کردن 3 دسته نیاز تاکید دارد </a:t>
            </a:r>
          </a:p>
          <a:p>
            <a:pPr lvl="0">
              <a:lnSpc>
                <a:spcPct val="200000"/>
              </a:lnSpc>
              <a:spcBef>
                <a:spcPts val="600"/>
              </a:spcBef>
              <a:buClr>
                <a:srgbClr val="FE8637"/>
              </a:buClr>
              <a:buSzPct val="70000"/>
            </a:pPr>
            <a:r>
              <a:rPr lang="fa-IR" sz="2000" b="1" dirty="0">
                <a:solidFill>
                  <a:srgbClr val="C42F1A">
                    <a:lumMod val="75000"/>
                  </a:srgbClr>
                </a:solidFill>
                <a:latin typeface="Times New Roman" pitchFamily="18" charset="0"/>
                <a:cs typeface="Times New Roman" pitchFamily="18" charset="0"/>
              </a:rPr>
              <a:t>الف)نیازهای مربوط به یادگیری </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 تعیین اهداف یادگیری                             - تدارک طرح درس</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-تحریک دانش آموزان                             - ارزشیابی موفقیت آموز آموزش</a:t>
            </a:r>
          </a:p>
          <a:p>
            <a:pPr lvl="0">
              <a:lnSpc>
                <a:spcPct val="200000"/>
              </a:lnSpc>
              <a:spcBef>
                <a:spcPts val="600"/>
              </a:spcBef>
              <a:buClr>
                <a:srgbClr val="FE8637"/>
              </a:buClr>
              <a:buSzPct val="70000"/>
            </a:pPr>
            <a:r>
              <a:rPr lang="fa-IR" sz="2000" b="1" dirty="0">
                <a:solidFill>
                  <a:srgbClr val="C42F1A">
                    <a:lumMod val="75000"/>
                  </a:srgbClr>
                </a:solidFill>
                <a:latin typeface="Times New Roman" pitchFamily="18" charset="0"/>
                <a:cs typeface="Times New Roman" pitchFamily="18" charset="0"/>
              </a:rPr>
              <a:t>ب) نیازهای گروه به مثابه یک جمع </a:t>
            </a:r>
          </a:p>
          <a:p>
            <a:pPr lvl="0">
              <a:lnSpc>
                <a:spcPct val="200000"/>
              </a:lnSpc>
              <a:spcBef>
                <a:spcPts val="600"/>
              </a:spcBef>
              <a:buClr>
                <a:srgbClr val="FE8637"/>
              </a:buClr>
              <a:buSzPct val="70000"/>
            </a:pPr>
            <a:r>
              <a:rPr lang="fa-IR" b="1" dirty="0">
                <a:solidFill>
                  <a:prstClr val="black"/>
                </a:solidFill>
                <a:latin typeface="Times New Roman" pitchFamily="18" charset="0"/>
                <a:cs typeface="Times New Roman" pitchFamily="18" charset="0"/>
              </a:rPr>
              <a:t>- رعایت دستورالعملها و تدبیر امور                 -  ایجاد روحیه و هویت در کلاس</a:t>
            </a:r>
            <a:endParaRPr lang="fa-IR" dirty="0"/>
          </a:p>
        </p:txBody>
      </p:sp>
    </p:spTree>
    <p:extLst>
      <p:ext uri="{BB962C8B-B14F-4D97-AF65-F5344CB8AC3E}">
        <p14:creationId xmlns:p14="http://schemas.microsoft.com/office/powerpoint/2010/main" val="3298071394"/>
      </p:ext>
    </p:extLst>
  </p:cSld>
  <p:clrMapOvr>
    <a:masterClrMapping/>
  </p:clrMapOvr>
  <p:transition spd="slow" advClick="0" advTm="500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6984776" cy="6063198"/>
          </a:xfrm>
          <a:prstGeom prst="rect">
            <a:avLst/>
          </a:prstGeom>
        </p:spPr>
        <p:txBody>
          <a:bodyPr wrap="square">
            <a:spAutoFit/>
          </a:bodyPr>
          <a:lstStyle/>
          <a:p>
            <a:pPr lvl="0">
              <a:lnSpc>
                <a:spcPct val="200000"/>
              </a:lnSpc>
              <a:spcBef>
                <a:spcPts val="600"/>
              </a:spcBef>
              <a:buClr>
                <a:srgbClr val="FE8637"/>
              </a:buClr>
              <a:buSzPct val="70000"/>
            </a:pPr>
            <a:r>
              <a:rPr lang="fa-IR" sz="2400" b="1" dirty="0">
                <a:solidFill>
                  <a:srgbClr val="C42F1A">
                    <a:lumMod val="75000"/>
                  </a:srgbClr>
                </a:solidFill>
                <a:latin typeface="Century Schoolbook"/>
                <a:cs typeface="Times New Roman"/>
              </a:rPr>
              <a:t>ج) نیازهای فردی دانش آموزان  </a:t>
            </a:r>
          </a:p>
          <a:p>
            <a:pPr lvl="0">
              <a:lnSpc>
                <a:spcPct val="200000"/>
              </a:lnSpc>
              <a:spcBef>
                <a:spcPts val="600"/>
              </a:spcBef>
              <a:buClr>
                <a:srgbClr val="FE8637"/>
              </a:buClr>
              <a:buSzPct val="70000"/>
            </a:pPr>
            <a:r>
              <a:rPr lang="fa-IR" sz="2400" b="1" dirty="0">
                <a:solidFill>
                  <a:srgbClr val="C42F1A">
                    <a:lumMod val="75000"/>
                  </a:srgbClr>
                </a:solidFill>
                <a:latin typeface="Century Schoolbook"/>
                <a:cs typeface="Times New Roman"/>
              </a:rPr>
              <a:t>-</a:t>
            </a:r>
            <a:r>
              <a:rPr lang="fa-IR" sz="2000" b="1" dirty="0">
                <a:solidFill>
                  <a:prstClr val="black"/>
                </a:solidFill>
                <a:latin typeface="Century Schoolbook"/>
                <a:cs typeface="Times New Roman"/>
              </a:rPr>
              <a:t>توجه به دانش آموزان به مثابه افرادی منحصر به فرد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 پاداش دادن هنگام یادگیری</a:t>
            </a:r>
          </a:p>
          <a:p>
            <a:pPr marL="342900" lvl="0" indent="-342900">
              <a:lnSpc>
                <a:spcPct val="200000"/>
              </a:lnSpc>
              <a:spcBef>
                <a:spcPts val="600"/>
              </a:spcBef>
              <a:buClr>
                <a:srgbClr val="FE8637"/>
              </a:buClr>
              <a:buSzPct val="70000"/>
              <a:buFontTx/>
              <a:buChar char="-"/>
            </a:pPr>
            <a:r>
              <a:rPr lang="fa-IR" sz="2000" b="1" dirty="0">
                <a:solidFill>
                  <a:prstClr val="black"/>
                </a:solidFill>
                <a:latin typeface="Century Schoolbook"/>
                <a:cs typeface="Times New Roman"/>
              </a:rPr>
              <a:t>تشویق و ترغیب آنان به یادگیری تکالیف</a:t>
            </a:r>
          </a:p>
          <a:p>
            <a:pPr marL="342900" lvl="0" indent="-342900">
              <a:lnSpc>
                <a:spcPct val="200000"/>
              </a:lnSpc>
              <a:spcBef>
                <a:spcPts val="600"/>
              </a:spcBef>
              <a:buClr>
                <a:srgbClr val="FE8637"/>
              </a:buClr>
              <a:buSzPct val="70000"/>
              <a:buFontTx/>
              <a:buChar char="-"/>
            </a:pPr>
            <a:r>
              <a:rPr lang="fa-IR" sz="3200" b="1" smtClean="0">
                <a:solidFill>
                  <a:srgbClr val="0070C0"/>
                </a:solidFill>
                <a:latin typeface="Century Schoolbook"/>
                <a:cs typeface="Times New Roman"/>
              </a:rPr>
              <a:t>پس </a:t>
            </a:r>
            <a:r>
              <a:rPr lang="fa-IR" sz="3200" b="1" dirty="0">
                <a:solidFill>
                  <a:srgbClr val="0070C0"/>
                </a:solidFill>
                <a:latin typeface="Century Schoolbook"/>
                <a:cs typeface="Times New Roman"/>
              </a:rPr>
              <a:t>از بررسی مورد معلم  از 3 مولفه یادگیری در ادامه به 2 مورد دیگر می پردازیم </a:t>
            </a:r>
            <a:r>
              <a:rPr lang="fa-IR" sz="3200" b="1" dirty="0" smtClean="0">
                <a:solidFill>
                  <a:srgbClr val="0070C0"/>
                </a:solidFill>
                <a:latin typeface="Century Schoolbook"/>
                <a:cs typeface="Times New Roman"/>
              </a:rPr>
              <a:t>( دانش آموز و همسالان )</a:t>
            </a:r>
            <a:endParaRPr lang="fa-IR" sz="3200" b="1" dirty="0">
              <a:solidFill>
                <a:srgbClr val="0070C0"/>
              </a:solidFill>
              <a:latin typeface="Century Schoolbook"/>
              <a:cs typeface="Times New Roman"/>
            </a:endParaRPr>
          </a:p>
        </p:txBody>
      </p:sp>
    </p:spTree>
    <p:extLst>
      <p:ext uri="{BB962C8B-B14F-4D97-AF65-F5344CB8AC3E}">
        <p14:creationId xmlns:p14="http://schemas.microsoft.com/office/powerpoint/2010/main" val="3298071394"/>
      </p:ext>
    </p:extLst>
  </p:cSld>
  <p:clrMapOvr>
    <a:masterClrMapping/>
  </p:clrMapOvr>
  <p:transition spd="slow" advClick="0" advTm="5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0303" y="332656"/>
            <a:ext cx="6984776" cy="5616922"/>
          </a:xfrm>
          <a:prstGeom prst="rect">
            <a:avLst/>
          </a:prstGeom>
        </p:spPr>
        <p:txBody>
          <a:bodyPr wrap="square">
            <a:spAutoFit/>
          </a:bodyPr>
          <a:lstStyle/>
          <a:p>
            <a:pPr lvl="0">
              <a:lnSpc>
                <a:spcPct val="200000"/>
              </a:lnSpc>
              <a:spcBef>
                <a:spcPts val="600"/>
              </a:spcBef>
              <a:buClr>
                <a:srgbClr val="FE8637"/>
              </a:buClr>
              <a:buSzPct val="70000"/>
            </a:pPr>
            <a:r>
              <a:rPr lang="fa-IR" sz="3200" b="1" dirty="0">
                <a:solidFill>
                  <a:srgbClr val="FF0000"/>
                </a:solidFill>
                <a:latin typeface="Century Schoolbook"/>
                <a:cs typeface="Times New Roman"/>
              </a:rPr>
              <a:t>ب) دانش آموز: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      بسیاری از جوامع به پرورش توان و مهارت های فکری نیروی انسانی ، به عنوان مهم ترین سرمایه خود ، در عصر دانایی پرداخته اند .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      دنیای حال و آینده نیاز به افرادی دارد که:</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مسئولیت پذیر، ضمن حفظ واقعیت گرایی در مواجهه با تغییرات شتابان از انعطاف پذیری و انطباق پذیری  ، برخورداری از استقلال  ، اعتماد به نفس ، علاقه و گرایش به کار ، شایستگی تحمل تضاد  ، اعتماد به نفس ، ناکامی و ابهام به طور کلی توان بقا در شرایط سخت را برخوردار باشند . </a:t>
            </a:r>
          </a:p>
        </p:txBody>
      </p:sp>
    </p:spTree>
    <p:extLst>
      <p:ext uri="{BB962C8B-B14F-4D97-AF65-F5344CB8AC3E}">
        <p14:creationId xmlns:p14="http://schemas.microsoft.com/office/powerpoint/2010/main" val="2251035927"/>
      </p:ext>
    </p:extLst>
  </p:cSld>
  <p:clrMapOvr>
    <a:masterClrMapping/>
  </p:clrMapOvr>
  <p:transition spd="slow" advClick="0" advTm="500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8640"/>
            <a:ext cx="6984776" cy="6309420"/>
          </a:xfrm>
          <a:prstGeom prst="rect">
            <a:avLst/>
          </a:prstGeom>
        </p:spPr>
        <p:txBody>
          <a:bodyPr wrap="square">
            <a:spAutoFit/>
          </a:bodyPr>
          <a:lstStyle/>
          <a:p>
            <a:pPr lvl="0">
              <a:lnSpc>
                <a:spcPct val="200000"/>
              </a:lnSpc>
              <a:spcBef>
                <a:spcPts val="600"/>
              </a:spcBef>
              <a:buClr>
                <a:srgbClr val="FE8637"/>
              </a:buClr>
              <a:buSzPct val="70000"/>
            </a:pPr>
            <a:r>
              <a:rPr lang="fa-IR" sz="3200" b="1" dirty="0">
                <a:solidFill>
                  <a:srgbClr val="FF0000"/>
                </a:solidFill>
                <a:latin typeface="Century Schoolbook"/>
                <a:cs typeface="Times New Roman"/>
              </a:rPr>
              <a:t>ج) همسالان </a:t>
            </a:r>
          </a:p>
          <a:p>
            <a:pPr lvl="0">
              <a:lnSpc>
                <a:spcPct val="200000"/>
              </a:lnSpc>
              <a:spcBef>
                <a:spcPts val="600"/>
              </a:spcBef>
              <a:buClr>
                <a:srgbClr val="FE8637"/>
              </a:buClr>
              <a:buSzPct val="70000"/>
            </a:pPr>
            <a:r>
              <a:rPr lang="fa-IR" sz="2000" b="1" dirty="0">
                <a:solidFill>
                  <a:srgbClr val="FF0000"/>
                </a:solidFill>
                <a:latin typeface="Century Schoolbook"/>
                <a:cs typeface="Times New Roman"/>
              </a:rPr>
              <a:t>     </a:t>
            </a:r>
            <a:r>
              <a:rPr lang="fa-IR" sz="2000" b="1" dirty="0">
                <a:solidFill>
                  <a:prstClr val="black"/>
                </a:solidFill>
                <a:latin typeface="Century Schoolbook"/>
                <a:cs typeface="Times New Roman"/>
              </a:rPr>
              <a:t>سومین مولفه منابع انسانی یادگیری ، همسالان اند که می توانند یکدیگر را آموزش دهند . </a:t>
            </a:r>
          </a:p>
          <a:p>
            <a:pPr lvl="0">
              <a:lnSpc>
                <a:spcPct val="200000"/>
              </a:lnSpc>
              <a:spcBef>
                <a:spcPts val="600"/>
              </a:spcBef>
              <a:buClr>
                <a:srgbClr val="FE8637"/>
              </a:buClr>
              <a:buSzPct val="70000"/>
            </a:pPr>
            <a:r>
              <a:rPr lang="fa-IR" sz="2000" b="1" dirty="0">
                <a:solidFill>
                  <a:prstClr val="black"/>
                </a:solidFill>
                <a:latin typeface="Century Schoolbook"/>
                <a:cs typeface="Times New Roman"/>
              </a:rPr>
              <a:t>    برای یادگیری از طریق همسالان روشهای مختلفی وجود دارد :</a:t>
            </a:r>
          </a:p>
          <a:p>
            <a:pPr marL="342900" lvl="0" indent="-342900">
              <a:lnSpc>
                <a:spcPct val="200000"/>
              </a:lnSpc>
              <a:spcBef>
                <a:spcPts val="600"/>
              </a:spcBef>
              <a:buClr>
                <a:srgbClr val="FE8637"/>
              </a:buClr>
              <a:buSzPct val="70000"/>
              <a:buFont typeface="Wingdings" pitchFamily="2" charset="2"/>
              <a:buChar char="q"/>
            </a:pPr>
            <a:r>
              <a:rPr lang="fa-IR" sz="2000" b="1" dirty="0">
                <a:solidFill>
                  <a:prstClr val="black"/>
                </a:solidFill>
                <a:latin typeface="Century Schoolbook"/>
                <a:cs typeface="Times New Roman"/>
              </a:rPr>
              <a:t>یادگیری مبتنی بر همکاری  در این روش شاگردان به گروه های کوچک تقسیم می شوند بعد از تدریس معلمتکالیفی به گروه ها واگذار می شود که خودبا همکاری  یکدیگر  در پی یادگیری و حل مسئله مریوط می پردازند . نظارت و ارزیابی به عهده معلم می باشد.</a:t>
            </a:r>
          </a:p>
          <a:p>
            <a:pPr marL="342900" lvl="0" indent="-342900">
              <a:lnSpc>
                <a:spcPct val="200000"/>
              </a:lnSpc>
              <a:spcBef>
                <a:spcPts val="600"/>
              </a:spcBef>
              <a:buClr>
                <a:srgbClr val="FE8637"/>
              </a:buClr>
              <a:buSzPct val="70000"/>
              <a:buFont typeface="Wingdings" pitchFamily="2" charset="2"/>
              <a:buChar char="q"/>
            </a:pPr>
            <a:r>
              <a:rPr lang="fa-IR" sz="2000" b="1" dirty="0">
                <a:solidFill>
                  <a:prstClr val="black"/>
                </a:solidFill>
                <a:latin typeface="Century Schoolbook"/>
                <a:cs typeface="Times New Roman"/>
              </a:rPr>
              <a:t>آموزش کودکان به کودکان  در این روش دانش آموزان بزرگر به کوچک تر ها </a:t>
            </a:r>
          </a:p>
        </p:txBody>
      </p:sp>
    </p:spTree>
    <p:extLst>
      <p:ext uri="{BB962C8B-B14F-4D97-AF65-F5344CB8AC3E}">
        <p14:creationId xmlns:p14="http://schemas.microsoft.com/office/powerpoint/2010/main" val="2250964637"/>
      </p:ext>
    </p:extLst>
  </p:cSld>
  <p:clrMapOvr>
    <a:masterClrMapping/>
  </p:clrMapOvr>
  <p:transition spd="slow" advClick="0" advTm="500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7128792" cy="716735"/>
          </a:xfrm>
          <a:prstGeom prst="rect">
            <a:avLst/>
          </a:prstGeom>
        </p:spPr>
        <p:txBody>
          <a:bodyPr wrap="square">
            <a:spAutoFit/>
          </a:bodyPr>
          <a:lstStyle/>
          <a:p>
            <a:pPr lvl="0">
              <a:lnSpc>
                <a:spcPct val="200000"/>
              </a:lnSpc>
              <a:spcBef>
                <a:spcPts val="600"/>
              </a:spcBef>
              <a:buClr>
                <a:srgbClr val="FE8637"/>
              </a:buClr>
              <a:buSzPct val="70000"/>
            </a:pPr>
            <a:r>
              <a:rPr lang="fa-IR" sz="2400" dirty="0" smtClean="0">
                <a:solidFill>
                  <a:srgbClr val="92D050"/>
                </a:solidFill>
              </a:rPr>
              <a:t>2</a:t>
            </a:r>
            <a:endParaRPr lang="fa-IR" b="1" dirty="0">
              <a:latin typeface="Times New Roman" pitchFamily="18" charset="0"/>
              <a:cs typeface="Times New Roman" pitchFamily="18" charset="0"/>
            </a:endParaRPr>
          </a:p>
        </p:txBody>
      </p:sp>
      <p:sp>
        <p:nvSpPr>
          <p:cNvPr id="3" name="Rectangle 2"/>
          <p:cNvSpPr/>
          <p:nvPr/>
        </p:nvSpPr>
        <p:spPr>
          <a:xfrm>
            <a:off x="251520" y="312763"/>
            <a:ext cx="7272808" cy="5493812"/>
          </a:xfrm>
          <a:prstGeom prst="rect">
            <a:avLst/>
          </a:prstGeom>
        </p:spPr>
        <p:txBody>
          <a:bodyPr wrap="square">
            <a:spAutoFit/>
          </a:bodyPr>
          <a:lstStyle/>
          <a:p>
            <a:pPr lvl="0">
              <a:lnSpc>
                <a:spcPct val="200000"/>
              </a:lnSpc>
              <a:spcBef>
                <a:spcPts val="600"/>
              </a:spcBef>
              <a:buClr>
                <a:srgbClr val="FE8637"/>
              </a:buClr>
              <a:buSzPct val="70000"/>
            </a:pPr>
            <a:r>
              <a:rPr lang="fa-IR" sz="2000" b="1" dirty="0" smtClean="0">
                <a:solidFill>
                  <a:srgbClr val="575F6D"/>
                </a:solidFill>
                <a:latin typeface="Century Schoolbook"/>
                <a:cs typeface="Times New Roman"/>
              </a:rPr>
              <a:t>آموزش می دهند . این آموزش به هردو شکل چهره به چهره و پست الکترونیکی </a:t>
            </a:r>
          </a:p>
          <a:p>
            <a:pPr lvl="0">
              <a:lnSpc>
                <a:spcPct val="200000"/>
              </a:lnSpc>
              <a:spcBef>
                <a:spcPts val="600"/>
              </a:spcBef>
              <a:buClr>
                <a:srgbClr val="FE8637"/>
              </a:buClr>
              <a:buSzPct val="70000"/>
            </a:pPr>
            <a:r>
              <a:rPr lang="fa-IR" sz="2000" b="1" dirty="0" smtClean="0">
                <a:solidFill>
                  <a:srgbClr val="575F6D"/>
                </a:solidFill>
                <a:latin typeface="Century Schoolbook"/>
                <a:cs typeface="Times New Roman"/>
              </a:rPr>
              <a:t>اتفاق می افتد . دانش آموزان یزرگتر اغلب نقش رهبران را ایفا می کنند .</a:t>
            </a:r>
          </a:p>
          <a:p>
            <a:pPr lvl="0">
              <a:lnSpc>
                <a:spcPct val="200000"/>
              </a:lnSpc>
              <a:spcBef>
                <a:spcPts val="600"/>
              </a:spcBef>
              <a:buClr>
                <a:srgbClr val="FE8637"/>
              </a:buClr>
              <a:buSzPct val="70000"/>
            </a:pPr>
            <a:r>
              <a:rPr lang="fa-IR" sz="3600" b="1" dirty="0" smtClean="0">
                <a:solidFill>
                  <a:srgbClr val="0070C0"/>
                </a:solidFill>
                <a:latin typeface="Century Schoolbook"/>
                <a:cs typeface="Times New Roman"/>
              </a:rPr>
              <a:t>پس از بررسی مولفه اول یادگیری تحت عنوان منابع انسانی حال به </a:t>
            </a:r>
            <a:r>
              <a:rPr lang="fa-IR" sz="3600" b="1" u="sng" dirty="0" smtClean="0">
                <a:solidFill>
                  <a:srgbClr val="0070C0"/>
                </a:solidFill>
                <a:latin typeface="Century Schoolbook"/>
                <a:cs typeface="Times New Roman"/>
              </a:rPr>
              <a:t>مولفه دوم یعنی مواد و وسایل آموزشی</a:t>
            </a:r>
            <a:r>
              <a:rPr lang="fa-IR" sz="3600" b="1" dirty="0" smtClean="0">
                <a:solidFill>
                  <a:srgbClr val="0070C0"/>
                </a:solidFill>
                <a:latin typeface="Century Schoolbook"/>
                <a:cs typeface="Times New Roman"/>
              </a:rPr>
              <a:t> می پردازیم .</a:t>
            </a:r>
          </a:p>
          <a:p>
            <a:pPr lvl="0">
              <a:lnSpc>
                <a:spcPct val="200000"/>
              </a:lnSpc>
              <a:spcBef>
                <a:spcPts val="600"/>
              </a:spcBef>
              <a:buClr>
                <a:srgbClr val="FE8637"/>
              </a:buClr>
              <a:buSzPct val="70000"/>
            </a:pPr>
            <a:r>
              <a:rPr lang="fa-IR" sz="2000" b="1" dirty="0" smtClean="0">
                <a:solidFill>
                  <a:srgbClr val="575F6D"/>
                </a:solidFill>
                <a:latin typeface="Century Schoolbook"/>
                <a:cs typeface="Times New Roman"/>
              </a:rPr>
              <a:t>  </a:t>
            </a:r>
            <a:endParaRPr lang="fa-IR" sz="2000" b="1" dirty="0">
              <a:solidFill>
                <a:srgbClr val="575F6D"/>
              </a:solidFill>
              <a:latin typeface="Century Schoolbook"/>
              <a:cs typeface="Times New Roman"/>
            </a:endParaRPr>
          </a:p>
        </p:txBody>
      </p:sp>
    </p:spTree>
    <p:extLst>
      <p:ext uri="{BB962C8B-B14F-4D97-AF65-F5344CB8AC3E}">
        <p14:creationId xmlns:p14="http://schemas.microsoft.com/office/powerpoint/2010/main" val="2250964637"/>
      </p:ext>
    </p:extLst>
  </p:cSld>
  <p:clrMapOvr>
    <a:masterClrMapping/>
  </p:clrMapOvr>
  <p:transition spd="slow" advClick="0" advTm="500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66020"/>
            <a:ext cx="7200800" cy="8063746"/>
          </a:xfrm>
          <a:prstGeom prst="rect">
            <a:avLst/>
          </a:prstGeom>
        </p:spPr>
        <p:txBody>
          <a:bodyPr wrap="square">
            <a:spAutoFit/>
          </a:bodyPr>
          <a:lstStyle/>
          <a:p>
            <a:pPr marL="457200" lvl="0" indent="-457200">
              <a:lnSpc>
                <a:spcPct val="200000"/>
              </a:lnSpc>
              <a:spcBef>
                <a:spcPts val="600"/>
              </a:spcBef>
              <a:buClr>
                <a:srgbClr val="FE8637"/>
              </a:buClr>
              <a:buSzPct val="70000"/>
              <a:buFont typeface="Wingdings" pitchFamily="2" charset="2"/>
              <a:buChar char="q"/>
            </a:pPr>
            <a:r>
              <a:rPr lang="fa-IR" sz="3200" b="1" dirty="0" smtClean="0">
                <a:solidFill>
                  <a:srgbClr val="FF0000"/>
                </a:solidFill>
                <a:latin typeface="Century Schoolbook"/>
                <a:cs typeface="Times New Roman"/>
              </a:rPr>
              <a:t>مواد و وسایل آموزشی</a:t>
            </a:r>
          </a:p>
          <a:p>
            <a:pPr lvl="0">
              <a:lnSpc>
                <a:spcPct val="200000"/>
              </a:lnSpc>
              <a:spcBef>
                <a:spcPts val="600"/>
              </a:spcBef>
              <a:buClr>
                <a:srgbClr val="FE8637"/>
              </a:buClr>
              <a:buSzPct val="70000"/>
            </a:pPr>
            <a:r>
              <a:rPr lang="fa-IR" sz="2000" b="1" dirty="0" smtClean="0">
                <a:latin typeface="Century Schoolbook"/>
                <a:cs typeface="Times New Roman"/>
              </a:rPr>
              <a:t>         منظور از مواد آموزشی کلیه امکانات و پیامهای آموزشی است که از طریق یک برنامه ریزی محتوایی و طراحی نظام مند، اطلاعاتی را به فراگیر منتقل می کند . </a:t>
            </a:r>
          </a:p>
          <a:p>
            <a:pPr lvl="0">
              <a:lnSpc>
                <a:spcPct val="200000"/>
              </a:lnSpc>
              <a:spcBef>
                <a:spcPts val="600"/>
              </a:spcBef>
              <a:buClr>
                <a:srgbClr val="FE8637"/>
              </a:buClr>
              <a:buSzPct val="70000"/>
            </a:pPr>
            <a:r>
              <a:rPr lang="fa-IR" sz="2000" b="1" dirty="0" smtClean="0">
                <a:latin typeface="Century Schoolbook"/>
                <a:cs typeface="Times New Roman"/>
              </a:rPr>
              <a:t>       به عبارتی دیگر ، مواد آموزشی عبارت است از نوعی روش برنامه ریزی برای رسیدن به اهداف آموزشی .بدین ترتیب ، مواد با اطلاعات محدود و خاص در مورد یک هدف و برنامه درسی ویژه یا یک موضوع یادگیری محدود مترادف می شود .</a:t>
            </a:r>
          </a:p>
          <a:p>
            <a:pPr marL="342900" lvl="0" indent="-342900">
              <a:lnSpc>
                <a:spcPct val="200000"/>
              </a:lnSpc>
              <a:spcBef>
                <a:spcPts val="600"/>
              </a:spcBef>
              <a:buClr>
                <a:srgbClr val="FE8637"/>
              </a:buClr>
              <a:buSzPct val="70000"/>
              <a:buFont typeface="Wingdings" pitchFamily="2" charset="2"/>
              <a:buChar char="v"/>
            </a:pPr>
            <a:r>
              <a:rPr lang="fa-IR" sz="3200" b="1" dirty="0" smtClean="0">
                <a:solidFill>
                  <a:srgbClr val="00B050"/>
                </a:solidFill>
                <a:latin typeface="Century Schoolbook"/>
                <a:cs typeface="Times New Roman"/>
              </a:rPr>
              <a:t>عوامل موثر بر انتخاب مواد و وسایل آموزشی </a:t>
            </a:r>
          </a:p>
          <a:p>
            <a:pPr marL="342900" lvl="0" indent="-342900">
              <a:lnSpc>
                <a:spcPct val="200000"/>
              </a:lnSpc>
              <a:spcBef>
                <a:spcPts val="600"/>
              </a:spcBef>
              <a:buClr>
                <a:srgbClr val="FE8637"/>
              </a:buClr>
              <a:buSzPct val="70000"/>
              <a:buFont typeface="Wingdings" pitchFamily="2" charset="2"/>
              <a:buChar char="v"/>
            </a:pPr>
            <a:r>
              <a:rPr lang="fa-IR" sz="3200" b="1" dirty="0" smtClean="0">
                <a:solidFill>
                  <a:srgbClr val="00B050"/>
                </a:solidFill>
                <a:latin typeface="Century Schoolbook"/>
                <a:cs typeface="Times New Roman"/>
              </a:rPr>
              <a:t>تقسیم بندی مواد و وسایل آموزشی </a:t>
            </a:r>
          </a:p>
          <a:p>
            <a:pPr marL="342900" lvl="0" indent="-342900">
              <a:lnSpc>
                <a:spcPct val="200000"/>
              </a:lnSpc>
              <a:spcBef>
                <a:spcPts val="600"/>
              </a:spcBef>
              <a:buClr>
                <a:srgbClr val="FE8637"/>
              </a:buClr>
              <a:buSzPct val="70000"/>
              <a:buFont typeface="Wingdings" pitchFamily="2" charset="2"/>
              <a:buChar char="v"/>
            </a:pPr>
            <a:endParaRPr lang="fa-IR" sz="2400" b="1" dirty="0">
              <a:solidFill>
                <a:srgbClr val="00B050"/>
              </a:solidFill>
              <a:latin typeface="Century Schoolbook"/>
              <a:cs typeface="Times New Roman"/>
            </a:endParaRPr>
          </a:p>
          <a:p>
            <a:pPr marL="342900" lvl="0" indent="-342900">
              <a:lnSpc>
                <a:spcPct val="200000"/>
              </a:lnSpc>
              <a:spcBef>
                <a:spcPts val="600"/>
              </a:spcBef>
              <a:buClr>
                <a:srgbClr val="FE8637"/>
              </a:buClr>
              <a:buSzPct val="70000"/>
              <a:buFont typeface="Wingdings" pitchFamily="2" charset="2"/>
              <a:buChar char="v"/>
            </a:pPr>
            <a:endParaRPr lang="fa-IR" sz="2400" b="1" dirty="0" smtClean="0">
              <a:solidFill>
                <a:srgbClr val="00B050"/>
              </a:solidFill>
              <a:latin typeface="Century Schoolbook"/>
              <a:cs typeface="Times New Roman"/>
            </a:endParaRPr>
          </a:p>
        </p:txBody>
      </p:sp>
    </p:spTree>
    <p:extLst>
      <p:ext uri="{BB962C8B-B14F-4D97-AF65-F5344CB8AC3E}">
        <p14:creationId xmlns:p14="http://schemas.microsoft.com/office/powerpoint/2010/main" val="2250964637"/>
      </p:ext>
    </p:extLst>
  </p:cSld>
  <p:clrMapOvr>
    <a:masterClrMapping/>
  </p:clrMapOvr>
  <p:transition spd="slow" advClick="0" advTm="5000">
    <p:fade/>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288</TotalTime>
  <Words>1170</Words>
  <Application>Microsoft Office PowerPoint</Application>
  <PresentationFormat>On-screen Show (4:3)</PresentationFormat>
  <Paragraphs>84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Roya</dc:creator>
  <cp:lastModifiedBy>Roya</cp:lastModifiedBy>
  <cp:revision>40</cp:revision>
  <dcterms:created xsi:type="dcterms:W3CDTF">2020-03-11T16:39:10Z</dcterms:created>
  <dcterms:modified xsi:type="dcterms:W3CDTF">2020-03-18T16:23:17Z</dcterms:modified>
</cp:coreProperties>
</file>