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90" r:id="rId2"/>
    <p:sldId id="291" r:id="rId3"/>
    <p:sldId id="292" r:id="rId4"/>
    <p:sldId id="293" r:id="rId5"/>
    <p:sldId id="294" r:id="rId6"/>
    <p:sldId id="295" r:id="rId7"/>
    <p:sldId id="296" r:id="rId8"/>
    <p:sldId id="297" r:id="rId9"/>
    <p:sldId id="298" r:id="rId10"/>
    <p:sldId id="299" r:id="rId11"/>
    <p:sldId id="300" r:id="rId12"/>
    <p:sldId id="301" r:id="rId13"/>
    <p:sldId id="302" r:id="rId14"/>
    <p:sldId id="303" r:id="rId15"/>
    <p:sldId id="304" r:id="rId16"/>
    <p:sldId id="305"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0" autoAdjust="0"/>
    <p:restoredTop sz="94660"/>
  </p:normalViewPr>
  <p:slideViewPr>
    <p:cSldViewPr snapToGrid="0">
      <p:cViewPr varScale="1">
        <p:scale>
          <a:sx n="71" d="100"/>
          <a:sy n="71" d="100"/>
        </p:scale>
        <p:origin x="61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5/22/2020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8"/>
            <a:ext cx="7766936" cy="836207"/>
          </a:xfrm>
        </p:spPr>
        <p:txBody>
          <a:bodyPr/>
          <a:lstStyle/>
          <a:p>
            <a:pPr algn="ctr">
              <a:lnSpc>
                <a:spcPct val="150000"/>
              </a:lnSpc>
            </a:pPr>
            <a:r>
              <a:rPr lang="fa-IR" sz="2000" b="1" dirty="0" smtClean="0">
                <a:solidFill>
                  <a:srgbClr val="0070C0"/>
                </a:solidFill>
              </a:rPr>
              <a:t>جلسه پنجم مجازی </a:t>
            </a:r>
            <a:br>
              <a:rPr lang="fa-IR" sz="2000" b="1" dirty="0" smtClean="0">
                <a:solidFill>
                  <a:srgbClr val="0070C0"/>
                </a:solidFill>
              </a:rPr>
            </a:br>
            <a:r>
              <a:rPr lang="fa-IR" sz="2000" b="1" dirty="0" smtClean="0">
                <a:solidFill>
                  <a:srgbClr val="0070C0"/>
                </a:solidFill>
              </a:rPr>
              <a:t>99/01/23</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201706" y="1089212"/>
            <a:ext cx="11806517" cy="5768788"/>
          </a:xfrm>
        </p:spPr>
        <p:txBody>
          <a:bodyPr>
            <a:noAutofit/>
          </a:bodyPr>
          <a:lstStyle/>
          <a:p>
            <a:pPr rtl="1">
              <a:lnSpc>
                <a:spcPct val="150000"/>
              </a:lnSpc>
            </a:pPr>
            <a:r>
              <a:rPr lang="fa-IR" sz="2000" b="1" dirty="0" smtClean="0">
                <a:solidFill>
                  <a:srgbClr val="0070C0"/>
                </a:solidFill>
              </a:rPr>
              <a:t>بر </a:t>
            </a:r>
            <a:r>
              <a:rPr lang="fa-IR" sz="2000" b="1" dirty="0">
                <a:solidFill>
                  <a:srgbClr val="0070C0"/>
                </a:solidFill>
              </a:rPr>
              <a:t>مبنای </a:t>
            </a:r>
            <a:r>
              <a:rPr lang="fa-IR" sz="2000" b="1" dirty="0" smtClean="0">
                <a:solidFill>
                  <a:srgbClr val="0070C0"/>
                </a:solidFill>
              </a:rPr>
              <a:t>رویکردهای مستقیم و غیر مستقیم در تدریس که در جلسه گذشته مطرح شد  </a:t>
            </a:r>
            <a:r>
              <a:rPr lang="fa-IR" sz="2000" b="1" dirty="0">
                <a:solidFill>
                  <a:srgbClr val="0070C0"/>
                </a:solidFill>
              </a:rPr>
              <a:t>می توان از الگوهای زیر </a:t>
            </a:r>
            <a:r>
              <a:rPr lang="fa-IR" sz="2000" b="1" dirty="0" smtClean="0">
                <a:solidFill>
                  <a:srgbClr val="0070C0"/>
                </a:solidFill>
              </a:rPr>
              <a:t>را در </a:t>
            </a:r>
            <a:r>
              <a:rPr lang="fa-IR" sz="2000" b="1" dirty="0">
                <a:solidFill>
                  <a:srgbClr val="0070C0"/>
                </a:solidFill>
              </a:rPr>
              <a:t>تدریس درس مطالعات اجتماعی بهره مند شد</a:t>
            </a:r>
            <a:r>
              <a:rPr lang="fa-IR" sz="2000" b="1" dirty="0" smtClean="0">
                <a:solidFill>
                  <a:srgbClr val="0070C0"/>
                </a:solidFill>
              </a:rPr>
              <a:t>:</a:t>
            </a:r>
          </a:p>
          <a:p>
            <a:pPr algn="ctr" rtl="1">
              <a:lnSpc>
                <a:spcPct val="150000"/>
              </a:lnSpc>
            </a:pPr>
            <a:r>
              <a:rPr lang="fa-IR" sz="2000" b="1" dirty="0" smtClean="0">
                <a:solidFill>
                  <a:schemeClr val="accent3">
                    <a:lumMod val="75000"/>
                  </a:schemeClr>
                </a:solidFill>
              </a:rPr>
              <a:t>الگوها مطرح میشه و مصداق یابی و مثال بر عهده دانشجویان بعنوان فعالیت کلاسی که در فضای مجازی ارائه خواهد شد </a:t>
            </a:r>
          </a:p>
          <a:p>
            <a:pPr rtl="1">
              <a:lnSpc>
                <a:spcPct val="150000"/>
              </a:lnSpc>
            </a:pPr>
            <a:r>
              <a:rPr lang="ar-SA" sz="2000" b="1" dirty="0" smtClean="0">
                <a:solidFill>
                  <a:schemeClr val="tx1"/>
                </a:solidFill>
              </a:rPr>
              <a:t>الف-الگوی </a:t>
            </a:r>
            <a:r>
              <a:rPr lang="ar-SA" sz="2000" b="1" dirty="0">
                <a:solidFill>
                  <a:schemeClr val="tx1"/>
                </a:solidFill>
              </a:rPr>
              <a:t>بدیعه پردازی</a:t>
            </a:r>
            <a:endParaRPr lang="en-US" sz="2000" dirty="0">
              <a:solidFill>
                <a:schemeClr val="tx1"/>
              </a:solidFill>
            </a:endParaRPr>
          </a:p>
          <a:p>
            <a:pPr rtl="1">
              <a:lnSpc>
                <a:spcPct val="150000"/>
              </a:lnSpc>
            </a:pPr>
            <a:r>
              <a:rPr lang="ar-SA" sz="2000" b="1" dirty="0" smtClean="0">
                <a:solidFill>
                  <a:schemeClr val="tx1"/>
                </a:solidFill>
              </a:rPr>
              <a:t>مراحل </a:t>
            </a:r>
            <a:r>
              <a:rPr lang="ar-SA" sz="2000" b="1" dirty="0">
                <a:solidFill>
                  <a:schemeClr val="tx1"/>
                </a:solidFill>
              </a:rPr>
              <a:t>اجراي الگو ی بدیعه پردازی </a:t>
            </a:r>
            <a:endParaRPr lang="fa-IR" sz="2000" b="1" dirty="0" smtClean="0">
              <a:solidFill>
                <a:schemeClr val="tx1"/>
              </a:solidFill>
            </a:endParaRPr>
          </a:p>
          <a:p>
            <a:pPr rtl="1">
              <a:lnSpc>
                <a:spcPct val="150000"/>
              </a:lnSpc>
            </a:pPr>
            <a:r>
              <a:rPr lang="ar-SA" sz="2000" b="1" dirty="0">
                <a:solidFill>
                  <a:schemeClr val="tx1"/>
                </a:solidFill>
              </a:rPr>
              <a:t>1- </a:t>
            </a:r>
            <a:r>
              <a:rPr lang="ar-SA" sz="2000" b="1" u="sng" dirty="0">
                <a:solidFill>
                  <a:schemeClr val="tx1"/>
                </a:solidFill>
              </a:rPr>
              <a:t>بررسی و توصيف وضعیت موجود</a:t>
            </a:r>
            <a:r>
              <a:rPr lang="ar-SA" sz="2000" b="1" dirty="0">
                <a:solidFill>
                  <a:schemeClr val="tx1"/>
                </a:solidFill>
              </a:rPr>
              <a:t> </a:t>
            </a:r>
            <a:r>
              <a:rPr lang="ar-SA" sz="2000" b="1" dirty="0" smtClean="0">
                <a:solidFill>
                  <a:srgbClr val="0070C0"/>
                </a:solidFill>
              </a:rPr>
              <a:t>در </a:t>
            </a:r>
            <a:r>
              <a:rPr lang="ar-SA" sz="2000" b="1" dirty="0">
                <a:solidFill>
                  <a:srgbClr val="0070C0"/>
                </a:solidFill>
              </a:rPr>
              <a:t>اين مرحله، معلم از دانش آموزان مي خواهد كه به توصيف و تشريح شرايط حاضر يا موجود بپردازند. در مرحله ي نخست، دانش آموزان آنچه را از شرايط مي فهمند، توصيف مي كنند.</a:t>
            </a:r>
            <a:endParaRPr lang="fa-IR" sz="2000" b="1" dirty="0" smtClean="0">
              <a:solidFill>
                <a:srgbClr val="0070C0"/>
              </a:solidFill>
            </a:endParaRPr>
          </a:p>
          <a:p>
            <a:pPr rtl="1">
              <a:lnSpc>
                <a:spcPct val="150000"/>
              </a:lnSpc>
            </a:pPr>
            <a:r>
              <a:rPr lang="ar-SA" sz="2000" b="1" dirty="0">
                <a:solidFill>
                  <a:schemeClr val="tx1"/>
                </a:solidFill>
              </a:rPr>
              <a:t>2 - </a:t>
            </a:r>
            <a:r>
              <a:rPr lang="ar-SA" sz="2000" b="1" u="sng" dirty="0">
                <a:solidFill>
                  <a:schemeClr val="tx1"/>
                </a:solidFill>
              </a:rPr>
              <a:t>قياس </a:t>
            </a:r>
            <a:r>
              <a:rPr lang="ar-SA" sz="2000" b="1" u="sng" dirty="0" smtClean="0">
                <a:solidFill>
                  <a:schemeClr val="tx1"/>
                </a:solidFill>
              </a:rPr>
              <a:t>مستقيم</a:t>
            </a:r>
            <a:r>
              <a:rPr lang="fa-IR" sz="2000" b="1" u="sng" dirty="0">
                <a:solidFill>
                  <a:schemeClr val="tx1"/>
                </a:solidFill>
              </a:rPr>
              <a:t> </a:t>
            </a:r>
            <a:r>
              <a:rPr lang="fa-IR" sz="2000" b="1" dirty="0">
                <a:solidFill>
                  <a:srgbClr val="0070C0"/>
                </a:solidFill>
              </a:rPr>
              <a:t>در اين نوع قياس موارد ناآشنا را آشنا مي كنيم. (زمانی که دانش آموز تصورات و احساسات خود نسبت به یک موضوع بیان می کند .)</a:t>
            </a:r>
            <a:endParaRPr lang="fa-IR" sz="2000" b="1" dirty="0" smtClean="0">
              <a:solidFill>
                <a:srgbClr val="0070C0"/>
              </a:solidFill>
            </a:endParaRPr>
          </a:p>
          <a:p>
            <a:pPr rtl="1"/>
            <a:endParaRPr lang="fa-IR" sz="2000" b="1" dirty="0">
              <a:solidFill>
                <a:srgbClr val="0070C0"/>
              </a:solidFill>
            </a:endParaRPr>
          </a:p>
        </p:txBody>
      </p:sp>
    </p:spTree>
    <p:extLst>
      <p:ext uri="{BB962C8B-B14F-4D97-AF65-F5344CB8AC3E}">
        <p14:creationId xmlns:p14="http://schemas.microsoft.com/office/powerpoint/2010/main" val="2244251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9"/>
            <a:ext cx="7766936" cy="549306"/>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0" y="1089212"/>
            <a:ext cx="11806517" cy="5486400"/>
          </a:xfrm>
        </p:spPr>
        <p:txBody>
          <a:bodyPr>
            <a:noAutofit/>
          </a:bodyPr>
          <a:lstStyle/>
          <a:p>
            <a:pPr algn="just" rtl="1">
              <a:lnSpc>
                <a:spcPct val="150000"/>
              </a:lnSpc>
              <a:spcBef>
                <a:spcPts val="0"/>
              </a:spcBef>
            </a:pPr>
            <a:r>
              <a:rPr lang="fa-IR" sz="2000" b="1" dirty="0">
                <a:solidFill>
                  <a:schemeClr val="tx1"/>
                </a:solidFill>
              </a:rPr>
              <a:t>دو-عـــرضه نمونه ها : </a:t>
            </a:r>
            <a:r>
              <a:rPr lang="fa-IR" sz="2000" b="1" dirty="0">
                <a:solidFill>
                  <a:srgbClr val="0070C0"/>
                </a:solidFill>
              </a:rPr>
              <a:t>فعالیت معلم : معلم باید تلاش کند نمونه ها یا نمادهایی که معرف آن مفاهیم هستند بیابد و آن ها را به دانش آموزان عرضه کند. و  ...  یا این که  تعدادي نمونه ي مثبت و منفي براي مفهوم مورد نظر تهيه مي كند. اين نمونه ها مي توانند به صورت نوشتاري (يك كلمه، يك عبارت، يك جمله ، يا ...) باشند و يا به صورت تصويري طرّاحي شوند. نمونه ها را در اختيار دانش آموزان قرار مي دهد تا آ نها را با يكديگر مقايسه كنند. </a:t>
            </a:r>
          </a:p>
          <a:p>
            <a:pPr algn="just" rtl="1">
              <a:lnSpc>
                <a:spcPct val="150000"/>
              </a:lnSpc>
              <a:spcBef>
                <a:spcPts val="0"/>
              </a:spcBef>
            </a:pPr>
            <a:r>
              <a:rPr lang="fa-IR" sz="2000" b="1" dirty="0">
                <a:solidFill>
                  <a:schemeClr val="tx1"/>
                </a:solidFill>
              </a:rPr>
              <a:t>فعاليت دانش آموزان:  </a:t>
            </a:r>
            <a:r>
              <a:rPr lang="fa-IR" sz="2000" b="1" dirty="0">
                <a:solidFill>
                  <a:srgbClr val="0070C0"/>
                </a:solidFill>
              </a:rPr>
              <a:t>نمونه هاي مثبث و منفي را با يكديگر مقايسه مي كنند. به عامل يا عوامل مشتركي كه بين مثا لهاي مثبت وجود دارد توجه مي كنند. فرضيه سازي مي كنند</a:t>
            </a:r>
            <a:r>
              <a:rPr lang="fa-IR" sz="2000" b="1" dirty="0" smtClean="0">
                <a:solidFill>
                  <a:srgbClr val="0070C0"/>
                </a:solidFill>
              </a:rPr>
              <a:t>.</a:t>
            </a:r>
          </a:p>
          <a:p>
            <a:pPr algn="just" rtl="1">
              <a:lnSpc>
                <a:spcPct val="150000"/>
              </a:lnSpc>
              <a:spcBef>
                <a:spcPts val="0"/>
              </a:spcBef>
            </a:pPr>
            <a:r>
              <a:rPr lang="fa-IR" sz="2000" b="1" dirty="0">
                <a:solidFill>
                  <a:srgbClr val="0070C0"/>
                </a:solidFill>
              </a:rPr>
              <a:t> </a:t>
            </a:r>
            <a:r>
              <a:rPr lang="fa-IR" sz="2000" b="1" dirty="0">
                <a:solidFill>
                  <a:schemeClr val="tx1"/>
                </a:solidFill>
              </a:rPr>
              <a:t>سه-آزمـــون دستيابي به مفهـوم : </a:t>
            </a:r>
            <a:r>
              <a:rPr lang="fa-IR" sz="2000" b="1" dirty="0">
                <a:solidFill>
                  <a:srgbClr val="0070C0"/>
                </a:solidFill>
              </a:rPr>
              <a:t>فعالیت معلم: معلم باید یک آزمون ساده بلی و خیر یا آزمون مثبت و منفی و... طراحی کند تا دانش آموزان از نماد به مفهوم و نمود دست یابند. فعالیت دانش آموزان: بلي يا خير بودن نمونه هاي جديد را مشخّص مي كنند. فرضيه ها و تعاريف خود را ارائه مي دهند. مفاهیم مقدماتی را حدس می زنند و  گاهی نمونه هاي جديدي بيان مي كنند. </a:t>
            </a:r>
          </a:p>
        </p:txBody>
      </p:sp>
    </p:spTree>
    <p:extLst>
      <p:ext uri="{BB962C8B-B14F-4D97-AF65-F5344CB8AC3E}">
        <p14:creationId xmlns:p14="http://schemas.microsoft.com/office/powerpoint/2010/main" val="22397321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9"/>
            <a:ext cx="7766936" cy="549306"/>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0" y="1089212"/>
            <a:ext cx="11806517" cy="5486400"/>
          </a:xfrm>
        </p:spPr>
        <p:txBody>
          <a:bodyPr>
            <a:noAutofit/>
          </a:bodyPr>
          <a:lstStyle/>
          <a:p>
            <a:pPr algn="just" rtl="1">
              <a:lnSpc>
                <a:spcPct val="150000"/>
              </a:lnSpc>
              <a:spcBef>
                <a:spcPts val="0"/>
              </a:spcBef>
            </a:pPr>
            <a:r>
              <a:rPr lang="fa-IR" sz="2000" b="1" dirty="0">
                <a:solidFill>
                  <a:schemeClr val="tx1"/>
                </a:solidFill>
              </a:rPr>
              <a:t>چهار-تحليل راهبــردهاي تفكر: </a:t>
            </a:r>
            <a:r>
              <a:rPr lang="fa-IR" sz="2000" b="1" dirty="0">
                <a:solidFill>
                  <a:srgbClr val="0070C0"/>
                </a:solidFill>
              </a:rPr>
              <a:t>فعالیت معلم: بحث گروهي دانش آموزان را هدايت مي كند. از  دانش آموزان در مورد نحوه دست یابی به مفهوم اصلی سوال می کند.فعاليت دانش آموزان: جريان تفكّر خود را بيان مي كنند. درباره ي چگونگي شكل گيري فرضيه ها در ذهنشان بحث مي كنند.راهي را كه </a:t>
            </a:r>
            <a:r>
              <a:rPr lang="fa-IR" sz="2000" b="1" dirty="0" smtClean="0">
                <a:solidFill>
                  <a:srgbClr val="0070C0"/>
                </a:solidFill>
              </a:rPr>
              <a:t>براي </a:t>
            </a:r>
            <a:r>
              <a:rPr lang="fa-IR" sz="2000" b="1" dirty="0">
                <a:solidFill>
                  <a:srgbClr val="0070C0"/>
                </a:solidFill>
              </a:rPr>
              <a:t>دست يابي به مفهوم طي كرده اند بيان مي نمايند. </a:t>
            </a:r>
            <a:endParaRPr lang="fa-IR" sz="2000" b="1" dirty="0" smtClean="0">
              <a:solidFill>
                <a:srgbClr val="0070C0"/>
              </a:solidFill>
            </a:endParaRPr>
          </a:p>
          <a:p>
            <a:pPr algn="just" rtl="1">
              <a:lnSpc>
                <a:spcPct val="150000"/>
              </a:lnSpc>
              <a:spcBef>
                <a:spcPts val="0"/>
              </a:spcBef>
            </a:pPr>
            <a:r>
              <a:rPr lang="fa-IR" sz="2000" b="1" dirty="0">
                <a:solidFill>
                  <a:schemeClr val="tx1"/>
                </a:solidFill>
              </a:rPr>
              <a:t>کارکردهای مثبت استفاده از این الگو</a:t>
            </a:r>
          </a:p>
          <a:p>
            <a:pPr algn="just" rtl="1">
              <a:lnSpc>
                <a:spcPct val="150000"/>
              </a:lnSpc>
              <a:spcBef>
                <a:spcPts val="0"/>
              </a:spcBef>
            </a:pPr>
            <a:r>
              <a:rPr lang="fa-IR" sz="2000" b="1" dirty="0">
                <a:solidFill>
                  <a:srgbClr val="0070C0"/>
                </a:solidFill>
              </a:rPr>
              <a:t>1.‏ بالا بردن سطح تحمل ابهام در فراگیرنده؛</a:t>
            </a:r>
          </a:p>
          <a:p>
            <a:pPr algn="just" rtl="1">
              <a:lnSpc>
                <a:spcPct val="150000"/>
              </a:lnSpc>
              <a:spcBef>
                <a:spcPts val="0"/>
              </a:spcBef>
            </a:pPr>
            <a:r>
              <a:rPr lang="fa-IR" sz="2000" b="1" dirty="0">
                <a:solidFill>
                  <a:srgbClr val="0070C0"/>
                </a:solidFill>
              </a:rPr>
              <a:t>2. پایداری و عمق بیشتر مطالب یاد گرفته شده؛</a:t>
            </a:r>
          </a:p>
          <a:p>
            <a:pPr algn="just" rtl="1">
              <a:lnSpc>
                <a:spcPct val="150000"/>
              </a:lnSpc>
              <a:spcBef>
                <a:spcPts val="0"/>
              </a:spcBef>
            </a:pPr>
            <a:r>
              <a:rPr lang="fa-IR" sz="2000" b="1" dirty="0">
                <a:solidFill>
                  <a:srgbClr val="0070C0"/>
                </a:solidFill>
              </a:rPr>
              <a:t>3. بهبود و تقویت قدرت تفکر و درک مفاهیم و اصول؛</a:t>
            </a:r>
          </a:p>
          <a:p>
            <a:pPr algn="just" rtl="1">
              <a:lnSpc>
                <a:spcPct val="150000"/>
              </a:lnSpc>
              <a:spcBef>
                <a:spcPts val="0"/>
              </a:spcBef>
            </a:pPr>
            <a:r>
              <a:rPr lang="fa-IR" sz="2000" b="1" dirty="0">
                <a:solidFill>
                  <a:srgbClr val="0070C0"/>
                </a:solidFill>
              </a:rPr>
              <a:t>4. یادگیری تفکر استقرایی و دست یابی به نتیجه از جزء به کل.</a:t>
            </a:r>
          </a:p>
          <a:p>
            <a:pPr algn="just" rtl="1">
              <a:lnSpc>
                <a:spcPct val="150000"/>
              </a:lnSpc>
              <a:spcBef>
                <a:spcPts val="0"/>
              </a:spcBef>
            </a:pPr>
            <a:r>
              <a:rPr lang="fa-IR" sz="2000" b="1" dirty="0">
                <a:solidFill>
                  <a:srgbClr val="0070C0"/>
                </a:solidFill>
              </a:rPr>
              <a:t>5. افزایش انگیزه ی یادگیری با ایجاد حالت بازی و معما در جریان تدریس.</a:t>
            </a:r>
          </a:p>
          <a:p>
            <a:pPr algn="just" rtl="1">
              <a:lnSpc>
                <a:spcPct val="150000"/>
              </a:lnSpc>
              <a:spcBef>
                <a:spcPts val="0"/>
              </a:spcBef>
            </a:pPr>
            <a:endParaRPr lang="fa-IR" sz="2000" b="1" dirty="0">
              <a:solidFill>
                <a:srgbClr val="0070C0"/>
              </a:solidFill>
            </a:endParaRPr>
          </a:p>
        </p:txBody>
      </p:sp>
    </p:spTree>
    <p:extLst>
      <p:ext uri="{BB962C8B-B14F-4D97-AF65-F5344CB8AC3E}">
        <p14:creationId xmlns:p14="http://schemas.microsoft.com/office/powerpoint/2010/main" val="19133565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9"/>
            <a:ext cx="7766936" cy="549306"/>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0" y="1089212"/>
            <a:ext cx="11806517" cy="5486400"/>
          </a:xfrm>
        </p:spPr>
        <p:txBody>
          <a:bodyPr>
            <a:noAutofit/>
          </a:bodyPr>
          <a:lstStyle/>
          <a:p>
            <a:pPr algn="just" rtl="1">
              <a:lnSpc>
                <a:spcPct val="150000"/>
              </a:lnSpc>
              <a:spcBef>
                <a:spcPts val="0"/>
              </a:spcBef>
            </a:pPr>
            <a:r>
              <a:rPr lang="fa-IR" sz="2000" b="1" dirty="0">
                <a:solidFill>
                  <a:schemeClr val="tx1"/>
                </a:solidFill>
              </a:rPr>
              <a:t>قابلیت ها و نکات مهم در کاربرد الگو</a:t>
            </a:r>
          </a:p>
          <a:p>
            <a:pPr algn="justLow" rtl="1">
              <a:lnSpc>
                <a:spcPct val="150000"/>
              </a:lnSpc>
              <a:spcBef>
                <a:spcPts val="0"/>
              </a:spcBef>
            </a:pPr>
            <a:r>
              <a:rPr lang="fa-IR" sz="2000" b="1" dirty="0">
                <a:solidFill>
                  <a:srgbClr val="0070C0"/>
                </a:solidFill>
              </a:rPr>
              <a:t>1.‏ یکی از وظایف معلم قبل از اجرای الگو، تهیه ی مصداق ها و غیر مصداق هاست.</a:t>
            </a:r>
          </a:p>
          <a:p>
            <a:pPr algn="justLow" rtl="1">
              <a:lnSpc>
                <a:spcPct val="150000"/>
              </a:lnSpc>
              <a:spcBef>
                <a:spcPts val="0"/>
              </a:spcBef>
            </a:pPr>
            <a:r>
              <a:rPr lang="fa-IR" sz="2000" b="1" dirty="0">
                <a:solidFill>
                  <a:srgbClr val="0070C0"/>
                </a:solidFill>
              </a:rPr>
              <a:t>2. در هر گام، میزان ارائه ی مثال ها به تعداد فراگیر بستگی دارد که مفهوم را حدس زده اند.</a:t>
            </a:r>
          </a:p>
          <a:p>
            <a:pPr algn="justLow" rtl="1">
              <a:lnSpc>
                <a:spcPct val="150000"/>
              </a:lnSpc>
              <a:spcBef>
                <a:spcPts val="0"/>
              </a:spcBef>
            </a:pPr>
            <a:r>
              <a:rPr lang="fa-IR" sz="2000" b="1" dirty="0">
                <a:solidFill>
                  <a:srgbClr val="0070C0"/>
                </a:solidFill>
              </a:rPr>
              <a:t>3. این الگو برای تدریس درس هایی که بخش عمده ی آن ها را مفاهیم و اصول تشکیل می دهند، مناسب تر است.</a:t>
            </a:r>
          </a:p>
          <a:p>
            <a:pPr algn="justLow" rtl="1">
              <a:lnSpc>
                <a:spcPct val="150000"/>
              </a:lnSpc>
              <a:spcBef>
                <a:spcPts val="0"/>
              </a:spcBef>
            </a:pPr>
            <a:r>
              <a:rPr lang="fa-IR" sz="2000" b="1" dirty="0">
                <a:solidFill>
                  <a:srgbClr val="0070C0"/>
                </a:solidFill>
              </a:rPr>
              <a:t>4. مدت لازم برای اجرای این الگو حدود 30-20 دقیقه است.</a:t>
            </a:r>
          </a:p>
          <a:p>
            <a:pPr algn="justLow" rtl="1">
              <a:lnSpc>
                <a:spcPct val="150000"/>
              </a:lnSpc>
              <a:spcBef>
                <a:spcPts val="0"/>
              </a:spcBef>
            </a:pPr>
            <a:r>
              <a:rPr lang="fa-IR" sz="2000" b="1" dirty="0">
                <a:solidFill>
                  <a:srgbClr val="0070C0"/>
                </a:solidFill>
              </a:rPr>
              <a:t>5. چنان چه از این الگو برای تدریس درس جدید استفاده شود، باید مثال ها آسان تر باشند و اگر برای ارزش یابی تشخیصی (درس قبلی) به کار رود، باید مثال ها اندکی دشوارتر انتخاب شوند.</a:t>
            </a:r>
          </a:p>
          <a:p>
            <a:pPr algn="just" rtl="1">
              <a:lnSpc>
                <a:spcPct val="150000"/>
              </a:lnSpc>
              <a:spcBef>
                <a:spcPts val="0"/>
              </a:spcBef>
            </a:pPr>
            <a:endParaRPr lang="fa-IR" sz="2000" b="1" dirty="0">
              <a:solidFill>
                <a:srgbClr val="0070C0"/>
              </a:solidFill>
            </a:endParaRPr>
          </a:p>
        </p:txBody>
      </p:sp>
    </p:spTree>
    <p:extLst>
      <p:ext uri="{BB962C8B-B14F-4D97-AF65-F5344CB8AC3E}">
        <p14:creationId xmlns:p14="http://schemas.microsoft.com/office/powerpoint/2010/main" val="28462100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9"/>
            <a:ext cx="7766936" cy="549306"/>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0" y="1089212"/>
            <a:ext cx="11806517" cy="5486400"/>
          </a:xfrm>
        </p:spPr>
        <p:txBody>
          <a:bodyPr>
            <a:noAutofit/>
          </a:bodyPr>
          <a:lstStyle/>
          <a:p>
            <a:pPr algn="just" rtl="1">
              <a:lnSpc>
                <a:spcPct val="150000"/>
              </a:lnSpc>
              <a:spcBef>
                <a:spcPts val="0"/>
              </a:spcBef>
            </a:pPr>
            <a:r>
              <a:rPr lang="fa-IR" sz="2000" b="1" dirty="0">
                <a:solidFill>
                  <a:schemeClr val="tx1"/>
                </a:solidFill>
              </a:rPr>
              <a:t>ه-الگوی تدریس </a:t>
            </a:r>
            <a:r>
              <a:rPr lang="en-US" sz="2000" b="1" dirty="0">
                <a:solidFill>
                  <a:schemeClr val="tx1"/>
                </a:solidFill>
              </a:rPr>
              <a:t>E5  </a:t>
            </a:r>
            <a:r>
              <a:rPr lang="fa-IR" sz="2000" b="1" dirty="0">
                <a:solidFill>
                  <a:schemeClr val="tx1"/>
                </a:solidFill>
              </a:rPr>
              <a:t>بر اساس ساخت گرایی</a:t>
            </a:r>
          </a:p>
          <a:p>
            <a:pPr algn="just" rtl="1">
              <a:lnSpc>
                <a:spcPct val="150000"/>
              </a:lnSpc>
              <a:spcBef>
                <a:spcPts val="0"/>
              </a:spcBef>
            </a:pPr>
            <a:r>
              <a:rPr lang="fa-IR" sz="2000" b="1" dirty="0">
                <a:solidFill>
                  <a:srgbClr val="0070C0"/>
                </a:solidFill>
              </a:rPr>
              <a:t>از نظر طبقه بندی، روش ساخت گرایی جزو روش های فعال و اكتشافی است كه بر تولید،كنترل و تعمیم دانش تأكید می كند.  در فرآیند تدریس ساخت گرایی معلم و همه ی امكانات تسهیل كننده هستند و جزو خدمات آموزشی به حساب می آیند. بنابراین، در این روش، دانش آموز نقش اساسی را ایفا می كند</a:t>
            </a:r>
          </a:p>
          <a:p>
            <a:pPr algn="just" rtl="1">
              <a:lnSpc>
                <a:spcPct val="150000"/>
              </a:lnSpc>
              <a:spcBef>
                <a:spcPts val="0"/>
              </a:spcBef>
            </a:pPr>
            <a:endParaRPr lang="fa-IR" sz="2000" b="1" dirty="0" smtClean="0">
              <a:solidFill>
                <a:srgbClr val="0070C0"/>
              </a:solidFill>
            </a:endParaRPr>
          </a:p>
          <a:p>
            <a:pPr algn="just" rtl="1">
              <a:lnSpc>
                <a:spcPct val="150000"/>
              </a:lnSpc>
              <a:spcBef>
                <a:spcPts val="0"/>
              </a:spcBef>
            </a:pPr>
            <a:endParaRPr lang="fa-IR" sz="2000" b="1" dirty="0">
              <a:solidFill>
                <a:srgbClr val="0070C0"/>
              </a:solidFill>
            </a:endParaRPr>
          </a:p>
        </p:txBody>
      </p:sp>
      <p:pic>
        <p:nvPicPr>
          <p:cNvPr id="4" name="Picture 3"/>
          <p:cNvPicPr>
            <a:picLocks noChangeAspect="1"/>
          </p:cNvPicPr>
          <p:nvPr/>
        </p:nvPicPr>
        <p:blipFill>
          <a:blip r:embed="rId2"/>
          <a:stretch>
            <a:fillRect/>
          </a:stretch>
        </p:blipFill>
        <p:spPr>
          <a:xfrm>
            <a:off x="4004189" y="3271818"/>
            <a:ext cx="3798137" cy="2761727"/>
          </a:xfrm>
          <a:prstGeom prst="rect">
            <a:avLst/>
          </a:prstGeom>
        </p:spPr>
      </p:pic>
    </p:spTree>
    <p:extLst>
      <p:ext uri="{BB962C8B-B14F-4D97-AF65-F5344CB8AC3E}">
        <p14:creationId xmlns:p14="http://schemas.microsoft.com/office/powerpoint/2010/main" val="30829267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9"/>
            <a:ext cx="7766936" cy="549306"/>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0" y="1089212"/>
            <a:ext cx="11806517" cy="5486400"/>
          </a:xfrm>
        </p:spPr>
        <p:txBody>
          <a:bodyPr>
            <a:noAutofit/>
          </a:bodyPr>
          <a:lstStyle/>
          <a:p>
            <a:pPr algn="just" rtl="1">
              <a:lnSpc>
                <a:spcPct val="150000"/>
              </a:lnSpc>
              <a:spcBef>
                <a:spcPts val="0"/>
              </a:spcBef>
            </a:pPr>
            <a:r>
              <a:rPr lang="fa-IR" sz="2000" b="1" dirty="0">
                <a:solidFill>
                  <a:schemeClr val="tx1"/>
                </a:solidFill>
              </a:rPr>
              <a:t>هدف: </a:t>
            </a:r>
            <a:r>
              <a:rPr lang="fa-IR" sz="2000" b="1" dirty="0">
                <a:solidFill>
                  <a:srgbClr val="0070C0"/>
                </a:solidFill>
              </a:rPr>
              <a:t>جستجوی فعالانه فراگیرندگان ازطریق فعالیت های گوناگون برای كشف راه حل ها، مفاهیم، اصول و قوانین، یكی از اهداف مهم در این روش است. داشتن روحیه ی كاوشگری برای ایجاد سؤال، طراحی، اجرا، ابداع وبه دست آوردن جواب، یكی از ویژگی های ساخت گرایی است.این الگوی تدریس ازپویاترین و كارآمدترین، الگوهای تدریس است كه در بسیاری از كلاس های دنیا با موفقیت در حال اجرا است. </a:t>
            </a:r>
          </a:p>
          <a:p>
            <a:pPr algn="just" rtl="1">
              <a:lnSpc>
                <a:spcPct val="150000"/>
              </a:lnSpc>
              <a:spcBef>
                <a:spcPts val="0"/>
              </a:spcBef>
            </a:pPr>
            <a:r>
              <a:rPr lang="fa-IR" sz="2000" b="1" dirty="0">
                <a:solidFill>
                  <a:schemeClr val="tx1"/>
                </a:solidFill>
              </a:rPr>
              <a:t>مراحل اجرای الگوی تدریس حاضر در 5 مرحله برنامه ریزی و اجرا می شود؛ مراحل مورد نظر عبارت اند از:</a:t>
            </a:r>
          </a:p>
          <a:p>
            <a:pPr algn="just" rtl="1">
              <a:lnSpc>
                <a:spcPct val="150000"/>
              </a:lnSpc>
              <a:spcBef>
                <a:spcPts val="0"/>
              </a:spcBef>
            </a:pPr>
            <a:r>
              <a:rPr lang="fa-IR" sz="2000" b="1" dirty="0">
                <a:solidFill>
                  <a:schemeClr val="tx1"/>
                </a:solidFill>
              </a:rPr>
              <a:t>-1 درگیر گردن </a:t>
            </a:r>
            <a:r>
              <a:rPr lang="en-US" sz="2000" b="1" dirty="0">
                <a:solidFill>
                  <a:schemeClr val="tx1"/>
                </a:solidFill>
              </a:rPr>
              <a:t>Engaging)   (</a:t>
            </a:r>
            <a:r>
              <a:rPr lang="fa-IR" sz="2000" b="1" dirty="0">
                <a:solidFill>
                  <a:srgbClr val="0070C0"/>
                </a:solidFill>
              </a:rPr>
              <a:t>این مرحله برای جلب توجه كلاس به موضوع مورد آموزش و ایجاد هیجان وانگیزش در فراگیران طراحی شده است. یك سؤال جالب، یك داستان نیمه تمام، یك عكس خوب،ارائه یك فعالیت مناسب علمی و یا ... می تواند مورد استفاده معلم قرار گیرد.</a:t>
            </a:r>
          </a:p>
        </p:txBody>
      </p:sp>
    </p:spTree>
    <p:extLst>
      <p:ext uri="{BB962C8B-B14F-4D97-AF65-F5344CB8AC3E}">
        <p14:creationId xmlns:p14="http://schemas.microsoft.com/office/powerpoint/2010/main" val="22242899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9"/>
            <a:ext cx="7766936" cy="549306"/>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0" y="1089212"/>
            <a:ext cx="11806517" cy="5486400"/>
          </a:xfrm>
        </p:spPr>
        <p:txBody>
          <a:bodyPr>
            <a:noAutofit/>
          </a:bodyPr>
          <a:lstStyle/>
          <a:p>
            <a:pPr algn="justLow" rtl="1">
              <a:lnSpc>
                <a:spcPct val="150000"/>
              </a:lnSpc>
              <a:spcBef>
                <a:spcPts val="0"/>
              </a:spcBef>
            </a:pPr>
            <a:r>
              <a:rPr lang="fa-IR" sz="2000" b="1" dirty="0">
                <a:solidFill>
                  <a:schemeClr val="tx1"/>
                </a:solidFill>
              </a:rPr>
              <a:t>-2 كاوش (</a:t>
            </a:r>
            <a:r>
              <a:rPr lang="en-US" sz="2000" b="1" dirty="0">
                <a:solidFill>
                  <a:schemeClr val="tx1"/>
                </a:solidFill>
              </a:rPr>
              <a:t>Exploration) </a:t>
            </a:r>
            <a:r>
              <a:rPr lang="fa-IR" sz="2000" b="1" dirty="0">
                <a:solidFill>
                  <a:srgbClr val="0070C0"/>
                </a:solidFill>
              </a:rPr>
              <a:t>در این مرحله كه مطالعه بعد از انگیزه می باشد معلم از گروه ها می خواهد تا به مشاهده ی پدیده مورد نظر بپردازند. همه ی گروه ها فعال و به جستجو و مطالعه مشغول هستند. ضمن اینكه ازوسایل استفاده می كنند. در تمام لحظات گروه یادداشت برداری می كند.</a:t>
            </a:r>
          </a:p>
          <a:p>
            <a:pPr algn="justLow" rtl="1">
              <a:lnSpc>
                <a:spcPct val="150000"/>
              </a:lnSpc>
              <a:spcBef>
                <a:spcPts val="0"/>
              </a:spcBef>
            </a:pPr>
            <a:r>
              <a:rPr lang="fa-IR" sz="2000" b="1" dirty="0">
                <a:solidFill>
                  <a:schemeClr val="tx1"/>
                </a:solidFill>
              </a:rPr>
              <a:t> -3 توصیف (</a:t>
            </a:r>
            <a:r>
              <a:rPr lang="en-US" sz="2000" b="1" dirty="0" err="1">
                <a:solidFill>
                  <a:schemeClr val="tx1"/>
                </a:solidFill>
              </a:rPr>
              <a:t>Explanatio</a:t>
            </a:r>
            <a:r>
              <a:rPr lang="en-US" sz="2000" b="1" dirty="0">
                <a:solidFill>
                  <a:schemeClr val="tx1"/>
                </a:solidFill>
              </a:rPr>
              <a:t>) </a:t>
            </a:r>
            <a:r>
              <a:rPr lang="fa-IR" sz="2000" b="1" dirty="0">
                <a:solidFill>
                  <a:srgbClr val="0070C0"/>
                </a:solidFill>
              </a:rPr>
              <a:t>در این مرحله معلم باید رشته ی كار را به دست دانش آموزان بدهد. </a:t>
            </a:r>
          </a:p>
          <a:p>
            <a:pPr algn="justLow" rtl="1">
              <a:lnSpc>
                <a:spcPct val="150000"/>
              </a:lnSpc>
              <a:spcBef>
                <a:spcPts val="0"/>
              </a:spcBef>
            </a:pPr>
            <a:r>
              <a:rPr lang="fa-IR" sz="2000" b="1" dirty="0">
                <a:solidFill>
                  <a:srgbClr val="0070C0"/>
                </a:solidFill>
              </a:rPr>
              <a:t>دانش آموزان برای كار و فعالیت انجام شده توضیح منطقی و مستدل ارائه می دهند و به توصیف مشاهدات می پردازند. بچه ها سعی می كنند از معلم سؤال كنند. ولی معلم پاسخ نمی دهد و آن ها را به کاوش بیشتر رهنمایی می کند</a:t>
            </a:r>
          </a:p>
        </p:txBody>
      </p:sp>
    </p:spTree>
    <p:extLst>
      <p:ext uri="{BB962C8B-B14F-4D97-AF65-F5344CB8AC3E}">
        <p14:creationId xmlns:p14="http://schemas.microsoft.com/office/powerpoint/2010/main" val="37688458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9"/>
            <a:ext cx="7766936" cy="549306"/>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0" y="1089212"/>
            <a:ext cx="11806517" cy="5486400"/>
          </a:xfrm>
        </p:spPr>
        <p:txBody>
          <a:bodyPr>
            <a:noAutofit/>
          </a:bodyPr>
          <a:lstStyle/>
          <a:p>
            <a:pPr algn="justLow" rtl="1">
              <a:lnSpc>
                <a:spcPct val="150000"/>
              </a:lnSpc>
              <a:spcBef>
                <a:spcPts val="0"/>
              </a:spcBef>
            </a:pPr>
            <a:r>
              <a:rPr lang="fa-IR" sz="2000" b="1" dirty="0">
                <a:solidFill>
                  <a:schemeClr val="tx1"/>
                </a:solidFill>
              </a:rPr>
              <a:t>-4 شرح و بسط گسترش( </a:t>
            </a:r>
            <a:r>
              <a:rPr lang="en-US" sz="2000" b="1" dirty="0">
                <a:solidFill>
                  <a:schemeClr val="tx1"/>
                </a:solidFill>
              </a:rPr>
              <a:t>Elaboration) </a:t>
            </a:r>
            <a:r>
              <a:rPr lang="fa-IR" sz="2000" b="1" dirty="0">
                <a:solidFill>
                  <a:srgbClr val="0070C0"/>
                </a:solidFill>
              </a:rPr>
              <a:t>بچه ها خوشحال هستند وچون با انگیزه كار را شروع كرده اند اطلاعات زیادی به دست آورده اند. آنها به كتابهای مختلف، دائرة المعارف ها، نرم افزارهای كامپیوتری و ... مراجعه می كنند.</a:t>
            </a:r>
          </a:p>
          <a:p>
            <a:pPr algn="justLow" rtl="1">
              <a:lnSpc>
                <a:spcPct val="150000"/>
              </a:lnSpc>
              <a:spcBef>
                <a:spcPts val="0"/>
              </a:spcBef>
            </a:pPr>
            <a:r>
              <a:rPr lang="fa-IR" sz="2000" b="1" dirty="0">
                <a:solidFill>
                  <a:schemeClr val="tx1"/>
                </a:solidFill>
              </a:rPr>
              <a:t>-5ارزشیابی ( </a:t>
            </a:r>
            <a:r>
              <a:rPr lang="en-US" sz="2000" b="1" dirty="0">
                <a:solidFill>
                  <a:schemeClr val="tx1"/>
                </a:solidFill>
              </a:rPr>
              <a:t>Elaboration) </a:t>
            </a:r>
            <a:r>
              <a:rPr lang="fa-IR" sz="2000" b="1" dirty="0">
                <a:solidFill>
                  <a:srgbClr val="0070C0"/>
                </a:solidFill>
              </a:rPr>
              <a:t>ارزشیابی مستمر در طول انجام فعالیت و از مرحله اول آغاز شده است. در این مرحله برای ارزشیابی پایانی معلم می تواند از یك روش بسیار جالب استفاده كند به این صورت كه ازهر گروه بخواهد گزارش كاملی از کاوش خویش توصیف كنند.</a:t>
            </a:r>
          </a:p>
          <a:p>
            <a:pPr algn="justLow" rtl="1">
              <a:lnSpc>
                <a:spcPct val="150000"/>
              </a:lnSpc>
              <a:spcBef>
                <a:spcPts val="0"/>
              </a:spcBef>
            </a:pPr>
            <a:r>
              <a:rPr lang="fa-IR" sz="2000" b="1" dirty="0">
                <a:solidFill>
                  <a:srgbClr val="0070C0"/>
                </a:solidFill>
              </a:rPr>
              <a:t>دلیل نام گذاری الگوی تدریس ساخت گرایی به الگوی </a:t>
            </a:r>
            <a:r>
              <a:rPr lang="en-US" sz="2000" b="1" dirty="0">
                <a:solidFill>
                  <a:srgbClr val="0070C0"/>
                </a:solidFill>
              </a:rPr>
              <a:t>E5، </a:t>
            </a:r>
            <a:r>
              <a:rPr lang="fa-IR" sz="2000" b="1" dirty="0">
                <a:solidFill>
                  <a:srgbClr val="0070C0"/>
                </a:solidFill>
              </a:rPr>
              <a:t>آغازشدن هر مرحله با حرف </a:t>
            </a:r>
            <a:r>
              <a:rPr lang="en-US" sz="2000" b="1" dirty="0">
                <a:solidFill>
                  <a:srgbClr val="0070C0"/>
                </a:solidFill>
              </a:rPr>
              <a:t>E </a:t>
            </a:r>
            <a:r>
              <a:rPr lang="fa-IR" sz="2000" b="1" dirty="0">
                <a:solidFill>
                  <a:srgbClr val="0070C0"/>
                </a:solidFill>
              </a:rPr>
              <a:t>است. </a:t>
            </a:r>
          </a:p>
        </p:txBody>
      </p:sp>
    </p:spTree>
    <p:extLst>
      <p:ext uri="{BB962C8B-B14F-4D97-AF65-F5344CB8AC3E}">
        <p14:creationId xmlns:p14="http://schemas.microsoft.com/office/powerpoint/2010/main" val="20728080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8"/>
            <a:ext cx="7766936" cy="836207"/>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201706" y="1089212"/>
            <a:ext cx="11806517" cy="5768788"/>
          </a:xfrm>
        </p:spPr>
        <p:txBody>
          <a:bodyPr>
            <a:noAutofit/>
          </a:bodyPr>
          <a:lstStyle/>
          <a:p>
            <a:pPr rtl="1">
              <a:lnSpc>
                <a:spcPct val="150000"/>
              </a:lnSpc>
            </a:pPr>
            <a:r>
              <a:rPr lang="fa-IR" sz="2000" b="1" dirty="0" smtClean="0">
                <a:solidFill>
                  <a:schemeClr val="tx1"/>
                </a:solidFill>
              </a:rPr>
              <a:t>3- </a:t>
            </a:r>
            <a:r>
              <a:rPr lang="fa-IR" sz="2000" b="1" dirty="0">
                <a:solidFill>
                  <a:schemeClr val="tx1"/>
                </a:solidFill>
              </a:rPr>
              <a:t>قياس شخصي  </a:t>
            </a:r>
            <a:r>
              <a:rPr lang="fa-IR" sz="2000" b="1" dirty="0">
                <a:solidFill>
                  <a:srgbClr val="0070C0"/>
                </a:solidFill>
              </a:rPr>
              <a:t>در مرحله ي قياس شخصي، فراگيرندگان بين خود و مفهوم انتخاب شده، هم سويي و هم دلي ايجاد مي كنند، خود را در درون قياس و آن را در قالب خود شرح مي دهند و احساسات و تمايلات و انگيزه هاي خود را بيان مي دارند. براي بيان قياس شخصي، احساس نزديكي و يكي شدن با مفهوم، بسيار ارزشمند است و در خلاقيت شخصي، اثر زيادي دارد.( وقتی دانش آموزان خود را به جای مفهوم مشخص قرار داده و احساس به وجود آمده را بیان می کنند.)</a:t>
            </a:r>
            <a:endParaRPr lang="fa-IR" sz="2000" b="1" dirty="0" smtClean="0">
              <a:solidFill>
                <a:srgbClr val="0070C0"/>
              </a:solidFill>
            </a:endParaRPr>
          </a:p>
          <a:p>
            <a:pPr rtl="1">
              <a:lnSpc>
                <a:spcPct val="150000"/>
              </a:lnSpc>
            </a:pPr>
            <a:r>
              <a:rPr lang="fa-IR" sz="2000" b="1" dirty="0">
                <a:solidFill>
                  <a:schemeClr val="tx1"/>
                </a:solidFill>
              </a:rPr>
              <a:t>۴- تعارض فشرده </a:t>
            </a:r>
            <a:r>
              <a:rPr lang="fa-IR" sz="2000" b="1" dirty="0">
                <a:solidFill>
                  <a:srgbClr val="0070C0"/>
                </a:solidFill>
              </a:rPr>
              <a:t>در اين مرحله معلم از دانش آموزان مي خواهد بر اساس توصيف هاي ارائه شده در قياس شخصي مفاهيم متضاد ارائه نمايند و سپس از ميان اين قياس ها بهترين را انتخاب كنند. (زمانی که از میان کلمات خود و هم کلاسی هایشان قیاسهای متضاد را پیدا می نمایند .)</a:t>
            </a:r>
            <a:endParaRPr lang="fa-IR" sz="2000" b="1" dirty="0" smtClean="0">
              <a:solidFill>
                <a:srgbClr val="0070C0"/>
              </a:solidFill>
            </a:endParaRPr>
          </a:p>
          <a:p>
            <a:pPr rtl="1"/>
            <a:endParaRPr lang="fa-IR" sz="2000" b="1" dirty="0">
              <a:solidFill>
                <a:srgbClr val="0070C0"/>
              </a:solidFill>
            </a:endParaRPr>
          </a:p>
        </p:txBody>
      </p:sp>
    </p:spTree>
    <p:extLst>
      <p:ext uri="{BB962C8B-B14F-4D97-AF65-F5344CB8AC3E}">
        <p14:creationId xmlns:p14="http://schemas.microsoft.com/office/powerpoint/2010/main" val="32919278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8"/>
            <a:ext cx="7766936" cy="836207"/>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121024" y="1801906"/>
            <a:ext cx="11806517" cy="5768788"/>
          </a:xfrm>
        </p:spPr>
        <p:txBody>
          <a:bodyPr>
            <a:noAutofit/>
          </a:bodyPr>
          <a:lstStyle/>
          <a:p>
            <a:pPr algn="just" rtl="1">
              <a:lnSpc>
                <a:spcPct val="150000"/>
              </a:lnSpc>
              <a:spcBef>
                <a:spcPts val="0"/>
              </a:spcBef>
            </a:pPr>
            <a:r>
              <a:rPr lang="fa-IR" sz="2000" b="1" dirty="0">
                <a:solidFill>
                  <a:schemeClr val="tx1"/>
                </a:solidFill>
              </a:rPr>
              <a:t>5- قیاس مستقیم: </a:t>
            </a:r>
            <a:r>
              <a:rPr lang="fa-IR" sz="2000" b="1" dirty="0">
                <a:solidFill>
                  <a:srgbClr val="0070C0"/>
                </a:solidFill>
              </a:rPr>
              <a:t>معلم از دانش اموزان می خواهد قیاس مستقیم دیگری را بر اساس تعارض های ارائه شده در مرحله چهارم انتخاب کنند . در این مرحله دانش آموزان با هم به توصیفی مستقیم می پردازند . وظیفه معلم در این گام این است که بین تعارض فشرده انتخاب شده و موضوع اصلی ارتباط برقرار نماید. </a:t>
            </a:r>
          </a:p>
          <a:p>
            <a:pPr algn="just" rtl="1">
              <a:lnSpc>
                <a:spcPct val="150000"/>
              </a:lnSpc>
              <a:spcBef>
                <a:spcPts val="0"/>
              </a:spcBef>
            </a:pPr>
            <a:r>
              <a:rPr lang="fa-IR" sz="2000" b="1" dirty="0">
                <a:solidFill>
                  <a:schemeClr val="tx1"/>
                </a:solidFill>
              </a:rPr>
              <a:t>6- بررسی  مجدد: </a:t>
            </a:r>
            <a:r>
              <a:rPr lang="fa-IR" sz="2000" b="1" dirty="0">
                <a:solidFill>
                  <a:srgbClr val="0070C0"/>
                </a:solidFill>
              </a:rPr>
              <a:t>برخی مرور مجدد قیاس ها و مفهوم اصلی و رجوع به کتاب را هم  به عنوان یک گام پایانی به این الگو اضافه می کنند.</a:t>
            </a:r>
          </a:p>
          <a:p>
            <a:pPr rtl="1"/>
            <a:endParaRPr lang="fa-IR" sz="2000" b="1" dirty="0">
              <a:solidFill>
                <a:srgbClr val="0070C0"/>
              </a:solidFill>
            </a:endParaRPr>
          </a:p>
        </p:txBody>
      </p:sp>
    </p:spTree>
    <p:extLst>
      <p:ext uri="{BB962C8B-B14F-4D97-AF65-F5344CB8AC3E}">
        <p14:creationId xmlns:p14="http://schemas.microsoft.com/office/powerpoint/2010/main" val="26398454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8"/>
            <a:ext cx="7766936" cy="836207"/>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94130" y="1398494"/>
            <a:ext cx="11806517" cy="5768788"/>
          </a:xfrm>
        </p:spPr>
        <p:txBody>
          <a:bodyPr>
            <a:noAutofit/>
          </a:bodyPr>
          <a:lstStyle/>
          <a:p>
            <a:pPr algn="just" rtl="1">
              <a:lnSpc>
                <a:spcPct val="150000"/>
              </a:lnSpc>
              <a:spcBef>
                <a:spcPts val="0"/>
              </a:spcBef>
            </a:pPr>
            <a:r>
              <a:rPr lang="fa-IR" sz="2000" b="1" dirty="0">
                <a:solidFill>
                  <a:schemeClr val="tx1"/>
                </a:solidFill>
              </a:rPr>
              <a:t>ب-الگوی یادسپاری(</a:t>
            </a:r>
            <a:r>
              <a:rPr lang="en-US" sz="2000" b="1" dirty="0">
                <a:solidFill>
                  <a:schemeClr val="tx1"/>
                </a:solidFill>
              </a:rPr>
              <a:t>Memorizing)</a:t>
            </a:r>
          </a:p>
          <a:p>
            <a:pPr algn="just" rtl="1">
              <a:lnSpc>
                <a:spcPct val="150000"/>
              </a:lnSpc>
              <a:spcBef>
                <a:spcPts val="0"/>
              </a:spcBef>
            </a:pPr>
            <a:r>
              <a:rPr lang="fa-IR" sz="2000" b="1" dirty="0">
                <a:solidFill>
                  <a:srgbClr val="0070C0"/>
                </a:solidFill>
              </a:rPr>
              <a:t>آیا دوران تحصیل خود را به یاد می آورید هنگامی كه مجبور بودید در یك زمان كوتاه در درس جغرافیا اسامی شهرها، كشورها، پایتخت ها، كوه ها، رودها و محصولات و صنایع و آب وهوای شهرهای مختلف را به خاطر بسپارید و در درس تاریخ باید اسامی تمدن ها، سلسله ها، پادشاهان و رویدادها و سال های مربوط به آنها و در درس شیمی علامت اختصاری عناصر؛ فرمول ها و خواص مواد و در درس ریاضی فرمول ها و در درس ادبیات نام شاعران، نویسندگان و كتاب های آنها را حفظ می كردید. حفظ كردن این همه اسامی چقدر سخت بود و چه زود همه ی آنها را فراموش می كردیم. در همان زمان خود ما و برخی از دانش آموزان برای به خاطر سپردن این نام ها از شیوه های خاصی استفاده می كردیم مثلا˝ با به هم چسباندن حرف اول این اسامی كلمه معنی داری می ساختیم كه با یادآوری این كلمه آن اسامی را نیز به خاطر می آوریم این الگو بر همین اساس پی ریزی شده است.</a:t>
            </a:r>
          </a:p>
          <a:p>
            <a:pPr rtl="1"/>
            <a:endParaRPr lang="fa-IR" sz="2000" b="1" dirty="0">
              <a:solidFill>
                <a:srgbClr val="0070C0"/>
              </a:solidFill>
            </a:endParaRPr>
          </a:p>
        </p:txBody>
      </p:sp>
    </p:spTree>
    <p:extLst>
      <p:ext uri="{BB962C8B-B14F-4D97-AF65-F5344CB8AC3E}">
        <p14:creationId xmlns:p14="http://schemas.microsoft.com/office/powerpoint/2010/main" val="34429738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9"/>
            <a:ext cx="7766936" cy="549306"/>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0" y="1089212"/>
            <a:ext cx="11806517" cy="5486400"/>
          </a:xfrm>
        </p:spPr>
        <p:txBody>
          <a:bodyPr>
            <a:noAutofit/>
          </a:bodyPr>
          <a:lstStyle/>
          <a:p>
            <a:pPr algn="just" rtl="1">
              <a:lnSpc>
                <a:spcPct val="150000"/>
              </a:lnSpc>
              <a:spcBef>
                <a:spcPts val="0"/>
              </a:spcBef>
            </a:pPr>
            <a:r>
              <a:rPr lang="fa-IR" sz="2000" b="1" dirty="0">
                <a:solidFill>
                  <a:srgbClr val="0070C0"/>
                </a:solidFill>
              </a:rPr>
              <a:t>اين الگو باعث تاكيد بر پردازش اطلاعات, افزايش يادسپاري و دروني كردن اطلاعات در دانش آموزان مي شود. معلم و شاگردان بصورت يك گروه براي دادن مطالب جديدجهت يادسپاري تلاش مي كنند.اين الگو نياز به عكس, وسايل مجسم , فيلم و ساير مطالب ديداري و شنيداري دارد. معلم شاگردان را در تعيين موضوع ها, جهت ها و تصويرهاي كليدي ياري مي كند.اين الگو دانش آموزان را در تسلط بر حقايق و افكار سيستمي براي يادسپاري تقويت قدرت  تخیل ذهني و افزايش يادسپاري كمك و در </a:t>
            </a:r>
            <a:r>
              <a:rPr lang="fa-IR" sz="2000" b="1" dirty="0">
                <a:solidFill>
                  <a:schemeClr val="tx1"/>
                </a:solidFill>
              </a:rPr>
              <a:t>تمام مراحل و سنين </a:t>
            </a:r>
            <a:r>
              <a:rPr lang="fa-IR" sz="2000" b="1" dirty="0">
                <a:solidFill>
                  <a:srgbClr val="0070C0"/>
                </a:solidFill>
              </a:rPr>
              <a:t>كاربرد دارد. </a:t>
            </a:r>
            <a:endParaRPr lang="fa-IR" sz="2000" b="1" dirty="0" smtClean="0">
              <a:solidFill>
                <a:srgbClr val="0070C0"/>
              </a:solidFill>
            </a:endParaRPr>
          </a:p>
          <a:p>
            <a:pPr algn="just" rtl="1">
              <a:lnSpc>
                <a:spcPct val="150000"/>
              </a:lnSpc>
              <a:spcBef>
                <a:spcPts val="0"/>
              </a:spcBef>
            </a:pPr>
            <a:r>
              <a:rPr lang="fa-IR" sz="2000" b="1" dirty="0">
                <a:solidFill>
                  <a:srgbClr val="0070C0"/>
                </a:solidFill>
              </a:rPr>
              <a:t>روش ياد سپاري يكي از رو شهاي فراشناختي است .الگوي ياد سپاري بخصوص براي افزايش ظرفيت ذخيره سازي و بازشناسي اطلاعات تدوين شده است اين الگو بايد بتواند احساسي از قدرت ذهني را با آگاهي دانش آموزان نسبت به توانائي هاي دروني خود براي تسلط بر مطالب نا آشنا مهارت هاي ذهني و توجه محيط اطراف پرورش دهد تا دانش آموز متوجه بشود كه آموختن يك جريان اسرار آميز دروني نيست كه نتوانیم به آن كنترل داشته باشيم بلكه آدمي با آگاهي از نحوه يادگيري خویش قادر می شود تا به خاطر سپردن اطلاعات را در خود مدیریت کند..</a:t>
            </a:r>
          </a:p>
        </p:txBody>
      </p:sp>
    </p:spTree>
    <p:extLst>
      <p:ext uri="{BB962C8B-B14F-4D97-AF65-F5344CB8AC3E}">
        <p14:creationId xmlns:p14="http://schemas.microsoft.com/office/powerpoint/2010/main" val="30555616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9"/>
            <a:ext cx="7766936" cy="549306"/>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0" y="1089212"/>
            <a:ext cx="11806517" cy="5486400"/>
          </a:xfrm>
        </p:spPr>
        <p:txBody>
          <a:bodyPr>
            <a:noAutofit/>
          </a:bodyPr>
          <a:lstStyle/>
          <a:p>
            <a:pPr algn="just" rtl="1">
              <a:lnSpc>
                <a:spcPct val="150000"/>
              </a:lnSpc>
              <a:spcBef>
                <a:spcPts val="0"/>
              </a:spcBef>
            </a:pPr>
            <a:r>
              <a:rPr lang="fa-IR" sz="2000" b="1" dirty="0">
                <a:solidFill>
                  <a:schemeClr val="tx1"/>
                </a:solidFill>
              </a:rPr>
              <a:t>مراحل الگوی یادسپاری</a:t>
            </a:r>
          </a:p>
          <a:p>
            <a:pPr algn="just" rtl="1">
              <a:lnSpc>
                <a:spcPct val="150000"/>
              </a:lnSpc>
              <a:spcBef>
                <a:spcPts val="0"/>
              </a:spcBef>
            </a:pPr>
            <a:r>
              <a:rPr lang="fa-IR" sz="2000" b="1" dirty="0">
                <a:solidFill>
                  <a:schemeClr val="tx1"/>
                </a:solidFill>
              </a:rPr>
              <a:t>مرحله نخست : </a:t>
            </a:r>
            <a:r>
              <a:rPr lang="fa-IR" sz="2000" b="1" dirty="0">
                <a:solidFill>
                  <a:srgbClr val="0070C0"/>
                </a:solidFill>
              </a:rPr>
              <a:t>توجه به مواد یادگیری: دراین مرحله نیاز است یادگیرنده برموادیادگیری متمرکز شود وآن ها رامورد ملاحظه قرار دهد، سپس آن ها رابه ترتیبی سازمان دهد که به یادگیری مطالب کم شود . </a:t>
            </a:r>
          </a:p>
          <a:p>
            <a:pPr algn="just" rtl="1">
              <a:lnSpc>
                <a:spcPct val="150000"/>
              </a:lnSpc>
              <a:spcBef>
                <a:spcPts val="0"/>
              </a:spcBef>
            </a:pPr>
            <a:r>
              <a:rPr lang="fa-IR" sz="2000" b="1" dirty="0">
                <a:solidFill>
                  <a:schemeClr val="tx1"/>
                </a:solidFill>
              </a:rPr>
              <a:t>مرحله دوم : </a:t>
            </a:r>
            <a:r>
              <a:rPr lang="fa-IR" sz="2000" b="1" dirty="0">
                <a:solidFill>
                  <a:srgbClr val="0070C0"/>
                </a:solidFill>
              </a:rPr>
              <a:t>ایجاد ارتباط: پس از تعیین مفاهیم مورد نظر برای یادگیری، ازفنون یادسپاری و حافظه ای متفاوت باید برای ایجاد ارتباطات به منظور فراگیری مواد آموختنی استفاده گردد. ایجاد ارتباط با استفاده این فنون میسر است:  اتصال: اتصال ابتدای حروف و ساختن کلمه رمز مانند:  با استفاده از حروف اول کلمات مهم این کلمه رمز را می سازیم: "سوپ داغ" ،اتصال کلمات و ساختن یک جمله رمز * انتخاب واژه جانشین* استفاده از واژه کلیدی* تداعی مسخره *تشبیه اغراق آمیز و بزرگ نمایی وارتباط دادن مفاهیم به مكان یا زمان خاص* استفاده از تضاد* كدگذاری</a:t>
            </a:r>
          </a:p>
        </p:txBody>
      </p:sp>
    </p:spTree>
    <p:extLst>
      <p:ext uri="{BB962C8B-B14F-4D97-AF65-F5344CB8AC3E}">
        <p14:creationId xmlns:p14="http://schemas.microsoft.com/office/powerpoint/2010/main" val="13368368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9"/>
            <a:ext cx="7766936" cy="549306"/>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0" y="1089212"/>
            <a:ext cx="11806517" cy="5486400"/>
          </a:xfrm>
        </p:spPr>
        <p:txBody>
          <a:bodyPr>
            <a:noAutofit/>
          </a:bodyPr>
          <a:lstStyle/>
          <a:p>
            <a:pPr algn="just" rtl="1">
              <a:lnSpc>
                <a:spcPct val="150000"/>
              </a:lnSpc>
              <a:spcBef>
                <a:spcPts val="0"/>
              </a:spcBef>
            </a:pPr>
            <a:r>
              <a:rPr lang="fa-IR" sz="2000" b="1" dirty="0">
                <a:solidFill>
                  <a:schemeClr val="tx1"/>
                </a:solidFill>
              </a:rPr>
              <a:t>مرحله سوم : </a:t>
            </a:r>
            <a:r>
              <a:rPr lang="fa-IR" sz="2000" b="1" dirty="0">
                <a:solidFill>
                  <a:srgbClr val="0070C0"/>
                </a:solidFill>
              </a:rPr>
              <a:t>بسط تصاویر حسی: وقتی که ارتباط اصلی مشخص گردید ، می توان به غنی سازی تصاویر افزود. این کارراباید دانش آموزان به عهده بگیرند . دانش آموزان باید ملزم گردند برای به یادسپاری مفاهیم از تصاویر مضحک و تعجب برانگیز بهره بگیرند. </a:t>
            </a:r>
          </a:p>
          <a:p>
            <a:pPr algn="just" rtl="1">
              <a:lnSpc>
                <a:spcPct val="150000"/>
              </a:lnSpc>
              <a:spcBef>
                <a:spcPts val="0"/>
              </a:spcBef>
            </a:pPr>
            <a:r>
              <a:rPr lang="fa-IR" sz="2000" b="1" dirty="0">
                <a:solidFill>
                  <a:schemeClr val="tx1"/>
                </a:solidFill>
              </a:rPr>
              <a:t>مرحله چهارم : </a:t>
            </a:r>
            <a:r>
              <a:rPr lang="fa-IR" sz="2000" b="1" dirty="0">
                <a:solidFill>
                  <a:srgbClr val="0070C0"/>
                </a:solidFill>
              </a:rPr>
              <a:t>تمرین فراخوانی: درمرحله چهارم ازدانش آموزان درخواست می شود به تمرین فراخوانی یادگرفته هایشان اقدام کنند. تمرین بازخوانی مواردیادگیری تاجایی باید ادامه یابد که فراگیری به طور کامل روی دهد</a:t>
            </a:r>
          </a:p>
        </p:txBody>
      </p:sp>
    </p:spTree>
    <p:extLst>
      <p:ext uri="{BB962C8B-B14F-4D97-AF65-F5344CB8AC3E}">
        <p14:creationId xmlns:p14="http://schemas.microsoft.com/office/powerpoint/2010/main" val="32034055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9"/>
            <a:ext cx="7766936" cy="549306"/>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0" y="1089212"/>
            <a:ext cx="11806517" cy="5486400"/>
          </a:xfrm>
        </p:spPr>
        <p:txBody>
          <a:bodyPr>
            <a:noAutofit/>
          </a:bodyPr>
          <a:lstStyle/>
          <a:p>
            <a:pPr algn="just" rtl="1">
              <a:lnSpc>
                <a:spcPct val="150000"/>
              </a:lnSpc>
              <a:spcBef>
                <a:spcPts val="0"/>
              </a:spcBef>
            </a:pPr>
            <a:r>
              <a:rPr lang="fa-IR" sz="2000" b="1" dirty="0">
                <a:solidFill>
                  <a:schemeClr val="tx1"/>
                </a:solidFill>
              </a:rPr>
              <a:t>د-الگـــــوي دريافت مفهـــــوم :</a:t>
            </a:r>
          </a:p>
          <a:p>
            <a:pPr algn="just" rtl="1">
              <a:lnSpc>
                <a:spcPct val="150000"/>
              </a:lnSpc>
              <a:spcBef>
                <a:spcPts val="0"/>
              </a:spcBef>
            </a:pPr>
            <a:r>
              <a:rPr lang="fa-IR" sz="2000" b="1" dirty="0">
                <a:solidFill>
                  <a:srgbClr val="0070C0"/>
                </a:solidFill>
              </a:rPr>
              <a:t>      اين الگو زمینه تقویت دريافت مفهوم و تفکیک آن از سایر مفاهیم نزدیک و مشابه را در  دانش آموزان اهميت تقویت می کند. در اين الگو معلم به عنوان حامي و هدايت گر فرضيه هاي دانش آموزان است به نحوي كه از قبل مفاهيم را انتخاب و در نمونه هاي مثبت و منفي سازمان مي دهد و فراگيران را جهت نيل به اين مفهوم هدايت مي كند. اين الگو دانش آموزان قادر به مفهوم سازي پيشرفته, مفاهيم خاص, , تسلط و آگاهي به چشم اندازها, دورنماها, تحمل ابهام و حساسيت به استدلال منطقي در ارتباطات مي نمايد. </a:t>
            </a:r>
          </a:p>
          <a:p>
            <a:pPr algn="just" rtl="1">
              <a:lnSpc>
                <a:spcPct val="150000"/>
              </a:lnSpc>
              <a:spcBef>
                <a:spcPts val="0"/>
              </a:spcBef>
            </a:pPr>
            <a:r>
              <a:rPr lang="fa-IR" sz="2000" b="1" dirty="0">
                <a:solidFill>
                  <a:schemeClr val="tx1"/>
                </a:solidFill>
              </a:rPr>
              <a:t>مراحل الگوي تدريس دريافت مفهوم </a:t>
            </a:r>
          </a:p>
          <a:p>
            <a:pPr algn="just" rtl="1">
              <a:lnSpc>
                <a:spcPct val="150000"/>
              </a:lnSpc>
              <a:spcBef>
                <a:spcPts val="0"/>
              </a:spcBef>
            </a:pPr>
            <a:r>
              <a:rPr lang="fa-IR" sz="2000" b="1" dirty="0">
                <a:solidFill>
                  <a:schemeClr val="tx1"/>
                </a:solidFill>
              </a:rPr>
              <a:t>یک-بررسی مطالب و شناسايي مفاهیم و جستجوی نمونه های مناسب:  </a:t>
            </a:r>
            <a:r>
              <a:rPr lang="fa-IR" sz="2000" b="1" dirty="0">
                <a:solidFill>
                  <a:srgbClr val="0070C0"/>
                </a:solidFill>
              </a:rPr>
              <a:t>فعالیت معلم : در مرحله اول معلم باید مفاهیم مورد نظر درس را تحلیل و بررسی نماید و مشخص کند چه مفاهیمی باید آموخته شود.</a:t>
            </a:r>
          </a:p>
        </p:txBody>
      </p:sp>
    </p:spTree>
    <p:extLst>
      <p:ext uri="{BB962C8B-B14F-4D97-AF65-F5344CB8AC3E}">
        <p14:creationId xmlns:p14="http://schemas.microsoft.com/office/powerpoint/2010/main" val="9070791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05360" y="391989"/>
            <a:ext cx="7766936" cy="549306"/>
          </a:xfrm>
        </p:spPr>
        <p:txBody>
          <a:bodyPr/>
          <a:lstStyle/>
          <a:p>
            <a:pPr algn="ctr"/>
            <a:r>
              <a:rPr lang="fa-IR" sz="2000" b="1" dirty="0" smtClean="0">
                <a:solidFill>
                  <a:srgbClr val="0070C0"/>
                </a:solidFill>
              </a:rPr>
              <a:t>ادامه</a:t>
            </a:r>
            <a:endParaRPr lang="en-US" sz="2000" b="1" dirty="0">
              <a:solidFill>
                <a:srgbClr val="0070C0"/>
              </a:solidFill>
            </a:endParaRPr>
          </a:p>
        </p:txBody>
      </p:sp>
      <p:sp>
        <p:nvSpPr>
          <p:cNvPr id="3" name="Subtitle 2"/>
          <p:cNvSpPr>
            <a:spLocks noGrp="1"/>
          </p:cNvSpPr>
          <p:nvPr>
            <p:ph type="subTitle" idx="1"/>
          </p:nvPr>
        </p:nvSpPr>
        <p:spPr>
          <a:xfrm>
            <a:off x="0" y="1089212"/>
            <a:ext cx="11806517" cy="5486400"/>
          </a:xfrm>
        </p:spPr>
        <p:txBody>
          <a:bodyPr>
            <a:noAutofit/>
          </a:bodyPr>
          <a:lstStyle/>
          <a:p>
            <a:pPr algn="just" rtl="1">
              <a:lnSpc>
                <a:spcPct val="150000"/>
              </a:lnSpc>
              <a:spcBef>
                <a:spcPts val="0"/>
              </a:spcBef>
            </a:pPr>
            <a:r>
              <a:rPr lang="fa-IR" sz="2000" b="1" dirty="0">
                <a:solidFill>
                  <a:schemeClr val="tx1"/>
                </a:solidFill>
              </a:rPr>
              <a:t>دو-عـــرضه نمونه ها : </a:t>
            </a:r>
            <a:r>
              <a:rPr lang="fa-IR" sz="2000" b="1" dirty="0">
                <a:solidFill>
                  <a:srgbClr val="0070C0"/>
                </a:solidFill>
              </a:rPr>
              <a:t>فعالیت معلم : معلم باید تلاش کند نمونه ها یا نمادهایی که معرف آن مفاهیم هستند بیابد و آن ها را به دانش آموزان عرضه کند. و  ...  یا این که  تعدادي نمونه ي مثبت و منفي براي مفهوم مورد نظر تهيه مي كند. اين نمونه ها مي توانند به صورت نوشتاري (يك كلمه، يك عبارت، يك جمله ، يا ...) باشند و يا به صورت تصويري طرّاحي شوند. نمونه ها را در اختيار دانش آموزان قرار مي دهد تا آ نها را با يكديگر مقايسه كنند. </a:t>
            </a:r>
          </a:p>
          <a:p>
            <a:pPr algn="just" rtl="1">
              <a:lnSpc>
                <a:spcPct val="150000"/>
              </a:lnSpc>
              <a:spcBef>
                <a:spcPts val="0"/>
              </a:spcBef>
            </a:pPr>
            <a:r>
              <a:rPr lang="fa-IR" sz="2000" b="1" dirty="0">
                <a:solidFill>
                  <a:schemeClr val="tx1"/>
                </a:solidFill>
              </a:rPr>
              <a:t>فعاليت دانش آموزان:  </a:t>
            </a:r>
            <a:r>
              <a:rPr lang="fa-IR" sz="2000" b="1" dirty="0">
                <a:solidFill>
                  <a:srgbClr val="0070C0"/>
                </a:solidFill>
              </a:rPr>
              <a:t>نمونه هاي مثبث و منفي را با يكديگر مقايسه مي كنند. به عامل يا عوامل مشتركي كه بين مثا لهاي مثبت وجود دارد توجه مي كنند. فرضيه سازي مي كنند</a:t>
            </a:r>
            <a:r>
              <a:rPr lang="fa-IR" sz="2000" b="1" dirty="0" smtClean="0">
                <a:solidFill>
                  <a:srgbClr val="0070C0"/>
                </a:solidFill>
              </a:rPr>
              <a:t>.</a:t>
            </a:r>
          </a:p>
          <a:p>
            <a:pPr algn="just" rtl="1">
              <a:lnSpc>
                <a:spcPct val="150000"/>
              </a:lnSpc>
              <a:spcBef>
                <a:spcPts val="0"/>
              </a:spcBef>
            </a:pPr>
            <a:r>
              <a:rPr lang="fa-IR" sz="2000" b="1" dirty="0">
                <a:solidFill>
                  <a:srgbClr val="0070C0"/>
                </a:solidFill>
              </a:rPr>
              <a:t> </a:t>
            </a:r>
            <a:r>
              <a:rPr lang="fa-IR" sz="2000" b="1" dirty="0">
                <a:solidFill>
                  <a:schemeClr val="tx1"/>
                </a:solidFill>
              </a:rPr>
              <a:t>سه-آزمـــون دستيابي به مفهـوم : </a:t>
            </a:r>
            <a:r>
              <a:rPr lang="fa-IR" sz="2000" b="1" dirty="0">
                <a:solidFill>
                  <a:srgbClr val="0070C0"/>
                </a:solidFill>
              </a:rPr>
              <a:t>فعالیت معلم: معلم باید یک آزمون ساده بلی و خیر یا آزمون مثبت و منفی و... طراحی کند تا دانش آموزان از نماد به مفهوم و نمود دست یابند. فعالیت دانش آموزان: بلي يا خير بودن نمونه هاي جديد را مشخّص مي كنند. فرضيه ها و تعاريف خود را ارائه مي دهند. مفاهیم مقدماتی را حدس می زنند و  گاهی نمونه هاي جديدي بيان مي كنند. </a:t>
            </a:r>
          </a:p>
        </p:txBody>
      </p:sp>
    </p:spTree>
    <p:extLst>
      <p:ext uri="{BB962C8B-B14F-4D97-AF65-F5344CB8AC3E}">
        <p14:creationId xmlns:p14="http://schemas.microsoft.com/office/powerpoint/2010/main" val="378285584"/>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273</TotalTime>
  <Words>2335</Words>
  <Application>Microsoft Office PowerPoint</Application>
  <PresentationFormat>Widescreen</PresentationFormat>
  <Paragraphs>69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Tahoma</vt:lpstr>
      <vt:lpstr>Trebuchet MS</vt:lpstr>
      <vt:lpstr>Wingdings 3</vt:lpstr>
      <vt:lpstr>Facet</vt:lpstr>
      <vt:lpstr>جلسه پنجم مجازی  99/01/23 </vt:lpstr>
      <vt:lpstr>ادامه</vt:lpstr>
      <vt:lpstr>ادامه</vt:lpstr>
      <vt:lpstr>ادامه</vt:lpstr>
      <vt:lpstr>ادامه</vt:lpstr>
      <vt:lpstr>ادامه</vt:lpstr>
      <vt:lpstr>ادامه</vt:lpstr>
      <vt:lpstr>ادامه</vt:lpstr>
      <vt:lpstr>ادامه</vt:lpstr>
      <vt:lpstr>ادامه</vt:lpstr>
      <vt:lpstr>ادامه</vt:lpstr>
      <vt:lpstr>ادامه</vt:lpstr>
      <vt:lpstr>ادامه</vt:lpstr>
      <vt:lpstr>ادامه</vt:lpstr>
      <vt:lpstr>ادامه</vt:lpstr>
      <vt:lpstr>ادامه</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هویت یابی</dc:title>
  <dc:creator>RS</dc:creator>
  <cp:lastModifiedBy>maryam hosseini</cp:lastModifiedBy>
  <cp:revision>31</cp:revision>
  <dcterms:created xsi:type="dcterms:W3CDTF">2019-12-10T06:03:06Z</dcterms:created>
  <dcterms:modified xsi:type="dcterms:W3CDTF">2020-05-22T09:49:39Z</dcterms:modified>
</cp:coreProperties>
</file>