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5" r:id="rId2"/>
    <p:sldId id="293" r:id="rId3"/>
    <p:sldId id="292" r:id="rId4"/>
    <p:sldId id="278" r:id="rId5"/>
    <p:sldId id="280" r:id="rId6"/>
    <p:sldId id="294" r:id="rId7"/>
    <p:sldId id="279" r:id="rId8"/>
    <p:sldId id="281" r:id="rId9"/>
    <p:sldId id="295" r:id="rId10"/>
    <p:sldId id="282" r:id="rId11"/>
    <p:sldId id="296" r:id="rId12"/>
    <p:sldId id="283" r:id="rId13"/>
    <p:sldId id="297" r:id="rId14"/>
    <p:sldId id="284" r:id="rId15"/>
    <p:sldId id="298"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956" autoAdjust="0"/>
    <p:restoredTop sz="94660"/>
  </p:normalViewPr>
  <p:slideViewPr>
    <p:cSldViewPr snapToGrid="0">
      <p:cViewPr varScale="1">
        <p:scale>
          <a:sx n="71" d="100"/>
          <a:sy n="71" d="100"/>
        </p:scale>
        <p:origin x="98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جلسه سوم مجازی   98/12/17</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fa-IR" sz="2000" b="1" dirty="0" smtClean="0">
                <a:solidFill>
                  <a:schemeClr val="tx1"/>
                </a:solidFill>
              </a:rPr>
              <a:t>گام </a:t>
            </a:r>
            <a:r>
              <a:rPr lang="fa-IR" sz="2000" b="1" dirty="0">
                <a:solidFill>
                  <a:schemeClr val="tx1"/>
                </a:solidFill>
              </a:rPr>
              <a:t>دوم: تحلیل و تعیین  موقعیت </a:t>
            </a:r>
            <a:r>
              <a:rPr lang="fa-IR" sz="2000" b="1" dirty="0" smtClean="0">
                <a:solidFill>
                  <a:schemeClr val="tx1"/>
                </a:solidFill>
              </a:rPr>
              <a:t>آموزشی</a:t>
            </a:r>
          </a:p>
          <a:p>
            <a:pPr algn="just" rtl="1">
              <a:lnSpc>
                <a:spcPct val="150000"/>
              </a:lnSpc>
            </a:pPr>
            <a:r>
              <a:rPr lang="ar-SA" sz="2000" b="1" dirty="0">
                <a:solidFill>
                  <a:srgbClr val="0070C0"/>
                </a:solidFill>
              </a:rPr>
              <a:t>پس از تعیین هدف های آموزشی ، یکی از مهم ترین مراحل طراحی ، تعیین و تحلیل موقعیت آموزشی است. در این مرحله ، معمولا پرسش هایی به شرح زیر مطرح می شود: </a:t>
            </a:r>
          </a:p>
          <a:p>
            <a:pPr algn="just" rtl="1">
              <a:lnSpc>
                <a:spcPct val="150000"/>
              </a:lnSpc>
            </a:pPr>
            <a:r>
              <a:rPr lang="ar-SA" sz="2000" b="1" dirty="0">
                <a:solidFill>
                  <a:srgbClr val="0070C0"/>
                </a:solidFill>
              </a:rPr>
              <a:t>- چگونه باید فعالیت های دانش آموزان را سازماندهی کرد تا به هدفهای آموزشی تعیین شده رسید؟ </a:t>
            </a:r>
          </a:p>
          <a:p>
            <a:pPr algn="just" rtl="1">
              <a:lnSpc>
                <a:spcPct val="150000"/>
              </a:lnSpc>
            </a:pPr>
            <a:r>
              <a:rPr lang="ar-SA" sz="2000" b="1" dirty="0">
                <a:solidFill>
                  <a:srgbClr val="0070C0"/>
                </a:solidFill>
              </a:rPr>
              <a:t>- مناسب ترین موقعیت برای انجام فعالیت های دانش آموزان کدام است؟</a:t>
            </a:r>
          </a:p>
          <a:p>
            <a:pPr algn="just" rtl="1">
              <a:lnSpc>
                <a:spcPct val="150000"/>
              </a:lnSpc>
            </a:pPr>
            <a:r>
              <a:rPr lang="ar-SA" sz="2000" b="1" dirty="0">
                <a:solidFill>
                  <a:srgbClr val="0070C0"/>
                </a:solidFill>
              </a:rPr>
              <a:t>- چه وقایع و تجاربی دانش آموزان را سریع تر و بهتر به هدفهای آموزشی می رسانند؟ </a:t>
            </a:r>
          </a:p>
          <a:p>
            <a:pPr algn="just" rtl="1"/>
            <a:endParaRPr lang="fa-IR" sz="2000" b="1" dirty="0">
              <a:solidFill>
                <a:srgbClr val="0070C0"/>
              </a:solidFill>
            </a:endParaRPr>
          </a:p>
        </p:txBody>
      </p:sp>
    </p:spTree>
    <p:extLst>
      <p:ext uri="{BB962C8B-B14F-4D97-AF65-F5344CB8AC3E}">
        <p14:creationId xmlns:p14="http://schemas.microsoft.com/office/powerpoint/2010/main" val="316355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fa-IR" sz="2000" b="1" dirty="0" smtClean="0">
                <a:solidFill>
                  <a:schemeClr val="tx1"/>
                </a:solidFill>
              </a:rPr>
              <a:t>2</a:t>
            </a:r>
            <a:r>
              <a:rPr lang="ar-SA" sz="2000" b="1" dirty="0" smtClean="0">
                <a:solidFill>
                  <a:schemeClr val="tx1"/>
                </a:solidFill>
              </a:rPr>
              <a:t>-تعیین  </a:t>
            </a:r>
            <a:r>
              <a:rPr lang="ar-SA" sz="2000" b="1" dirty="0">
                <a:solidFill>
                  <a:schemeClr val="tx1"/>
                </a:solidFill>
              </a:rPr>
              <a:t>محتوای تکمیلی :</a:t>
            </a:r>
            <a:r>
              <a:rPr lang="ar-SA" sz="2000" dirty="0">
                <a:solidFill>
                  <a:schemeClr val="tx1"/>
                </a:solidFill>
              </a:rPr>
              <a:t> </a:t>
            </a:r>
            <a:r>
              <a:rPr lang="ar-SA" sz="2000" b="1" dirty="0">
                <a:solidFill>
                  <a:srgbClr val="0070C0"/>
                </a:solidFill>
              </a:rPr>
              <a:t>در صورتی که احساس کردیم سطح دانش آموزان ما از کتاب بالاتر است مطالب تکمیلی و اضافه تر می آوریم. مثال می توان در صورت بالاتر بودن سطح دانش آموزان در درس نقشه محل ما از کتاب مطالعات اجتماعی پایه چهارم ابتدایی  ، انواع مختلف نقشه را برای دانش آموزان بیان کرد. نقشه ها انواع بسیار زیاد و متنوعی دارند که در این درس به همه ی آنها اشاره نشده. انواع مختلف نقشه مانند : نقشه ی استان های مختلف، نقشه کشورهای همسایه با کشور ما، نقشه های آب و هوایی، نقشه ی پراکندگی محصوالت کشاورزی در کشور، پراکندگی صنایع مادر، پراکندگی راهها و شبکه ی حمل و نقل و</a:t>
            </a:r>
            <a:r>
              <a:rPr lang="en-US" sz="2000" b="1" dirty="0">
                <a:solidFill>
                  <a:srgbClr val="0070C0"/>
                </a:solidFill>
              </a:rPr>
              <a:t> ... </a:t>
            </a:r>
            <a:r>
              <a:rPr lang="ar-SA" sz="2000" b="1" dirty="0">
                <a:solidFill>
                  <a:srgbClr val="0070C0"/>
                </a:solidFill>
              </a:rPr>
              <a:t>معلم می تواند تصاویری از این نقشه ها را تهیه کند و به داش اموزان نشان دهد و درباره ی هریک توضیحات کوتاهی را بیان کند. </a:t>
            </a:r>
            <a:endParaRPr lang="fa-IR" sz="2000" b="1" dirty="0">
              <a:solidFill>
                <a:srgbClr val="0070C0"/>
              </a:solidFill>
            </a:endParaRPr>
          </a:p>
        </p:txBody>
      </p:sp>
    </p:spTree>
    <p:extLst>
      <p:ext uri="{BB962C8B-B14F-4D97-AF65-F5344CB8AC3E}">
        <p14:creationId xmlns:p14="http://schemas.microsoft.com/office/powerpoint/2010/main" val="19591907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ar-SA" sz="2000" b="1" dirty="0" smtClean="0">
                <a:solidFill>
                  <a:srgbClr val="0070C0"/>
                </a:solidFill>
              </a:rPr>
              <a:t>برای </a:t>
            </a:r>
            <a:r>
              <a:rPr lang="ar-SA" sz="2000" b="1" dirty="0">
                <a:solidFill>
                  <a:srgbClr val="0070C0"/>
                </a:solidFill>
              </a:rPr>
              <a:t>این منظور یعنی اضافه کردن محتوای تکمیلی بهتر است ابتدا کلیدواژه لازم را با در نظر گرفتن حوزه های موضوعی در طراحی آموزشی خود تعیین و اضافه نماییم و سپس محتوای لازم و مرتبط با آن را به محتوای موجود کتاب اضافه کنیم. بطور مقال در اینجا کلیدواژه ی اضافه شده ، انواع نقشه ها است و متن زیر نیز محتوای در نظر گرفته شده برای این منظور است : </a:t>
            </a:r>
            <a:endParaRPr lang="en-US" sz="2000" b="1" dirty="0">
              <a:solidFill>
                <a:srgbClr val="0070C0"/>
              </a:solidFill>
            </a:endParaRPr>
          </a:p>
          <a:p>
            <a:pPr algn="just" rtl="1">
              <a:lnSpc>
                <a:spcPct val="150000"/>
              </a:lnSpc>
            </a:pPr>
            <a:r>
              <a:rPr lang="ar-SA" sz="2000" b="1" dirty="0">
                <a:solidFill>
                  <a:srgbClr val="0070C0"/>
                </a:solidFill>
              </a:rPr>
              <a:t>« شما در سال های گذشته با نقشه ی خانه و مدرسه آشنا شدید. نقشه ها انواع مختلفی دارند: نقشه ی استان های مختلف،نقشه ی شهرستان ها، نقشه کشورهای همسایه با ایران، نقشه های آب و هوایی ، نقشه ی جهان ، نقشه ی پراکندگی محصولات کشاورزی در کشور، نقشه ی پراکندگی صنایع مادر، نقشه ی پراکندگی راهها و شبکه ی حمل و نقل و ....»  </a:t>
            </a:r>
            <a:endParaRPr lang="en-US" sz="2000" b="1" dirty="0">
              <a:solidFill>
                <a:srgbClr val="0070C0"/>
              </a:solidFill>
            </a:endParaRPr>
          </a:p>
          <a:p>
            <a:pPr algn="just" rtl="1"/>
            <a:endParaRPr lang="fa-IR" sz="2000" b="1" dirty="0">
              <a:solidFill>
                <a:srgbClr val="0070C0"/>
              </a:solidFill>
            </a:endParaRPr>
          </a:p>
        </p:txBody>
      </p:sp>
    </p:spTree>
    <p:extLst>
      <p:ext uri="{BB962C8B-B14F-4D97-AF65-F5344CB8AC3E}">
        <p14:creationId xmlns:p14="http://schemas.microsoft.com/office/powerpoint/2010/main" val="25548187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Low" rtl="1">
              <a:lnSpc>
                <a:spcPct val="150000"/>
              </a:lnSpc>
            </a:pPr>
            <a:r>
              <a:rPr lang="fa-IR" sz="2000" b="1" dirty="0" smtClean="0">
                <a:solidFill>
                  <a:schemeClr val="tx1"/>
                </a:solidFill>
              </a:rPr>
              <a:t>3</a:t>
            </a:r>
            <a:r>
              <a:rPr lang="en-US" sz="2000" b="1" dirty="0" smtClean="0">
                <a:solidFill>
                  <a:schemeClr val="tx1"/>
                </a:solidFill>
              </a:rPr>
              <a:t> </a:t>
            </a:r>
            <a:r>
              <a:rPr lang="ar-SA" sz="2000" b="1" dirty="0">
                <a:solidFill>
                  <a:schemeClr val="tx1"/>
                </a:solidFill>
              </a:rPr>
              <a:t>-تعیین محتوای تقویتی :</a:t>
            </a:r>
            <a:r>
              <a:rPr lang="ar-SA" sz="2000" dirty="0">
                <a:solidFill>
                  <a:schemeClr val="tx1"/>
                </a:solidFill>
              </a:rPr>
              <a:t> </a:t>
            </a:r>
            <a:r>
              <a:rPr lang="ar-SA" sz="2000" b="1" dirty="0">
                <a:solidFill>
                  <a:srgbClr val="0070C0"/>
                </a:solidFill>
              </a:rPr>
              <a:t>زمانی که معلم احساس می کند مطلبی که در کتاب نیاز به توضیحات بیشتری دارد و محتوای کتاب کافی و وافی به مقصود نیست و دانش آموز نیاز به توضیح بیشتری در این رابطه دارد،  مطالب بیشتری را برای دانش آموزان تدارک می بیند. .به طور مثال  در این درس در مورد نحوه ی تهیه نقشه ها توضیحات لازم و کافی ارائه نشده و معلم می تواند با توضیحات خود آن را غنی تر و کامل تر کند. مثلا معلم می تواند توضیح دهد که برای تهیه ی نقشه ها از منابع اطلاعاتی و روش های زیادی استفاده می شود که عبارتند از</a:t>
            </a:r>
            <a:r>
              <a:rPr lang="ar-SA" sz="2000" b="1" dirty="0" smtClean="0">
                <a:solidFill>
                  <a:srgbClr val="0070C0"/>
                </a:solidFill>
              </a:rPr>
              <a:t>:</a:t>
            </a:r>
            <a:endParaRPr lang="fa-IR" sz="2000" b="1" dirty="0">
              <a:solidFill>
                <a:srgbClr val="0070C0"/>
              </a:solidFill>
            </a:endParaRPr>
          </a:p>
        </p:txBody>
      </p:sp>
    </p:spTree>
    <p:extLst>
      <p:ext uri="{BB962C8B-B14F-4D97-AF65-F5344CB8AC3E}">
        <p14:creationId xmlns:p14="http://schemas.microsoft.com/office/powerpoint/2010/main" val="40211966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Low" rtl="1">
              <a:lnSpc>
                <a:spcPct val="150000"/>
              </a:lnSpc>
            </a:pPr>
            <a:r>
              <a:rPr lang="ar-SA" sz="2000" b="1" dirty="0" smtClean="0">
                <a:solidFill>
                  <a:srgbClr val="0070C0"/>
                </a:solidFill>
              </a:rPr>
              <a:t>1 </a:t>
            </a:r>
            <a:r>
              <a:rPr lang="ar-SA" sz="2000" b="1" dirty="0">
                <a:solidFill>
                  <a:srgbClr val="0070C0"/>
                </a:solidFill>
              </a:rPr>
              <a:t>-تصاویری که از طریق هواپیماها گرفته شده استفاده می شود تا جزییات مناطق و اشکال به خوبی کوچک شده و محل قرارگیری آنها به خوبی تعیین شده و بر روی نقشه پیاده شود</a:t>
            </a:r>
            <a:r>
              <a:rPr lang="ar-SA" sz="2000" b="1" dirty="0" smtClean="0">
                <a:solidFill>
                  <a:srgbClr val="0070C0"/>
                </a:solidFill>
              </a:rPr>
              <a:t>.</a:t>
            </a:r>
            <a:endParaRPr lang="fa-IR" sz="2000" b="1" dirty="0" smtClean="0">
              <a:solidFill>
                <a:srgbClr val="0070C0"/>
              </a:solidFill>
            </a:endParaRPr>
          </a:p>
          <a:p>
            <a:pPr algn="justLow" rtl="1">
              <a:lnSpc>
                <a:spcPct val="150000"/>
              </a:lnSpc>
            </a:pPr>
            <a:r>
              <a:rPr lang="ar-SA" sz="2000" b="1" dirty="0" smtClean="0">
                <a:solidFill>
                  <a:srgbClr val="0070C0"/>
                </a:solidFill>
              </a:rPr>
              <a:t> </a:t>
            </a:r>
            <a:r>
              <a:rPr lang="ar-SA" sz="2000" b="1" dirty="0">
                <a:solidFill>
                  <a:srgbClr val="0070C0"/>
                </a:solidFill>
              </a:rPr>
              <a:t>2 -تصاویر یا عکس هایی که از طریق ماهواره ها گرفته می شود تا جزییات مناطق وسیعی که از بالا به دست آمده، در نقشه ها پیاده شود</a:t>
            </a:r>
            <a:r>
              <a:rPr lang="ar-SA" sz="2000" b="1" dirty="0" smtClean="0">
                <a:solidFill>
                  <a:srgbClr val="0070C0"/>
                </a:solidFill>
              </a:rPr>
              <a:t>.</a:t>
            </a:r>
            <a:endParaRPr lang="fa-IR" sz="2000" b="1" dirty="0" smtClean="0">
              <a:solidFill>
                <a:srgbClr val="0070C0"/>
              </a:solidFill>
            </a:endParaRPr>
          </a:p>
          <a:p>
            <a:pPr algn="justLow" rtl="1">
              <a:lnSpc>
                <a:spcPct val="150000"/>
              </a:lnSpc>
            </a:pPr>
            <a:r>
              <a:rPr lang="ar-SA" sz="2000" b="1" dirty="0" smtClean="0">
                <a:solidFill>
                  <a:srgbClr val="0070C0"/>
                </a:solidFill>
              </a:rPr>
              <a:t> </a:t>
            </a:r>
            <a:r>
              <a:rPr lang="ar-SA" sz="2000" b="1" dirty="0">
                <a:solidFill>
                  <a:srgbClr val="0070C0"/>
                </a:solidFill>
              </a:rPr>
              <a:t>3 -استفاده از اندازه گیری هایی که از زمین انجام شده و ارتفاع کوه ها و عمق دره ها را نشان می </a:t>
            </a:r>
            <a:r>
              <a:rPr lang="ar-SA" sz="2000" b="1" dirty="0" smtClean="0">
                <a:solidFill>
                  <a:srgbClr val="0070C0"/>
                </a:solidFill>
              </a:rPr>
              <a:t>دهد</a:t>
            </a:r>
            <a:endParaRPr lang="fa-IR" sz="2000" b="1" dirty="0" smtClean="0">
              <a:solidFill>
                <a:srgbClr val="0070C0"/>
              </a:solidFill>
            </a:endParaRPr>
          </a:p>
          <a:p>
            <a:pPr algn="justLow" rtl="1">
              <a:lnSpc>
                <a:spcPct val="150000"/>
              </a:lnSpc>
            </a:pPr>
            <a:r>
              <a:rPr lang="en-US" sz="2000" b="1" dirty="0" smtClean="0">
                <a:solidFill>
                  <a:srgbClr val="0070C0"/>
                </a:solidFill>
              </a:rPr>
              <a:t> </a:t>
            </a:r>
            <a:r>
              <a:rPr lang="ar-SA" sz="2000" b="1" dirty="0">
                <a:solidFill>
                  <a:srgbClr val="0070C0"/>
                </a:solidFill>
              </a:rPr>
              <a:t>همچنین معلم می تواند بگوید که: نقشه های امروزی روی رایانه ها ساخته می شوند. اما نقشه های اولیه با دست و با استفاده از قلم، کاغذ و مواد دیگر رسم می شدند و این مستلزم دقت زیاد بود و زمان زیادی می برد. این نقشه ها خیلی گران بود. گاهی یک سال زمان می گرفت تا یک نقشه به وسیله دست ساخته شود اما حالا تنها یک ساعت وقت می گیرد تا همان نقشه در رایانه ساخته شود</a:t>
            </a:r>
            <a:r>
              <a:rPr lang="en-US" sz="2000" b="1" dirty="0">
                <a:solidFill>
                  <a:srgbClr val="0070C0"/>
                </a:solidFill>
              </a:rPr>
              <a:t>. </a:t>
            </a:r>
          </a:p>
          <a:p>
            <a:pPr algn="just" rtl="1"/>
            <a:endParaRPr lang="fa-IR" sz="2000" b="1" dirty="0">
              <a:solidFill>
                <a:srgbClr val="0070C0"/>
              </a:solidFill>
            </a:endParaRPr>
          </a:p>
        </p:txBody>
      </p:sp>
    </p:spTree>
    <p:extLst>
      <p:ext uri="{BB962C8B-B14F-4D97-AF65-F5344CB8AC3E}">
        <p14:creationId xmlns:p14="http://schemas.microsoft.com/office/powerpoint/2010/main" val="12438901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Low" rtl="1">
              <a:lnSpc>
                <a:spcPct val="150000"/>
              </a:lnSpc>
            </a:pPr>
            <a:r>
              <a:rPr lang="fa-IR" sz="2000" b="1" dirty="0" smtClean="0">
                <a:solidFill>
                  <a:schemeClr val="tx1"/>
                </a:solidFill>
                <a:cs typeface="+mj-cs"/>
              </a:rPr>
              <a:t>ب </a:t>
            </a:r>
            <a:r>
              <a:rPr lang="ar-SA" sz="2000" b="1" dirty="0" smtClean="0">
                <a:solidFill>
                  <a:schemeClr val="tx1"/>
                </a:solidFill>
                <a:cs typeface="+mj-cs"/>
              </a:rPr>
              <a:t>- </a:t>
            </a:r>
            <a:r>
              <a:rPr lang="ar-SA" sz="2000" b="1" dirty="0">
                <a:solidFill>
                  <a:schemeClr val="tx1"/>
                </a:solidFill>
                <a:cs typeface="+mj-cs"/>
              </a:rPr>
              <a:t>تحلیل و تعیین تکلیف: </a:t>
            </a:r>
            <a:r>
              <a:rPr lang="ar-SA" sz="2000" b="1" dirty="0">
                <a:solidFill>
                  <a:srgbClr val="0070C0"/>
                </a:solidFill>
                <a:cs typeface="+mj-cs"/>
              </a:rPr>
              <a:t>این قسمت هم به دو قسمت تقسیم می شود: </a:t>
            </a:r>
            <a:endParaRPr lang="en-US" sz="2000" b="1" dirty="0">
              <a:solidFill>
                <a:srgbClr val="0070C0"/>
              </a:solidFill>
              <a:cs typeface="+mj-cs"/>
            </a:endParaRPr>
          </a:p>
          <a:p>
            <a:pPr algn="justLow" rtl="1">
              <a:lnSpc>
                <a:spcPct val="150000"/>
              </a:lnSpc>
            </a:pPr>
            <a:r>
              <a:rPr lang="fa-IR" sz="2000" b="1" dirty="0" smtClean="0">
                <a:solidFill>
                  <a:schemeClr val="tx1"/>
                </a:solidFill>
                <a:cs typeface="+mj-cs"/>
              </a:rPr>
              <a:t>1-</a:t>
            </a:r>
            <a:r>
              <a:rPr lang="ar-SA" sz="2000" b="1" dirty="0" smtClean="0">
                <a:solidFill>
                  <a:schemeClr val="tx1"/>
                </a:solidFill>
                <a:cs typeface="+mj-cs"/>
              </a:rPr>
              <a:t>تحلیل </a:t>
            </a:r>
            <a:r>
              <a:rPr lang="ar-SA" sz="2000" b="1" dirty="0">
                <a:solidFill>
                  <a:schemeClr val="tx1"/>
                </a:solidFill>
                <a:cs typeface="+mj-cs"/>
              </a:rPr>
              <a:t>تکالیف : </a:t>
            </a:r>
            <a:r>
              <a:rPr lang="ar-SA" sz="2000" b="1" dirty="0">
                <a:solidFill>
                  <a:srgbClr val="0070C0"/>
                </a:solidFill>
                <a:cs typeface="+mj-cs"/>
              </a:rPr>
              <a:t>بهتر است معلم قبل از تدریس و تحویل تکالیف به دانش آموزان ، تمام فعالیت ها و پرسش های مندرج در متن درس را بررسی و پاسخ آنها را بدهدچه برخی از فعالیت ها ممکن است مبهم باشد یا پاسخ های متعددی را در بر داشته باشد، اما نهایتا معلم باید در بین پاسخ های احتمالی به یک جمع بندی و پاسخ قطعی برسد و این کار را قبل از کلاس باید برای خود مشخص کند تا در سر کلاس و در حضور دانش آموزان خود دچار سردرگمی پاسخ نباشد. </a:t>
            </a:r>
            <a:endParaRPr lang="en-US" sz="2000" b="1" dirty="0">
              <a:solidFill>
                <a:srgbClr val="0070C0"/>
              </a:solidFill>
              <a:cs typeface="+mj-cs"/>
            </a:endParaRPr>
          </a:p>
          <a:p>
            <a:pPr algn="just" rtl="1"/>
            <a:endParaRPr lang="fa-IR" sz="2000" b="1" dirty="0">
              <a:solidFill>
                <a:srgbClr val="0070C0"/>
              </a:solidFill>
            </a:endParaRPr>
          </a:p>
        </p:txBody>
      </p:sp>
    </p:spTree>
    <p:extLst>
      <p:ext uri="{BB962C8B-B14F-4D97-AF65-F5344CB8AC3E}">
        <p14:creationId xmlns:p14="http://schemas.microsoft.com/office/powerpoint/2010/main" val="20845931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Low" rtl="1">
              <a:lnSpc>
                <a:spcPct val="150000"/>
              </a:lnSpc>
            </a:pPr>
            <a:r>
              <a:rPr lang="fa-IR" sz="2000" b="1" dirty="0" smtClean="0">
                <a:solidFill>
                  <a:schemeClr val="tx1"/>
                </a:solidFill>
                <a:cs typeface="+mj-cs"/>
              </a:rPr>
              <a:t>2- </a:t>
            </a:r>
            <a:r>
              <a:rPr lang="ar-SA" sz="2000" b="1" dirty="0" smtClean="0">
                <a:solidFill>
                  <a:schemeClr val="tx1"/>
                </a:solidFill>
                <a:cs typeface="+mj-cs"/>
              </a:rPr>
              <a:t>تعیین </a:t>
            </a:r>
            <a:r>
              <a:rPr lang="ar-SA" sz="2000" b="1" dirty="0">
                <a:solidFill>
                  <a:schemeClr val="tx1"/>
                </a:solidFill>
                <a:cs typeface="+mj-cs"/>
              </a:rPr>
              <a:t>تکالیف : </a:t>
            </a:r>
            <a:r>
              <a:rPr lang="ar-SA" sz="2000" b="1" dirty="0">
                <a:solidFill>
                  <a:srgbClr val="0070C0"/>
                </a:solidFill>
                <a:cs typeface="+mj-cs"/>
              </a:rPr>
              <a:t>اگر معلم تصور کند که مفهومی در محتوا یا متن درس وجود دارد (کلید واژه و متن هست) اما در آن مورد د درون کتاب یا کاربرگه ها فعالیتی درخور برای آن محتوا منظور نشده در صورتی که لازم بوده فعالیتی باشد (معلم جای فعالیتی را خالی ببیند) معلم می تواند بنا به تشخیص خود یک یا چند فعالیت دیگر نیز ارائه دهد</a:t>
            </a:r>
            <a:r>
              <a:rPr lang="en-US" sz="2000" b="1" dirty="0">
                <a:solidFill>
                  <a:srgbClr val="0070C0"/>
                </a:solidFill>
                <a:cs typeface="+mj-cs"/>
              </a:rPr>
              <a:t>. </a:t>
            </a:r>
            <a:r>
              <a:rPr lang="ar-SA" sz="2000" b="1" dirty="0">
                <a:solidFill>
                  <a:srgbClr val="0070C0"/>
                </a:solidFill>
                <a:cs typeface="+mj-cs"/>
              </a:rPr>
              <a:t> بطور مثال در رابطه درس نقشه محله ما با این که 3 فعالیت مشخص شده است معلم می تواند فعالیت زیر را نیز اضافه کند : - نقشه ی اتاق یا محله ی خود را بکشید وبرای آن راهنمای نقشه درست کنند و به کلاس بیاورند تا از این نقشه ها نمایشگاهی در کلاس برپا کرد. </a:t>
            </a:r>
            <a:endParaRPr lang="en-US" sz="2000" b="1" dirty="0">
              <a:solidFill>
                <a:srgbClr val="0070C0"/>
              </a:solidFill>
              <a:cs typeface="+mj-cs"/>
            </a:endParaRPr>
          </a:p>
          <a:p>
            <a:pPr algn="just" rtl="1"/>
            <a:endParaRPr lang="fa-IR" sz="2000" b="1" dirty="0">
              <a:solidFill>
                <a:srgbClr val="0070C0"/>
              </a:solidFill>
            </a:endParaRPr>
          </a:p>
        </p:txBody>
      </p:sp>
    </p:spTree>
    <p:extLst>
      <p:ext uri="{BB962C8B-B14F-4D97-AF65-F5344CB8AC3E}">
        <p14:creationId xmlns:p14="http://schemas.microsoft.com/office/powerpoint/2010/main" val="2083381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fa-IR" sz="2000" b="1" dirty="0">
                <a:solidFill>
                  <a:srgbClr val="0070C0"/>
                </a:solidFill>
              </a:rPr>
              <a:t>پاسخ دادن به این پرسش ها نیازمند بررسی تعدادی از عوامل است که به مجموعه آنها تحلیل و تعیین موقعیت گفته می شود . در این مرحله معلمان یا طراحان آموزشی باید پس از بررسی و یادداشت کلیه رخدادها و تجاربی که منجر به یادگیری می شوند، آن دسته از رخدادها و تجاربی را که چندان ضروری به نظر نمی رسند حذف کنند تا در نهایت مجموعه ای از فعالیت های مناسب برای رسیدن به هدفهای آموزشی به دست آید. پس از آن ، روابط بین اهداف تعیین و به دنبال آن نوع ارتباط بین رخدادها و تجارب بررسی می شود تا سلسله مراتب فعالیت ها مشخص گردد. علاوه بر این، تعیین گروههای تدریس – یادگیری نیز اهمیت خاصی دارد. طراح موظف است نوع گروه ونحوه فعالیت آن را پیش بینی و نقطه آغاز فعالیت ها را براساس ارزشیابی تشخیصی معین کند . بنابراین تحلیل و تعیین موقعیت آموزشی فرایندی است که در آن رخدادها و تجارب یادگیری ، نوع ارتباط بین هدف ها ، گروه های تدریس – یادگیری ، رفتار ورودی و اولین گام آموزشی بر اساس ارزشیابی تشخیصی تحلیل و تعیین می شوند. </a:t>
            </a:r>
          </a:p>
        </p:txBody>
      </p:sp>
    </p:spTree>
    <p:extLst>
      <p:ext uri="{BB962C8B-B14F-4D97-AF65-F5344CB8AC3E}">
        <p14:creationId xmlns:p14="http://schemas.microsoft.com/office/powerpoint/2010/main" val="1758981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0"/>
            <a:ext cx="7766936" cy="836207"/>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134471" y="968188"/>
            <a:ext cx="11738215" cy="5889812"/>
          </a:xfrm>
        </p:spPr>
        <p:txBody>
          <a:bodyPr>
            <a:noAutofit/>
          </a:bodyPr>
          <a:lstStyle/>
          <a:p>
            <a:pPr algn="just" rtl="1">
              <a:lnSpc>
                <a:spcPct val="150000"/>
              </a:lnSpc>
            </a:pPr>
            <a:r>
              <a:rPr lang="ar-SA" sz="2000" b="1" dirty="0" smtClean="0">
                <a:solidFill>
                  <a:schemeClr val="tx1"/>
                </a:solidFill>
                <a:cs typeface="+mj-cs"/>
              </a:rPr>
              <a:t>1- </a:t>
            </a:r>
            <a:r>
              <a:rPr lang="ar-SA" sz="2000" b="1" dirty="0">
                <a:solidFill>
                  <a:schemeClr val="tx1"/>
                </a:solidFill>
                <a:cs typeface="+mj-cs"/>
              </a:rPr>
              <a:t>رخدادهای آموزشی: </a:t>
            </a:r>
            <a:r>
              <a:rPr lang="ar-SA" sz="2000" b="1" dirty="0">
                <a:solidFill>
                  <a:srgbClr val="0070C0"/>
                </a:solidFill>
                <a:cs typeface="+mj-cs"/>
              </a:rPr>
              <a:t>به مجموعه فعالیت های معلمان و دانش آموزان در یک زمان معین ف برای تحقق هدف معین ، گفته می شود. که شامل دو قسمت است:</a:t>
            </a:r>
            <a:endParaRPr lang="en-US" sz="2000" b="1" dirty="0">
              <a:solidFill>
                <a:srgbClr val="0070C0"/>
              </a:solidFill>
              <a:cs typeface="+mj-cs"/>
            </a:endParaRPr>
          </a:p>
          <a:p>
            <a:pPr algn="just" rtl="1">
              <a:lnSpc>
                <a:spcPct val="150000"/>
              </a:lnSpc>
            </a:pPr>
            <a:r>
              <a:rPr lang="ar-SA" sz="2000" b="1" dirty="0">
                <a:solidFill>
                  <a:schemeClr val="tx1"/>
                </a:solidFill>
                <a:cs typeface="+mj-cs"/>
              </a:rPr>
              <a:t>الف) فعالیت های معلم : </a:t>
            </a:r>
            <a:r>
              <a:rPr lang="ar-SA" sz="2000" b="1" dirty="0">
                <a:solidFill>
                  <a:srgbClr val="0070C0"/>
                </a:solidFill>
                <a:cs typeface="+mj-cs"/>
              </a:rPr>
              <a:t>شامل گروه بندی دانش آموزان ( مثلا به کمک کارت های رنگی )، ایجاد انگیزه ،نظارت بر یادگیری دانش آموزان ، ثبت تمام فعالیتهاي فراگیران ، راهنمایی به موقع، فراهم کردن وسایل مورد نیاز ، توجه به وضع روحی روانی وجسمی دانش آموزان و تدارک فعالیت های یادگیری مناسب </a:t>
            </a:r>
            <a:r>
              <a:rPr lang="ar-SA" sz="2000" b="1" dirty="0" smtClean="0">
                <a:solidFill>
                  <a:srgbClr val="0070C0"/>
                </a:solidFill>
                <a:cs typeface="+mj-cs"/>
              </a:rPr>
              <a:t>.</a:t>
            </a:r>
            <a:endParaRPr lang="fa-IR" sz="2000" b="1" dirty="0" smtClean="0">
              <a:solidFill>
                <a:srgbClr val="0070C0"/>
              </a:solidFill>
              <a:cs typeface="+mj-cs"/>
            </a:endParaRPr>
          </a:p>
          <a:p>
            <a:pPr algn="just" rtl="1">
              <a:lnSpc>
                <a:spcPct val="150000"/>
              </a:lnSpc>
            </a:pPr>
            <a:r>
              <a:rPr lang="fa-IR" sz="2000" b="1" dirty="0">
                <a:solidFill>
                  <a:schemeClr val="tx1"/>
                </a:solidFill>
                <a:cs typeface="+mj-cs"/>
              </a:rPr>
              <a:t>ب) تجارب یادگیری یا فعالیت دانش آموزان : </a:t>
            </a:r>
            <a:r>
              <a:rPr lang="fa-IR" sz="2000" b="1" dirty="0">
                <a:solidFill>
                  <a:srgbClr val="0070C0"/>
                </a:solidFill>
                <a:cs typeface="+mj-cs"/>
              </a:rPr>
              <a:t>به مجموعه فعالیت هایی که دانش آموزان برای دستیابی به نتایج یادگیری یا اهداف آموزشی انجام می دهند ، تجارب یادگیری گفته می شود. (این دسته از فعالیت ها شامل فعالیت معلمان در فرایند آموزش نمی شود. به فعالیت های معلمان روش تدریس گفته می شود). مثل انجام دادن فعالیت ها و تکالیف خواسته شده از سوی معلم ، پاسخ به پرسش ها ،گوش دادن ،علاقه به درس ،شرکت در فعالیت های فردی وجمعی ،توجه به موضوع ،احساس مسئولیت وآوردن وسایل لازم به کلاس. </a:t>
            </a:r>
          </a:p>
          <a:p>
            <a:pPr rtl="1">
              <a:lnSpc>
                <a:spcPct val="150000"/>
              </a:lnSpc>
            </a:pPr>
            <a:endParaRPr lang="en-US" sz="2000" b="1" dirty="0">
              <a:solidFill>
                <a:srgbClr val="0070C0"/>
              </a:solidFill>
              <a:cs typeface="+mj-cs"/>
            </a:endParaRPr>
          </a:p>
          <a:p>
            <a:pPr algn="just" rtl="1"/>
            <a:endParaRPr lang="fa-IR" sz="2000" b="1" dirty="0">
              <a:solidFill>
                <a:srgbClr val="0070C0"/>
              </a:solidFill>
            </a:endParaRPr>
          </a:p>
        </p:txBody>
      </p:sp>
    </p:spTree>
    <p:extLst>
      <p:ext uri="{BB962C8B-B14F-4D97-AF65-F5344CB8AC3E}">
        <p14:creationId xmlns:p14="http://schemas.microsoft.com/office/powerpoint/2010/main" val="902593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ar-SA" sz="2000" b="1" dirty="0">
                <a:solidFill>
                  <a:srgbClr val="0070C0"/>
                </a:solidFill>
              </a:rPr>
              <a:t>در جدول زیر با توجه به اهداف رفتاری که در درس آشنایی با نقشه  مدنظر ماست فعالیت هایی برای دستیابی  دانش آموزان به این اهداف مشخص گردیده که باید توسط معلم در کلاس اجرا گردد تا تجارب یادگیری مفیدی برای دانش آموزان فراهم شود.</a:t>
            </a:r>
            <a:endParaRPr lang="en-US" sz="2000" b="1" dirty="0">
              <a:solidFill>
                <a:srgbClr val="0070C0"/>
              </a:solidFill>
            </a:endParaRPr>
          </a:p>
          <a:p>
            <a:pPr algn="just" rtl="1"/>
            <a:endParaRPr lang="fa-IR" sz="2000" b="1" dirty="0">
              <a:solidFill>
                <a:srgbClr val="0070C0"/>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3110089828"/>
              </p:ext>
            </p:extLst>
          </p:nvPr>
        </p:nvGraphicFramePr>
        <p:xfrm>
          <a:off x="672353" y="2501153"/>
          <a:ext cx="10098741" cy="3307976"/>
        </p:xfrm>
        <a:graphic>
          <a:graphicData uri="http://schemas.openxmlformats.org/drawingml/2006/table">
            <a:tbl>
              <a:tblPr rtl="1" firstRow="1" firstCol="1" bandRow="1"/>
              <a:tblGrid>
                <a:gridCol w="2641630"/>
                <a:gridCol w="7457111"/>
              </a:tblGrid>
              <a:tr h="330797">
                <a:tc>
                  <a:txBody>
                    <a:bodyPr/>
                    <a:lstStyle/>
                    <a:p>
                      <a:pPr algn="ctr" rtl="0">
                        <a:lnSpc>
                          <a:spcPct val="115000"/>
                        </a:lnSpc>
                        <a:spcAft>
                          <a:spcPts val="1000"/>
                        </a:spcAft>
                      </a:pPr>
                      <a:r>
                        <a:rPr lang="fa-IR" sz="1800" b="1" dirty="0">
                          <a:effectLst/>
                          <a:latin typeface="Calibri" panose="020F0502020204030204" pitchFamily="34" charset="0"/>
                          <a:ea typeface="Times New Roman" panose="02020603050405020304" pitchFamily="18" charset="0"/>
                          <a:cs typeface="B Nazanin" panose="00000400000000000000" pitchFamily="2" charset="-78"/>
                        </a:rPr>
                        <a:t>اهداف رفتاری</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1000"/>
                        </a:spcAft>
                      </a:pPr>
                      <a:r>
                        <a:rPr lang="ar-SA" sz="1800" kern="1200" dirty="0" smtClean="0">
                          <a:solidFill>
                            <a:schemeClr val="tx1"/>
                          </a:solidFill>
                          <a:effectLst/>
                          <a:latin typeface="+mn-lt"/>
                          <a:ea typeface="+mn-ea"/>
                          <a:cs typeface="+mn-cs"/>
                        </a:rPr>
                        <a:t>رخداد آموزشی( فعالیت معلم + فعالیت های دانش آموزان)</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3190">
                <a:tc>
                  <a:txBody>
                    <a:bodyPr/>
                    <a:lstStyle/>
                    <a:p>
                      <a:pPr algn="justLow" rtl="1">
                        <a:lnSpc>
                          <a:spcPct val="115000"/>
                        </a:lnSpc>
                        <a:spcAft>
                          <a:spcPts val="0"/>
                        </a:spcAft>
                      </a:pPr>
                      <a:r>
                        <a:rPr lang="fa-IR" sz="1800" b="1" dirty="0">
                          <a:effectLst/>
                          <a:latin typeface="Calibri" panose="020F0502020204030204" pitchFamily="34" charset="0"/>
                          <a:ea typeface="Times New Roman" panose="02020603050405020304" pitchFamily="18" charset="0"/>
                          <a:cs typeface="B Nazanin" panose="00000400000000000000" pitchFamily="2" charset="-78"/>
                        </a:rPr>
                        <a:t>1 -فراگیر بتواند توضیحاتی درباره ی نقشه بیان کند. </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800" b="1" dirty="0">
                          <a:effectLst/>
                          <a:latin typeface="Calibri" panose="020F0502020204030204" pitchFamily="34" charset="0"/>
                          <a:ea typeface="Times New Roman" panose="02020603050405020304" pitchFamily="18" charset="0"/>
                          <a:cs typeface="B Nazanin" panose="00000400000000000000" pitchFamily="2" charset="-78"/>
                        </a:rPr>
                        <a:t>برای تدریس این درس معلم تعدادی نقشه های مختلف را به کلاس می برد. بهتر است نقشه های استان و شهرستان های محل زندگی دانش آموزان باشد. آنها را در گروه ها پخش می کند و از بچه ها می خواهد مکان های مختلف را بیابند مثال یک خیابان، محله و...از آنها می پرسد: داشتن نقشه چه کمکی در پیدا کردن جاهای مختلف می کند؟</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3989">
                <a:tc>
                  <a:txBody>
                    <a:bodyPr/>
                    <a:lstStyle/>
                    <a:p>
                      <a:pPr algn="justLow" rtl="1">
                        <a:lnSpc>
                          <a:spcPct val="115000"/>
                        </a:lnSpc>
                        <a:spcAft>
                          <a:spcPts val="0"/>
                        </a:spcAft>
                      </a:pPr>
                      <a:r>
                        <a:rPr lang="fa-IR" sz="1800" b="1">
                          <a:effectLst/>
                          <a:latin typeface="Calibri" panose="020F0502020204030204" pitchFamily="34" charset="0"/>
                          <a:ea typeface="Times New Roman" panose="02020603050405020304" pitchFamily="18" charset="0"/>
                          <a:cs typeface="B Nazanin" panose="00000400000000000000" pitchFamily="2" charset="-78"/>
                        </a:rPr>
                        <a:t>فراگیر بتوانند تصویر وسایلی را که در دست دارند از بالا بکشند</a:t>
                      </a:r>
                      <a:r>
                        <a:rPr lang="en-US" sz="1800" b="1">
                          <a:effectLst/>
                          <a:latin typeface="Calibri" panose="020F0502020204030204" pitchFamily="34" charset="0"/>
                          <a:ea typeface="Times New Roman" panose="02020603050405020304" pitchFamily="18" charset="0"/>
                          <a:cs typeface="B Nazanin" panose="00000400000000000000" pitchFamily="2" charset="-78"/>
                        </a:rPr>
                        <a:t>.</a:t>
                      </a:r>
                      <a:endParaRPr lang="en-US" sz="1800" b="1">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800" b="1" dirty="0">
                          <a:effectLst/>
                          <a:latin typeface="Calibri" panose="020F0502020204030204" pitchFamily="34" charset="0"/>
                          <a:ea typeface="Times New Roman" panose="02020603050405020304" pitchFamily="18" charset="0"/>
                          <a:cs typeface="B Nazanin" panose="00000400000000000000" pitchFamily="2" charset="-78"/>
                        </a:rPr>
                        <a:t>معلم از دانش آموزان می خواهد وسایل خود را مانند مداد، پاک کن ، تراش ، جا مدادی و لیوان آب خوری را روی میز بگذارند.سپس از جای خود بلند شوند و آنها را از بالا ببینند و هرچه را که می بینند ترسیم کنند.بعد از آن از نیمکت خود فاصله بگیرند و دوباره این وسایل را نگاه کنند و آنها را نقاشی کنند. سپس این دو حالت را باهم مقایسه کنند</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p>
                      <a:pPr algn="justLow" rtl="1">
                        <a:lnSpc>
                          <a:spcPct val="115000"/>
                        </a:lnSpc>
                        <a:spcAft>
                          <a:spcPts val="0"/>
                        </a:spcAft>
                      </a:pPr>
                      <a:r>
                        <a:rPr lang="en-US" sz="1800" b="1" dirty="0">
                          <a:effectLst/>
                          <a:latin typeface="Calibri" panose="020F0502020204030204" pitchFamily="34" charset="0"/>
                          <a:ea typeface="Times New Roman" panose="02020603050405020304" pitchFamily="18" charset="0"/>
                          <a:cs typeface="B Nazanin" panose="00000400000000000000" pitchFamily="2" charset="-78"/>
                        </a:rPr>
                        <a:t> - </a:t>
                      </a:r>
                      <a:r>
                        <a:rPr lang="fa-IR" sz="1800" b="1" dirty="0">
                          <a:effectLst/>
                          <a:latin typeface="Calibri" panose="020F0502020204030204" pitchFamily="34" charset="0"/>
                          <a:ea typeface="Times New Roman" panose="02020603050405020304" pitchFamily="18" charset="0"/>
                          <a:cs typeface="B Nazanin" panose="00000400000000000000" pitchFamily="2" charset="-78"/>
                        </a:rPr>
                        <a:t>انجام دادن کاربرگه ی شماره 3 در کلاس</a:t>
                      </a:r>
                      <a:endParaRPr lang="en-US" sz="1800" b="1"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290906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10989" y="1334527"/>
            <a:ext cx="11267568" cy="5711732"/>
          </a:xfrm>
        </p:spPr>
        <p:txBody>
          <a:bodyPr>
            <a:noAutofit/>
          </a:bodyPr>
          <a:lstStyle/>
          <a:p>
            <a:pPr algn="just" rtl="1">
              <a:lnSpc>
                <a:spcPct val="150000"/>
              </a:lnSpc>
            </a:pPr>
            <a:r>
              <a:rPr lang="ar-SA" sz="2000" b="1" dirty="0">
                <a:solidFill>
                  <a:schemeClr val="tx1"/>
                </a:solidFill>
              </a:rPr>
              <a:t>2- تعیین رفتار ورودی : </a:t>
            </a:r>
            <a:r>
              <a:rPr lang="ar-SA" sz="2000" b="1" dirty="0">
                <a:solidFill>
                  <a:srgbClr val="0070C0"/>
                </a:solidFill>
              </a:rPr>
              <a:t>رفتار ورودی ، مهارت ها و توانایی هایی است که دانش آموزان باید قبل ازشروع یک فعالیت آموزشی از خود نشان دهند تا بتوانند با موفقیت به هدف های اجرایی دست یابند. اگر معلم از میزان معلومات و مهارت های دانش آموزان خود مطلع نباشد ، ممکن است مطالب آموزشی پیچیده ای را بدون توجه به توانایی های انها انتخاب کند . مثلابرای آموزش تقسیم باید دانش آموز قبلا مفهوم و عمل ضرب را دانسته و تمریناتی را انجام داده باشد تا آماده ورود به یادگیری تقسیم باشد. معلم برای اطمینان از مهارت های لازم دانش آموزان برای ورود به درس جدید از ارزشیابی تشخیصی استفاده می کند. ارزشیابی تشخیصی  شامل دو قسمت است : ارزشیابی از  پیش بایسته ها و ارزشیابی از پیش دانسته ها</a:t>
            </a:r>
            <a:r>
              <a:rPr lang="ar-SA" sz="2000" b="1" dirty="0" smtClean="0">
                <a:solidFill>
                  <a:srgbClr val="0070C0"/>
                </a:solidFill>
              </a:rPr>
              <a:t>.</a:t>
            </a:r>
            <a:endParaRPr lang="en-US" sz="2000" b="1" dirty="0">
              <a:solidFill>
                <a:srgbClr val="0070C0"/>
              </a:solidFill>
            </a:endParaRPr>
          </a:p>
        </p:txBody>
      </p:sp>
    </p:spTree>
    <p:extLst>
      <p:ext uri="{BB962C8B-B14F-4D97-AF65-F5344CB8AC3E}">
        <p14:creationId xmlns:p14="http://schemas.microsoft.com/office/powerpoint/2010/main" val="1187044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 rtl="1">
              <a:lnSpc>
                <a:spcPct val="150000"/>
              </a:lnSpc>
            </a:pPr>
            <a:r>
              <a:rPr lang="ar-SA" sz="2000" b="1" dirty="0" smtClean="0">
                <a:solidFill>
                  <a:schemeClr val="tx1"/>
                </a:solidFill>
                <a:cs typeface="+mj-cs"/>
              </a:rPr>
              <a:t>- </a:t>
            </a:r>
            <a:r>
              <a:rPr lang="ar-SA" sz="2000" b="1" dirty="0">
                <a:solidFill>
                  <a:schemeClr val="tx1"/>
                </a:solidFill>
                <a:cs typeface="+mj-cs"/>
              </a:rPr>
              <a:t>ارزشیابی از پیش بایسته ها</a:t>
            </a:r>
            <a:r>
              <a:rPr lang="en-US" sz="2000" b="1" dirty="0">
                <a:solidFill>
                  <a:schemeClr val="tx1"/>
                </a:solidFill>
                <a:cs typeface="+mj-cs"/>
              </a:rPr>
              <a:t> </a:t>
            </a:r>
            <a:r>
              <a:rPr lang="en-US" sz="2000" b="1" dirty="0">
                <a:cs typeface="+mj-cs"/>
              </a:rPr>
              <a:t>: </a:t>
            </a:r>
            <a:r>
              <a:rPr lang="ar-SA" sz="2000" b="1" dirty="0">
                <a:solidFill>
                  <a:srgbClr val="0070C0"/>
                </a:solidFill>
                <a:cs typeface="+mj-cs"/>
              </a:rPr>
              <a:t>معلم از دانش آموزان می خواهد در مورد درس جلسه قبل یا درسی که پیش نیاز درس جدید است به سوالات معلم پاسخ دهند. یعنی این ارزشیابی از درس قبل یا مباحث مرتبط با درس جدید بعنوان پیش نیاز است برای این که معلم مطمئن شود دانش آموز اماده ورود به درس جدید است  </a:t>
            </a:r>
            <a:r>
              <a:rPr lang="ar-SA" sz="2000" b="1" dirty="0">
                <a:cs typeface="+mj-cs"/>
              </a:rPr>
              <a:t>. </a:t>
            </a:r>
            <a:endParaRPr lang="en-US" sz="2000" b="1" dirty="0">
              <a:cs typeface="+mj-cs"/>
            </a:endParaRPr>
          </a:p>
          <a:p>
            <a:pPr algn="just" rtl="1">
              <a:lnSpc>
                <a:spcPct val="150000"/>
              </a:lnSpc>
            </a:pPr>
            <a:r>
              <a:rPr lang="ar-SA" sz="2000" b="1" dirty="0">
                <a:solidFill>
                  <a:schemeClr val="tx1"/>
                </a:solidFill>
                <a:cs typeface="+mj-cs"/>
              </a:rPr>
              <a:t>- ارزشیابی از پیش دانسته ها </a:t>
            </a:r>
            <a:r>
              <a:rPr lang="en-US" sz="2000" b="1" dirty="0">
                <a:cs typeface="+mj-cs"/>
              </a:rPr>
              <a:t>: </a:t>
            </a:r>
            <a:r>
              <a:rPr lang="ar-SA" sz="2000" b="1" dirty="0">
                <a:solidFill>
                  <a:srgbClr val="0070C0"/>
                </a:solidFill>
                <a:cs typeface="+mj-cs"/>
              </a:rPr>
              <a:t>این بخش شامل سوالاتی می شود که بطور کلی اطلاعات عمومی دانش آموز را می سنجد تا ببیند تجارب زیسته دانش آموزان در رابطه با موضوع درس جدید تا چه حدی است. این کار بدین منظور است که معلم بداند اولین گام آموزشی کدام است چه دانش آموزان قاعدتا قبل از ورود به کلاس ، در موقعیت های آموزشی دیگر، به مهارت هایی را کسب کرده اند. پس معلم باید شناختی از اطلاعات و معلومات قبلی آنان داشته باشد تا بتواند نخستین گام آموزشی یعنی نقطه شروع تدریس خود را مشخص کند. </a:t>
            </a:r>
            <a:endParaRPr lang="fa-IR" sz="2000" b="1" dirty="0">
              <a:solidFill>
                <a:srgbClr val="0070C0"/>
              </a:solidFill>
              <a:cs typeface="+mj-cs"/>
            </a:endParaRPr>
          </a:p>
        </p:txBody>
      </p:sp>
    </p:spTree>
    <p:extLst>
      <p:ext uri="{BB962C8B-B14F-4D97-AF65-F5344CB8AC3E}">
        <p14:creationId xmlns:p14="http://schemas.microsoft.com/office/powerpoint/2010/main" val="1835914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5495" y="2160589"/>
            <a:ext cx="11362764" cy="3880773"/>
          </a:xfrm>
        </p:spPr>
        <p:txBody>
          <a:bodyPr>
            <a:normAutofit/>
          </a:bodyPr>
          <a:lstStyle/>
          <a:p>
            <a:pPr marL="0" indent="0" algn="justLow" rtl="1">
              <a:lnSpc>
                <a:spcPct val="150000"/>
              </a:lnSpc>
              <a:buNone/>
            </a:pPr>
            <a:r>
              <a:rPr lang="ar-SA" sz="2000" b="1" dirty="0">
                <a:solidFill>
                  <a:srgbClr val="0070C0"/>
                </a:solidFill>
                <a:cs typeface="+mj-cs"/>
              </a:rPr>
              <a:t>مثلا اگر  درس جدید درمورد نقشه و راهنمای نقشه است. در سال های گذشته دانش آموزان با نقشه ی خانه و مدرسه آشنا شده اند و امسال با نقشه های بیشتر و پیشرفته تری آشنا می شوند که راهنما نیز دارند. در این درس اطلاعات مورد نظر درباره ی راهنمای نقشه ها را به دست می آورند. معلم در این بخش می تواند سوال های زیر را بپرسد</a:t>
            </a:r>
            <a:r>
              <a:rPr lang="en-US" sz="2000" b="1" dirty="0">
                <a:solidFill>
                  <a:srgbClr val="0070C0"/>
                </a:solidFill>
                <a:cs typeface="+mj-cs"/>
              </a:rPr>
              <a:t> :</a:t>
            </a:r>
          </a:p>
          <a:p>
            <a:pPr marL="0" indent="0" algn="justLow" rtl="1">
              <a:lnSpc>
                <a:spcPct val="150000"/>
              </a:lnSpc>
              <a:buNone/>
            </a:pPr>
            <a:r>
              <a:rPr lang="ar-SA" sz="2000" b="1" dirty="0">
                <a:solidFill>
                  <a:srgbClr val="0070C0"/>
                </a:solidFill>
                <a:cs typeface="+mj-cs"/>
              </a:rPr>
              <a:t> - نقشه چیست؟ </a:t>
            </a:r>
            <a:endParaRPr lang="en-US" sz="2000" b="1" dirty="0">
              <a:solidFill>
                <a:srgbClr val="0070C0"/>
              </a:solidFill>
              <a:cs typeface="+mj-cs"/>
            </a:endParaRPr>
          </a:p>
          <a:p>
            <a:pPr marL="0" indent="0" algn="justLow" rtl="1">
              <a:lnSpc>
                <a:spcPct val="150000"/>
              </a:lnSpc>
              <a:buNone/>
            </a:pPr>
            <a:r>
              <a:rPr lang="ar-SA" sz="2000" b="1" dirty="0">
                <a:solidFill>
                  <a:srgbClr val="0070C0"/>
                </a:solidFill>
                <a:cs typeface="+mj-cs"/>
              </a:rPr>
              <a:t>- تا کنون نقشه ی چه مکان هایی را دیده اید؟ </a:t>
            </a:r>
            <a:endParaRPr lang="en-US" sz="2000" b="1" dirty="0">
              <a:solidFill>
                <a:srgbClr val="0070C0"/>
              </a:solidFill>
              <a:cs typeface="+mj-cs"/>
            </a:endParaRPr>
          </a:p>
          <a:p>
            <a:pPr marL="0" indent="0" algn="justLow" rtl="1">
              <a:lnSpc>
                <a:spcPct val="150000"/>
              </a:lnSpc>
              <a:buNone/>
            </a:pPr>
            <a:r>
              <a:rPr lang="ar-SA" sz="2000" b="1" dirty="0">
                <a:solidFill>
                  <a:srgbClr val="0070C0"/>
                </a:solidFill>
                <a:cs typeface="+mj-cs"/>
              </a:rPr>
              <a:t>- نقشه ی خانه ی شما چه قسمت هایی دارد؟ و ... </a:t>
            </a:r>
            <a:endParaRPr lang="en-US" sz="2000" b="1" dirty="0">
              <a:solidFill>
                <a:srgbClr val="0070C0"/>
              </a:solidFill>
              <a:cs typeface="+mj-cs"/>
            </a:endParaRPr>
          </a:p>
          <a:p>
            <a:pPr algn="justLow" rtl="1"/>
            <a:endParaRPr lang="en-US" dirty="0"/>
          </a:p>
        </p:txBody>
      </p:sp>
      <p:sp>
        <p:nvSpPr>
          <p:cNvPr id="4" name="Title 1"/>
          <p:cNvSpPr txBox="1">
            <a:spLocks/>
          </p:cNvSpPr>
          <p:nvPr/>
        </p:nvSpPr>
        <p:spPr>
          <a:xfrm>
            <a:off x="1265019" y="790885"/>
            <a:ext cx="7766936" cy="836207"/>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fa-IR" sz="2000" b="1" smtClean="0">
                <a:solidFill>
                  <a:srgbClr val="0070C0"/>
                </a:solidFill>
              </a:rPr>
              <a:t>ادامه</a:t>
            </a:r>
            <a:br>
              <a:rPr lang="fa-IR" sz="2000" b="1" smtClean="0">
                <a:solidFill>
                  <a:srgbClr val="0070C0"/>
                </a:solidFill>
              </a:rPr>
            </a:br>
            <a:endParaRPr lang="en-US" sz="2000" b="1" dirty="0">
              <a:solidFill>
                <a:srgbClr val="0070C0"/>
              </a:solidFill>
            </a:endParaRPr>
          </a:p>
        </p:txBody>
      </p:sp>
    </p:spTree>
    <p:extLst>
      <p:ext uri="{BB962C8B-B14F-4D97-AF65-F5344CB8AC3E}">
        <p14:creationId xmlns:p14="http://schemas.microsoft.com/office/powerpoint/2010/main" val="673543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rtl="1">
              <a:lnSpc>
                <a:spcPct val="150000"/>
              </a:lnSpc>
            </a:pPr>
            <a:r>
              <a:rPr lang="ar-SA" sz="2000" b="1" dirty="0">
                <a:solidFill>
                  <a:schemeClr val="tx1"/>
                </a:solidFill>
              </a:rPr>
              <a:t>گام سوم : تحلیل و تعیین محتوا، روش ، و وسایل آموزشی</a:t>
            </a:r>
            <a:r>
              <a:rPr lang="ar-SA" sz="2000" b="1" dirty="0" smtClean="0">
                <a:solidFill>
                  <a:schemeClr val="tx1"/>
                </a:solidFill>
              </a:rPr>
              <a:t>:</a:t>
            </a:r>
            <a:endParaRPr lang="fa-IR" sz="2000" b="1" dirty="0" smtClean="0">
              <a:solidFill>
                <a:schemeClr val="tx1"/>
              </a:solidFill>
            </a:endParaRPr>
          </a:p>
          <a:p>
            <a:pPr rtl="1">
              <a:lnSpc>
                <a:spcPct val="150000"/>
              </a:lnSpc>
            </a:pPr>
            <a:r>
              <a:rPr lang="fa-IR" sz="2000" b="1" dirty="0" smtClean="0">
                <a:solidFill>
                  <a:schemeClr val="tx1"/>
                </a:solidFill>
              </a:rPr>
              <a:t>الف- تحلیل و تعیین محتوا </a:t>
            </a:r>
            <a:endParaRPr lang="en-US" sz="2000" dirty="0">
              <a:solidFill>
                <a:schemeClr val="tx1"/>
              </a:solidFill>
            </a:endParaRPr>
          </a:p>
          <a:p>
            <a:pPr algn="just" rtl="1">
              <a:lnSpc>
                <a:spcPct val="150000"/>
              </a:lnSpc>
            </a:pPr>
            <a:r>
              <a:rPr lang="fa-IR" sz="2000" b="1" dirty="0" smtClean="0">
                <a:solidFill>
                  <a:schemeClr val="tx1"/>
                </a:solidFill>
              </a:rPr>
              <a:t>1</a:t>
            </a:r>
            <a:r>
              <a:rPr lang="en-US" sz="2000" b="1" dirty="0" smtClean="0">
                <a:solidFill>
                  <a:schemeClr val="tx1"/>
                </a:solidFill>
              </a:rPr>
              <a:t> </a:t>
            </a:r>
            <a:r>
              <a:rPr lang="ar-SA" sz="2000" b="1" dirty="0">
                <a:solidFill>
                  <a:schemeClr val="tx1"/>
                </a:solidFill>
              </a:rPr>
              <a:t>- تحلیل و تعیین محتوای اصلی : </a:t>
            </a:r>
            <a:r>
              <a:rPr lang="ar-SA" sz="2000" b="1" dirty="0">
                <a:solidFill>
                  <a:srgbClr val="0070C0"/>
                </a:solidFill>
              </a:rPr>
              <a:t>محتوا اصول و مفاهیمی هستند که به شاگردان ارائه می شود تـا رسـیدن آنـان را بـه هـدفهاي اجرایـی امکـان پـذیر سازد.محتواي آموزشی باید بر اساس هدفهاي آموزشی معین تهیه و تنظیم شود ومطالب و فعالیت هاي پیشنهادي باید دقیقاٌ با هدفهاي کلی ،جزئی و رفتاري مطابق و همسو باشد تا تحقق آن را امکان پذیر سازد</a:t>
            </a:r>
            <a:r>
              <a:rPr lang="en-US" sz="2000" b="1" dirty="0">
                <a:solidFill>
                  <a:srgbClr val="0070C0"/>
                </a:solidFill>
              </a:rPr>
              <a:t>. </a:t>
            </a:r>
            <a:r>
              <a:rPr lang="ar-SA" sz="2000" b="1" dirty="0">
                <a:solidFill>
                  <a:srgbClr val="0070C0"/>
                </a:solidFill>
              </a:rPr>
              <a:t>تحلیل محتوا یک روش علمی براي ارزشیابی پیامهاي آموزشی است . </a:t>
            </a:r>
            <a:r>
              <a:rPr lang="ar-SA" sz="2000" b="1" dirty="0" smtClean="0">
                <a:solidFill>
                  <a:srgbClr val="0070C0"/>
                </a:solidFill>
              </a:rPr>
              <a:t>در </a:t>
            </a:r>
            <a:r>
              <a:rPr lang="ar-SA" sz="2000" b="1" dirty="0">
                <a:solidFill>
                  <a:srgbClr val="0070C0"/>
                </a:solidFill>
              </a:rPr>
              <a:t>نظام آموزشی متمرکز ما کار تالیف بصورت متمرکز و توسط دفتر تالیف کتب درسی انجام می شود ، این مهم بر عهده این سازمان می باشد .ولی هم به جهت لزوم بومی سازی کتاب و هم در صورت نقص یا کمبود محتوا ، معلمان می توانند با گزینش و تنظیم محتوای دیگر ، آن کمبود یا نقص را جبران کنند. </a:t>
            </a:r>
            <a:endParaRPr lang="fa-IR" sz="2000" b="1" dirty="0">
              <a:solidFill>
                <a:srgbClr val="0070C0"/>
              </a:solidFill>
            </a:endParaRPr>
          </a:p>
        </p:txBody>
      </p:sp>
    </p:spTree>
    <p:extLst>
      <p:ext uri="{BB962C8B-B14F-4D97-AF65-F5344CB8AC3E}">
        <p14:creationId xmlns:p14="http://schemas.microsoft.com/office/powerpoint/2010/main" val="11950551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5711732"/>
          </a:xfrm>
        </p:spPr>
        <p:txBody>
          <a:bodyPr>
            <a:noAutofit/>
          </a:bodyPr>
          <a:lstStyle/>
          <a:p>
            <a:pPr algn="justLow" rtl="1">
              <a:lnSpc>
                <a:spcPct val="150000"/>
              </a:lnSpc>
            </a:pPr>
            <a:r>
              <a:rPr lang="ar-SA" sz="2000" b="1" dirty="0" smtClean="0">
                <a:solidFill>
                  <a:srgbClr val="0070C0"/>
                </a:solidFill>
              </a:rPr>
              <a:t>برای </a:t>
            </a:r>
            <a:r>
              <a:rPr lang="ar-SA" sz="2000" b="1" dirty="0">
                <a:solidFill>
                  <a:srgbClr val="0070C0"/>
                </a:solidFill>
              </a:rPr>
              <a:t>کسب مهارت در چنین امری ، ضروری است که معلم در درجه اول قدرت تجزیه و تحلیل علمی کتابهای درسی، و در درجه دوم، توانایی تهیه و تنظیم محتوای اموزشی را داشته باشد. </a:t>
            </a:r>
            <a:r>
              <a:rPr lang="ar-SA" sz="2000" b="1" dirty="0" smtClean="0">
                <a:solidFill>
                  <a:srgbClr val="0070C0"/>
                </a:solidFill>
              </a:rPr>
              <a:t>اما </a:t>
            </a:r>
            <a:r>
              <a:rPr lang="ar-SA" sz="2000" b="1" dirty="0">
                <a:solidFill>
                  <a:srgbClr val="0070C0"/>
                </a:solidFill>
              </a:rPr>
              <a:t>از آنجایی که کتابی که ما تدریس می کنیم از قبل نوشته شده و به صورت متمرکز در سراسر کشور تدریس می شود ، علاوه بر تحلیل محتوا برای رفع نقص یا کمبود یا ... ما بعنوان معلم وظیفه داریم این کتاب را با توجه به شرایط ویژگی ها و توانمندی های خود و شرایط فرهنگی و اجتماعی دانش آموزانی که با آنها سروکار پیدا می کنیم ، منطبق سازیم یا اصطلاحاً بومی کنیم . بنابراین در این رابطه توجه به چند نوع دیگر از تحلیل محتوا اشاره می شود : </a:t>
            </a:r>
            <a:endParaRPr lang="en-US" sz="2000" b="1" dirty="0">
              <a:solidFill>
                <a:srgbClr val="0070C0"/>
              </a:solidFill>
            </a:endParaRPr>
          </a:p>
          <a:p>
            <a:pPr algn="just" rtl="1"/>
            <a:endParaRPr lang="fa-IR" sz="2000" b="1" dirty="0">
              <a:solidFill>
                <a:srgbClr val="0070C0"/>
              </a:solidFill>
            </a:endParaRPr>
          </a:p>
        </p:txBody>
      </p:sp>
    </p:spTree>
    <p:extLst>
      <p:ext uri="{BB962C8B-B14F-4D97-AF65-F5344CB8AC3E}">
        <p14:creationId xmlns:p14="http://schemas.microsoft.com/office/powerpoint/2010/main" val="289203634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271</TotalTime>
  <Words>2254</Words>
  <Application>Microsoft Office PowerPoint</Application>
  <PresentationFormat>Widescreen</PresentationFormat>
  <Paragraphs>54</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B Nazanin</vt:lpstr>
      <vt:lpstr>Calibri</vt:lpstr>
      <vt:lpstr>Tahoma</vt:lpstr>
      <vt:lpstr>Times New Roman</vt:lpstr>
      <vt:lpstr>Trebuchet MS</vt:lpstr>
      <vt:lpstr>Wingdings 3</vt:lpstr>
      <vt:lpstr>Facet</vt:lpstr>
      <vt:lpstr>جلسه سوم مجازی   98/12/17 </vt:lpstr>
      <vt:lpstr>ادامه </vt:lpstr>
      <vt:lpstr>ادامه</vt:lpstr>
      <vt:lpstr>ادامه </vt:lpstr>
      <vt:lpstr>ادامه </vt:lpstr>
      <vt:lpstr>ادامه </vt:lpstr>
      <vt:lpstr>PowerPoint Presentation</vt:lpstr>
      <vt:lpstr>ادامه </vt:lpstr>
      <vt:lpstr>ادامه </vt:lpstr>
      <vt:lpstr>ادامه </vt:lpstr>
      <vt:lpstr>ادامه </vt:lpstr>
      <vt:lpstr>ادامه </vt:lpstr>
      <vt:lpstr>ادامه </vt:lpstr>
      <vt:lpstr>ادامه </vt:lpstr>
      <vt:lpstr>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32</cp:revision>
  <dcterms:created xsi:type="dcterms:W3CDTF">2019-12-10T06:03:06Z</dcterms:created>
  <dcterms:modified xsi:type="dcterms:W3CDTF">2020-05-22T14:39:47Z</dcterms:modified>
</cp:coreProperties>
</file>