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66" r:id="rId5"/>
    <p:sldId id="259" r:id="rId6"/>
    <p:sldId id="261" r:id="rId7"/>
    <p:sldId id="267" r:id="rId8"/>
    <p:sldId id="264" r:id="rId9"/>
    <p:sldId id="265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8" y="-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5/22/2020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5/22/2020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5/22/2020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5/22/2020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5/22/2020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5/22/2020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5/22/2020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5/22/2020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49867" y="1801906"/>
            <a:ext cx="7766936" cy="4924895"/>
          </a:xfrm>
        </p:spPr>
        <p:txBody>
          <a:bodyPr/>
          <a:lstStyle/>
          <a:p>
            <a:pPr algn="ctr" rtl="1">
              <a:lnSpc>
                <a:spcPct val="150000"/>
              </a:lnSpc>
            </a:pPr>
            <a:r>
              <a:rPr lang="fa-IR" sz="2000" b="1" dirty="0">
                <a:solidFill>
                  <a:srgbClr val="002060"/>
                </a:solidFill>
                <a:cs typeface="+mn-cs"/>
              </a:rPr>
              <a:t>دانشگاه فرهنگیان </a:t>
            </a:r>
            <a:r>
              <a:rPr lang="en-US" sz="2000" dirty="0">
                <a:solidFill>
                  <a:srgbClr val="002060"/>
                </a:solidFill>
                <a:cs typeface="+mn-cs"/>
              </a:rPr>
              <a:t/>
            </a:r>
            <a:br>
              <a:rPr lang="en-US" sz="2000" dirty="0">
                <a:solidFill>
                  <a:srgbClr val="002060"/>
                </a:solidFill>
                <a:cs typeface="+mn-cs"/>
              </a:rPr>
            </a:br>
            <a:r>
              <a:rPr lang="fa-IR" sz="2000" b="1" dirty="0">
                <a:solidFill>
                  <a:srgbClr val="002060"/>
                </a:solidFill>
                <a:cs typeface="+mn-cs"/>
              </a:rPr>
              <a:t>پردیس امیرکبیر </a:t>
            </a:r>
            <a:r>
              <a:rPr lang="en-US" sz="2000" dirty="0">
                <a:solidFill>
                  <a:srgbClr val="002060"/>
                </a:solidFill>
                <a:cs typeface="+mn-cs"/>
              </a:rPr>
              <a:t/>
            </a:r>
            <a:br>
              <a:rPr lang="en-US" sz="2000" dirty="0">
                <a:solidFill>
                  <a:srgbClr val="002060"/>
                </a:solidFill>
                <a:cs typeface="+mn-cs"/>
              </a:rPr>
            </a:br>
            <a:r>
              <a:rPr lang="fa-IR" sz="2000" b="1" dirty="0">
                <a:solidFill>
                  <a:srgbClr val="002060"/>
                </a:solidFill>
                <a:cs typeface="+mn-cs"/>
              </a:rPr>
              <a:t>جزوه درسی آموزش مطالعات اجتماعی </a:t>
            </a:r>
            <a:r>
              <a:rPr lang="fa-IR" sz="2000" b="1" dirty="0" smtClean="0">
                <a:solidFill>
                  <a:srgbClr val="002060"/>
                </a:solidFill>
                <a:cs typeface="+mn-cs"/>
              </a:rPr>
              <a:t/>
            </a:r>
            <a:br>
              <a:rPr lang="fa-IR" sz="2000" b="1" dirty="0" smtClean="0">
                <a:solidFill>
                  <a:srgbClr val="002060"/>
                </a:solidFill>
                <a:cs typeface="+mn-cs"/>
              </a:rPr>
            </a:br>
            <a:r>
              <a:rPr lang="fa-IR" sz="2000" b="1" dirty="0" smtClean="0">
                <a:solidFill>
                  <a:srgbClr val="002060"/>
                </a:solidFill>
                <a:cs typeface="+mn-cs"/>
              </a:rPr>
              <a:t>با </a:t>
            </a:r>
            <a:r>
              <a:rPr lang="fa-IR" sz="2000" b="1" dirty="0">
                <a:solidFill>
                  <a:srgbClr val="002060"/>
                </a:solidFill>
                <a:cs typeface="+mn-cs"/>
              </a:rPr>
              <a:t>تمرکز بر طراحی آموزشی </a:t>
            </a:r>
            <a:r>
              <a:rPr lang="en-US" sz="2000" dirty="0">
                <a:solidFill>
                  <a:srgbClr val="002060"/>
                </a:solidFill>
                <a:cs typeface="+mn-cs"/>
              </a:rPr>
              <a:t/>
            </a:r>
            <a:br>
              <a:rPr lang="en-US" sz="2000" dirty="0">
                <a:solidFill>
                  <a:srgbClr val="002060"/>
                </a:solidFill>
                <a:cs typeface="+mn-cs"/>
              </a:rPr>
            </a:br>
            <a:r>
              <a:rPr lang="fa-IR" sz="2000" b="1" dirty="0">
                <a:solidFill>
                  <a:srgbClr val="002060"/>
                </a:solidFill>
              </a:rPr>
              <a:t>(صرفا برای کار عملی)</a:t>
            </a:r>
            <a:r>
              <a:rPr lang="en-US" sz="2000" dirty="0">
                <a:solidFill>
                  <a:srgbClr val="002060"/>
                </a:solidFill>
                <a:cs typeface="+mn-cs"/>
              </a:rPr>
              <a:t/>
            </a:r>
            <a:br>
              <a:rPr lang="en-US" sz="2000" dirty="0">
                <a:solidFill>
                  <a:srgbClr val="002060"/>
                </a:solidFill>
                <a:cs typeface="+mn-cs"/>
              </a:rPr>
            </a:br>
            <a:r>
              <a:rPr lang="fa-IR" sz="2000" b="1" dirty="0">
                <a:solidFill>
                  <a:srgbClr val="002060"/>
                </a:solidFill>
                <a:cs typeface="+mn-cs"/>
              </a:rPr>
              <a:t>ویژه آموزش مطالعات اجتماعی</a:t>
            </a:r>
            <a:r>
              <a:rPr lang="en-US" sz="2000" dirty="0">
                <a:solidFill>
                  <a:srgbClr val="002060"/>
                </a:solidFill>
                <a:cs typeface="+mn-cs"/>
              </a:rPr>
              <a:t/>
            </a:r>
            <a:br>
              <a:rPr lang="en-US" sz="2000" dirty="0">
                <a:solidFill>
                  <a:srgbClr val="002060"/>
                </a:solidFill>
                <a:cs typeface="+mn-cs"/>
              </a:rPr>
            </a:br>
            <a:r>
              <a:rPr lang="fa-IR" sz="2000" b="1" dirty="0">
                <a:solidFill>
                  <a:srgbClr val="002060"/>
                </a:solidFill>
                <a:cs typeface="+mn-cs"/>
              </a:rPr>
              <a:t>مدرس: حسینی</a:t>
            </a:r>
            <a:r>
              <a:rPr lang="en-US" sz="2000" dirty="0">
                <a:solidFill>
                  <a:srgbClr val="002060"/>
                </a:solidFill>
                <a:cs typeface="+mn-cs"/>
              </a:rPr>
              <a:t/>
            </a:r>
            <a:br>
              <a:rPr lang="en-US" sz="2000" dirty="0">
                <a:solidFill>
                  <a:srgbClr val="002060"/>
                </a:solidFill>
                <a:cs typeface="+mn-cs"/>
              </a:rPr>
            </a:br>
            <a:r>
              <a:rPr lang="fa-IR" sz="2000" b="1" dirty="0">
                <a:solidFill>
                  <a:srgbClr val="002060"/>
                </a:solidFill>
                <a:cs typeface="+mn-cs"/>
              </a:rPr>
              <a:t>99-1398</a:t>
            </a:r>
            <a:r>
              <a:rPr lang="en-US" dirty="0">
                <a:solidFill>
                  <a:srgbClr val="0070C0"/>
                </a:solidFill>
              </a:rPr>
              <a:t/>
            </a:r>
            <a:br>
              <a:rPr lang="en-US" dirty="0">
                <a:solidFill>
                  <a:srgbClr val="0070C0"/>
                </a:solidFill>
              </a:rPr>
            </a:b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51799" y="353571"/>
            <a:ext cx="7766936" cy="1096899"/>
          </a:xfrm>
        </p:spPr>
        <p:txBody>
          <a:bodyPr/>
          <a:lstStyle/>
          <a:p>
            <a:pPr algn="ctr"/>
            <a:r>
              <a:rPr lang="fa-IR" sz="2400" b="1" dirty="0">
                <a:solidFill>
                  <a:schemeClr val="tx1"/>
                </a:solidFill>
              </a:rPr>
              <a:t>بسم الله الرحمن الرحیم </a:t>
            </a:r>
            <a:endParaRPr lang="en-US" sz="2400" b="1" dirty="0">
              <a:solidFill>
                <a:schemeClr val="tx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6568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545" y="1308846"/>
            <a:ext cx="8596668" cy="4258235"/>
          </a:xfrm>
        </p:spPr>
        <p:txBody>
          <a:bodyPr>
            <a:normAutofit/>
          </a:bodyPr>
          <a:lstStyle/>
          <a:p>
            <a:pPr algn="ctr" rtl="1">
              <a:lnSpc>
                <a:spcPct val="150000"/>
              </a:lnSpc>
            </a:pPr>
            <a:r>
              <a:rPr lang="fa-IR" sz="2800" b="1" dirty="0">
                <a:solidFill>
                  <a:schemeClr val="tx1"/>
                </a:solidFill>
              </a:rPr>
              <a:t>منابع:</a:t>
            </a:r>
            <a:r>
              <a:rPr lang="en-US" sz="2800" dirty="0">
                <a:solidFill>
                  <a:srgbClr val="0070C0"/>
                </a:solidFill>
              </a:rPr>
              <a:t/>
            </a:r>
            <a:br>
              <a:rPr lang="en-US" sz="2800" dirty="0">
                <a:solidFill>
                  <a:srgbClr val="0070C0"/>
                </a:solidFill>
              </a:rPr>
            </a:br>
            <a:r>
              <a:rPr lang="fa-IR" sz="2800" b="1" dirty="0">
                <a:solidFill>
                  <a:srgbClr val="0070C0"/>
                </a:solidFill>
              </a:rPr>
              <a:t>1. مهارتهای آموزشی و پرورشی </a:t>
            </a:r>
            <a:r>
              <a:rPr lang="en-US" sz="2800" b="1" dirty="0" smtClean="0">
                <a:solidFill>
                  <a:srgbClr val="0070C0"/>
                </a:solidFill>
              </a:rPr>
              <a:t/>
            </a:r>
            <a:br>
              <a:rPr lang="en-US" sz="2800" b="1" dirty="0" smtClean="0">
                <a:solidFill>
                  <a:srgbClr val="0070C0"/>
                </a:solidFill>
              </a:rPr>
            </a:br>
            <a:r>
              <a:rPr lang="fa-IR" sz="2800" b="1" dirty="0" smtClean="0">
                <a:solidFill>
                  <a:srgbClr val="0070C0"/>
                </a:solidFill>
              </a:rPr>
              <a:t>جلد </a:t>
            </a:r>
            <a:r>
              <a:rPr lang="fa-IR" sz="2800" b="1" dirty="0">
                <a:solidFill>
                  <a:srgbClr val="0070C0"/>
                </a:solidFill>
              </a:rPr>
              <a:t>اول : روش ها و فنون تدریس </a:t>
            </a:r>
            <a:r>
              <a:rPr lang="en-US" sz="2800" b="1" dirty="0" smtClean="0">
                <a:solidFill>
                  <a:srgbClr val="0070C0"/>
                </a:solidFill>
              </a:rPr>
              <a:t/>
            </a:r>
            <a:br>
              <a:rPr lang="en-US" sz="2800" b="1" dirty="0" smtClean="0">
                <a:solidFill>
                  <a:srgbClr val="0070C0"/>
                </a:solidFill>
              </a:rPr>
            </a:br>
            <a:r>
              <a:rPr lang="fa-IR" sz="2800" b="1" dirty="0" smtClean="0">
                <a:solidFill>
                  <a:srgbClr val="0070C0"/>
                </a:solidFill>
              </a:rPr>
              <a:t> </a:t>
            </a:r>
            <a:r>
              <a:rPr lang="fa-IR" sz="2800" b="1" dirty="0">
                <a:solidFill>
                  <a:srgbClr val="0070C0"/>
                </a:solidFill>
              </a:rPr>
              <a:t>دکتر حسن شعبانی </a:t>
            </a:r>
            <a:r>
              <a:rPr lang="en-US" sz="2800" dirty="0">
                <a:solidFill>
                  <a:srgbClr val="0070C0"/>
                </a:solidFill>
              </a:rPr>
              <a:t/>
            </a:r>
            <a:br>
              <a:rPr lang="en-US" sz="2800" dirty="0">
                <a:solidFill>
                  <a:srgbClr val="0070C0"/>
                </a:solidFill>
              </a:rPr>
            </a:br>
            <a:r>
              <a:rPr lang="fa-IR" sz="2800" b="1" dirty="0">
                <a:solidFill>
                  <a:srgbClr val="0070C0"/>
                </a:solidFill>
              </a:rPr>
              <a:t>2. روش آموزش مطالعات اجتماعی </a:t>
            </a:r>
            <a:r>
              <a:rPr lang="en-US" sz="2800" b="1" dirty="0" smtClean="0">
                <a:solidFill>
                  <a:srgbClr val="0070C0"/>
                </a:solidFill>
              </a:rPr>
              <a:t/>
            </a:r>
            <a:br>
              <a:rPr lang="en-US" sz="2800" b="1" dirty="0" smtClean="0">
                <a:solidFill>
                  <a:srgbClr val="0070C0"/>
                </a:solidFill>
              </a:rPr>
            </a:br>
            <a:r>
              <a:rPr lang="fa-IR" sz="2800" b="1" dirty="0" smtClean="0">
                <a:solidFill>
                  <a:srgbClr val="0070C0"/>
                </a:solidFill>
              </a:rPr>
              <a:t> </a:t>
            </a:r>
            <a:r>
              <a:rPr lang="fa-IR" sz="2800" b="1" dirty="0">
                <a:solidFill>
                  <a:srgbClr val="0070C0"/>
                </a:solidFill>
              </a:rPr>
              <a:t>ویژه تربیت معلم </a:t>
            </a:r>
            <a:endParaRPr lang="en-US" sz="28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3953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970" y="591671"/>
            <a:ext cx="8596668" cy="1075764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en-US" sz="2000" b="1" dirty="0" smtClean="0">
                <a:solidFill>
                  <a:srgbClr val="0070C0"/>
                </a:solidFill>
              </a:rPr>
              <a:t/>
            </a:r>
            <a:br>
              <a:rPr lang="en-US" sz="2000" b="1" dirty="0" smtClean="0">
                <a:solidFill>
                  <a:srgbClr val="0070C0"/>
                </a:solidFill>
              </a:rPr>
            </a:br>
            <a:r>
              <a:rPr lang="en-US" sz="2000" b="1" dirty="0">
                <a:solidFill>
                  <a:srgbClr val="0070C0"/>
                </a:solidFill>
              </a:rPr>
              <a:t/>
            </a:r>
            <a:br>
              <a:rPr lang="en-US" sz="2000" b="1" dirty="0">
                <a:solidFill>
                  <a:srgbClr val="0070C0"/>
                </a:solidFill>
              </a:rPr>
            </a:br>
            <a:r>
              <a:rPr lang="en-US" sz="2000" b="1" dirty="0" smtClean="0">
                <a:solidFill>
                  <a:srgbClr val="0070C0"/>
                </a:solidFill>
              </a:rPr>
              <a:t/>
            </a:r>
            <a:br>
              <a:rPr lang="en-US" sz="2000" b="1" dirty="0" smtClean="0">
                <a:solidFill>
                  <a:srgbClr val="0070C0"/>
                </a:solidFill>
              </a:rPr>
            </a:br>
            <a:r>
              <a:rPr lang="en-US" sz="2000" b="1" dirty="0">
                <a:solidFill>
                  <a:srgbClr val="0070C0"/>
                </a:solidFill>
              </a:rPr>
              <a:t/>
            </a:r>
            <a:br>
              <a:rPr lang="en-US" sz="2000" b="1" dirty="0">
                <a:solidFill>
                  <a:srgbClr val="0070C0"/>
                </a:solidFill>
              </a:rPr>
            </a:br>
            <a:r>
              <a:rPr lang="en-US" sz="2000" b="1" dirty="0" smtClean="0">
                <a:solidFill>
                  <a:srgbClr val="0070C0"/>
                </a:solidFill>
              </a:rPr>
              <a:t/>
            </a:r>
            <a:br>
              <a:rPr lang="en-US" sz="2000" b="1" dirty="0" smtClean="0">
                <a:solidFill>
                  <a:srgbClr val="0070C0"/>
                </a:solidFill>
              </a:rPr>
            </a:br>
            <a:r>
              <a:rPr lang="en-US" sz="2000" b="1" dirty="0">
                <a:solidFill>
                  <a:srgbClr val="0070C0"/>
                </a:solidFill>
              </a:rPr>
              <a:t/>
            </a:r>
            <a:br>
              <a:rPr lang="en-US" sz="2000" b="1" dirty="0">
                <a:solidFill>
                  <a:srgbClr val="0070C0"/>
                </a:solidFill>
              </a:rPr>
            </a:br>
            <a:r>
              <a:rPr lang="en-US" sz="2200" b="1" dirty="0"/>
              <a:t/>
            </a:r>
            <a:br>
              <a:rPr lang="en-US" sz="2200" b="1" dirty="0"/>
            </a:br>
            <a:r>
              <a:rPr lang="en-US" sz="2200" b="1" dirty="0" smtClean="0">
                <a:solidFill>
                  <a:srgbClr val="002060"/>
                </a:solidFill>
              </a:rPr>
              <a:t>98/12/19: </a:t>
            </a:r>
            <a:r>
              <a:rPr lang="fa-IR" sz="2200" b="1" dirty="0" smtClean="0">
                <a:solidFill>
                  <a:srgbClr val="002060"/>
                </a:solidFill>
              </a:rPr>
              <a:t>جلسه اول</a:t>
            </a:r>
            <a:r>
              <a:rPr lang="en-US" sz="2200" b="1" dirty="0">
                <a:solidFill>
                  <a:srgbClr val="0070C0"/>
                </a:solidFill>
              </a:rPr>
              <a:t/>
            </a:r>
            <a:br>
              <a:rPr lang="en-US" sz="2200" b="1" dirty="0">
                <a:solidFill>
                  <a:srgbClr val="0070C0"/>
                </a:solidFill>
              </a:rPr>
            </a:br>
            <a:endParaRPr lang="en-US" sz="2200" b="1" dirty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6177" y="1667435"/>
            <a:ext cx="10488705" cy="5795683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fa-IR" b="1" dirty="0">
                <a:solidFill>
                  <a:schemeClr val="tx1"/>
                </a:solidFill>
              </a:rPr>
              <a:t>مقدمه </a:t>
            </a:r>
            <a:r>
              <a:rPr lang="fa-IR" b="1" dirty="0" smtClean="0">
                <a:solidFill>
                  <a:schemeClr val="tx1"/>
                </a:solidFill>
              </a:rPr>
              <a:t>: </a:t>
            </a:r>
            <a:r>
              <a:rPr lang="ar-SA" b="1" dirty="0" smtClean="0">
                <a:solidFill>
                  <a:schemeClr val="tx1"/>
                </a:solidFill>
                <a:cs typeface="+mj-cs"/>
              </a:rPr>
              <a:t>ويژگیهای </a:t>
            </a:r>
            <a:r>
              <a:rPr lang="ar-SA" b="1" dirty="0">
                <a:solidFill>
                  <a:schemeClr val="tx1"/>
                </a:solidFill>
                <a:cs typeface="+mj-cs"/>
              </a:rPr>
              <a:t>يادگيری و تدريس مؤثر مطالعات </a:t>
            </a:r>
            <a:r>
              <a:rPr lang="ar-SA" b="1" dirty="0" smtClean="0">
                <a:solidFill>
                  <a:schemeClr val="tx1"/>
                </a:solidFill>
                <a:cs typeface="+mj-cs"/>
              </a:rPr>
              <a:t>اجتماعی</a:t>
            </a:r>
            <a:endParaRPr lang="en-US" b="1" dirty="0" smtClean="0">
              <a:solidFill>
                <a:schemeClr val="tx1"/>
              </a:solidFill>
              <a:cs typeface="+mj-cs"/>
            </a:endParaRPr>
          </a:p>
          <a:p>
            <a:pPr algn="r">
              <a:lnSpc>
                <a:spcPct val="150000"/>
              </a:lnSpc>
            </a:pPr>
            <a:r>
              <a:rPr lang="fa-IR" sz="1800" dirty="0">
                <a:solidFill>
                  <a:srgbClr val="0070C0"/>
                </a:solidFill>
                <a:cs typeface="+mj-cs"/>
              </a:rPr>
              <a:t>- </a:t>
            </a:r>
            <a:r>
              <a:rPr lang="fa-IR" sz="1800" b="1" dirty="0">
                <a:solidFill>
                  <a:srgbClr val="0070C0"/>
                </a:solidFill>
                <a:cs typeface="+mj-cs"/>
              </a:rPr>
              <a:t>همه ی يادگيرندگان طيف گسترده ای از دانش و تجارب را با خود حمل می کنند که محصول  از طريق موقعيت جغرافيايی محل « محيط يادگيری» آنهاست. اين طيف از تجارب پيشين، قبلا زندگی شان،وضعيت اقتصادی</a:t>
            </a:r>
          </a:p>
          <a:p>
            <a:pPr algn="r">
              <a:lnSpc>
                <a:spcPct val="150000"/>
              </a:lnSpc>
            </a:pPr>
            <a:r>
              <a:rPr lang="fa-IR" sz="1800" b="1" dirty="0">
                <a:solidFill>
                  <a:srgbClr val="0070C0"/>
                </a:solidFill>
                <a:cs typeface="+mj-cs"/>
              </a:rPr>
              <a:t> - اجتماعی شان و جنبه های مربوط به سوابق خانوادگی، فاميلی ونظاير آن شکل گرفته است. اين تجارب و دانش پيشين بر تجارب يادگيری جديداثر میگذارد؛ </a:t>
            </a:r>
          </a:p>
          <a:p>
            <a:pPr algn="r">
              <a:lnSpc>
                <a:spcPct val="150000"/>
              </a:lnSpc>
            </a:pPr>
            <a:r>
              <a:rPr lang="fa-IR" sz="1800" b="1" dirty="0">
                <a:solidFill>
                  <a:srgbClr val="0070C0"/>
                </a:solidFill>
                <a:cs typeface="+mj-cs"/>
              </a:rPr>
              <a:t>ـ يادگيری در متن و فضای فرهنگی - اجتماعی به خصوص وقوع میيابد؛ </a:t>
            </a:r>
          </a:p>
          <a:p>
            <a:pPr algn="r">
              <a:lnSpc>
                <a:spcPct val="150000"/>
              </a:lnSpc>
            </a:pPr>
            <a:r>
              <a:rPr lang="fa-IR" sz="1800" b="1" dirty="0">
                <a:solidFill>
                  <a:srgbClr val="0070C0"/>
                </a:solidFill>
                <a:cs typeface="+mj-cs"/>
              </a:rPr>
              <a:t>- يادگيری يک فرايند مادام العمر است و در طول حيات يک فرد به طور مستمر ادامه دارد؛ </a:t>
            </a:r>
          </a:p>
          <a:p>
            <a:pPr algn="ctr"/>
            <a:endParaRPr lang="en-US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155463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970" y="363071"/>
            <a:ext cx="8596668" cy="67235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000" b="1" dirty="0" smtClean="0">
                <a:solidFill>
                  <a:srgbClr val="0070C0"/>
                </a:solidFill>
              </a:rPr>
              <a:t/>
            </a:r>
            <a:br>
              <a:rPr lang="en-US" sz="2000" b="1" dirty="0" smtClean="0">
                <a:solidFill>
                  <a:srgbClr val="0070C0"/>
                </a:solidFill>
              </a:rPr>
            </a:br>
            <a:r>
              <a:rPr lang="en-US" sz="2000" b="1" dirty="0">
                <a:solidFill>
                  <a:srgbClr val="0070C0"/>
                </a:solidFill>
              </a:rPr>
              <a:t/>
            </a:r>
            <a:br>
              <a:rPr lang="en-US" sz="2000" b="1" dirty="0">
                <a:solidFill>
                  <a:srgbClr val="0070C0"/>
                </a:solidFill>
              </a:rPr>
            </a:br>
            <a:r>
              <a:rPr lang="en-US" sz="2000" b="1" dirty="0" smtClean="0">
                <a:solidFill>
                  <a:srgbClr val="0070C0"/>
                </a:solidFill>
              </a:rPr>
              <a:t/>
            </a:r>
            <a:br>
              <a:rPr lang="en-US" sz="2000" b="1" dirty="0" smtClean="0">
                <a:solidFill>
                  <a:srgbClr val="0070C0"/>
                </a:solidFill>
              </a:rPr>
            </a:br>
            <a:r>
              <a:rPr lang="en-US" sz="2000" b="1" dirty="0">
                <a:solidFill>
                  <a:srgbClr val="0070C0"/>
                </a:solidFill>
              </a:rPr>
              <a:t/>
            </a:r>
            <a:br>
              <a:rPr lang="en-US" sz="2000" b="1" dirty="0">
                <a:solidFill>
                  <a:srgbClr val="0070C0"/>
                </a:solidFill>
              </a:rPr>
            </a:br>
            <a:r>
              <a:rPr lang="en-US" sz="2000" b="1" dirty="0" smtClean="0">
                <a:solidFill>
                  <a:srgbClr val="0070C0"/>
                </a:solidFill>
              </a:rPr>
              <a:t/>
            </a:r>
            <a:br>
              <a:rPr lang="en-US" sz="2000" b="1" dirty="0" smtClean="0">
                <a:solidFill>
                  <a:srgbClr val="0070C0"/>
                </a:solidFill>
              </a:rPr>
            </a:br>
            <a:r>
              <a:rPr lang="en-US" sz="2000" b="1" dirty="0">
                <a:solidFill>
                  <a:srgbClr val="0070C0"/>
                </a:solidFill>
              </a:rPr>
              <a:t/>
            </a:r>
            <a:br>
              <a:rPr lang="en-US" sz="2000" b="1" dirty="0">
                <a:solidFill>
                  <a:srgbClr val="0070C0"/>
                </a:solidFill>
              </a:rPr>
            </a:br>
            <a:r>
              <a:rPr lang="en-US" sz="2200" b="1" dirty="0"/>
              <a:t/>
            </a:r>
            <a:br>
              <a:rPr lang="en-US" sz="2200" b="1" dirty="0"/>
            </a:br>
            <a:r>
              <a:rPr lang="fa-IR" sz="2200" b="1" dirty="0" smtClean="0">
                <a:solidFill>
                  <a:srgbClr val="0070C0"/>
                </a:solidFill>
              </a:rPr>
              <a:t>ادامه </a:t>
            </a:r>
            <a:endParaRPr lang="en-US" sz="2200" b="1" dirty="0">
              <a:solidFill>
                <a:srgbClr val="0070C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9282" y="1223682"/>
            <a:ext cx="10488705" cy="5795683"/>
          </a:xfrm>
        </p:spPr>
        <p:txBody>
          <a:bodyPr>
            <a:noAutofit/>
          </a:bodyPr>
          <a:lstStyle/>
          <a:p>
            <a:pPr algn="r">
              <a:lnSpc>
                <a:spcPct val="150000"/>
              </a:lnSpc>
            </a:pPr>
            <a:r>
              <a:rPr lang="fa-IR" sz="1800" b="1" dirty="0" smtClean="0">
                <a:solidFill>
                  <a:srgbClr val="0070C0"/>
                </a:solidFill>
                <a:cs typeface="+mj-cs"/>
              </a:rPr>
              <a:t>- </a:t>
            </a:r>
            <a:r>
              <a:rPr lang="fa-IR" sz="1800" b="1" dirty="0">
                <a:solidFill>
                  <a:srgbClr val="0070C0"/>
                </a:solidFill>
                <a:cs typeface="+mj-cs"/>
              </a:rPr>
              <a:t>يادگيرندگان به روش های مختلف ياد می گيرند؛</a:t>
            </a:r>
          </a:p>
          <a:p>
            <a:pPr algn="r">
              <a:lnSpc>
                <a:spcPct val="150000"/>
              </a:lnSpc>
            </a:pPr>
            <a:r>
              <a:rPr lang="fa-IR" sz="1800" b="1" dirty="0">
                <a:solidFill>
                  <a:srgbClr val="0070C0"/>
                </a:solidFill>
                <a:cs typeface="+mj-cs"/>
              </a:rPr>
              <a:t> - يادگيرندگان به روش های متفاوت مهارت های تفکر وعمل را بروز می دهند؛ </a:t>
            </a:r>
          </a:p>
          <a:p>
            <a:pPr algn="r">
              <a:lnSpc>
                <a:spcPct val="150000"/>
              </a:lnSpc>
            </a:pPr>
            <a:r>
              <a:rPr lang="fa-IR" sz="1800" b="1" dirty="0">
                <a:solidFill>
                  <a:srgbClr val="0070C0"/>
                </a:solidFill>
                <a:cs typeface="+mj-cs"/>
              </a:rPr>
              <a:t>- يادگيری می تواند از طيف گسترده ای از روشها و فنّاوری (تکنولوژی )ها بهره گيری کند؛</a:t>
            </a:r>
          </a:p>
          <a:p>
            <a:pPr algn="r">
              <a:lnSpc>
                <a:spcPct val="150000"/>
              </a:lnSpc>
            </a:pPr>
            <a:r>
              <a:rPr lang="fa-IR" sz="1800" b="1" dirty="0">
                <a:solidFill>
                  <a:srgbClr val="0070C0"/>
                </a:solidFill>
                <a:cs typeface="+mj-cs"/>
              </a:rPr>
              <a:t> - يادگيری و آموزش تلاشی جمعی تلقی می شود؛ دانش آموز، معلم و همه ی افراد دخيل در يادگيری، هم در مسئوليت و هم در نتيجه ی کار سهيم اند. بر اين مبنا، يادگيری فرايند شکل دادن به معنا از طريق تجربه است. آموزش و تدريس فرايند رهبری و تسهيل يادگيری است.</a:t>
            </a:r>
          </a:p>
          <a:p>
            <a:pPr algn="ctr"/>
            <a:endParaRPr lang="en-US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83634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440" y="470647"/>
            <a:ext cx="8596668" cy="564778"/>
          </a:xfrm>
        </p:spPr>
        <p:txBody>
          <a:bodyPr>
            <a:normAutofit fontScale="90000"/>
          </a:bodyPr>
          <a:lstStyle/>
          <a:p>
            <a:pPr algn="r"/>
            <a:r>
              <a:rPr lang="ar-SA" sz="2200" b="1" dirty="0">
                <a:solidFill>
                  <a:schemeClr val="tx1"/>
                </a:solidFill>
              </a:rPr>
              <a:t>پنج ويژگی اساسی درآموزش و يادگيری مطالعات اجتماعی :</a:t>
            </a:r>
            <a:r>
              <a:rPr lang="fa-IR" dirty="0">
                <a:solidFill>
                  <a:srgbClr val="0070C0"/>
                </a:solidFill>
              </a:rPr>
              <a:t/>
            </a:r>
            <a:br>
              <a:rPr lang="fa-IR" dirty="0">
                <a:solidFill>
                  <a:srgbClr val="0070C0"/>
                </a:solidFill>
              </a:rPr>
            </a:br>
            <a:r>
              <a:rPr lang="fa-IR" dirty="0"/>
              <a:t/>
            </a:r>
            <a:br>
              <a:rPr lang="fa-IR" dirty="0"/>
            </a:br>
            <a:r>
              <a:rPr lang="fa-IR" dirty="0" smtClean="0"/>
              <a:t/>
            </a:r>
            <a:br>
              <a:rPr lang="fa-IR" dirty="0" smtClean="0"/>
            </a:br>
            <a:r>
              <a:rPr lang="ar-SA" sz="2200" b="1" dirty="0" smtClean="0">
                <a:solidFill>
                  <a:srgbClr val="0070C0"/>
                </a:solidFill>
              </a:rPr>
              <a:t>الف</a:t>
            </a:r>
            <a:r>
              <a:rPr lang="ar-SA" sz="2200" b="1" dirty="0">
                <a:solidFill>
                  <a:srgbClr val="0070C0"/>
                </a:solidFill>
              </a:rPr>
              <a:t>) آموزش و يادگيری مطالعات اجتماعی زمانی مؤثر است که معنادار </a:t>
            </a:r>
            <a:r>
              <a:rPr lang="ar-SA" sz="2200" b="1" dirty="0" smtClean="0">
                <a:solidFill>
                  <a:srgbClr val="0070C0"/>
                </a:solidFill>
              </a:rPr>
              <a:t>باشد</a:t>
            </a:r>
            <a:r>
              <a:rPr lang="fa-IR" sz="2200" b="1" dirty="0" smtClean="0">
                <a:solidFill>
                  <a:srgbClr val="0070C0"/>
                </a:solidFill>
              </a:rPr>
              <a:t/>
            </a:r>
            <a:br>
              <a:rPr lang="fa-IR" sz="2200" b="1" dirty="0" smtClean="0">
                <a:solidFill>
                  <a:srgbClr val="0070C0"/>
                </a:solidFill>
              </a:rPr>
            </a:b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ar-SA" sz="2200" b="1" dirty="0">
                <a:solidFill>
                  <a:srgbClr val="0070C0"/>
                </a:solidFill>
              </a:rPr>
              <a:t>ب) آموزش و يادگيری مطالعات اجتماعی زمانی مؤثر است که تلفيقی </a:t>
            </a:r>
            <a:r>
              <a:rPr lang="ar-SA" sz="2200" b="1" dirty="0" smtClean="0">
                <a:solidFill>
                  <a:srgbClr val="0070C0"/>
                </a:solidFill>
              </a:rPr>
              <a:t>باشد</a:t>
            </a:r>
            <a:r>
              <a:rPr lang="fa-IR" sz="2200" b="1" dirty="0">
                <a:solidFill>
                  <a:srgbClr val="0070C0"/>
                </a:solidFill>
              </a:rPr>
              <a:t/>
            </a:r>
            <a:br>
              <a:rPr lang="fa-IR" sz="2200" b="1" dirty="0">
                <a:solidFill>
                  <a:srgbClr val="0070C0"/>
                </a:solidFill>
              </a:rPr>
            </a:br>
            <a:r>
              <a:rPr lang="fa-IR" sz="2200" b="1" dirty="0">
                <a:solidFill>
                  <a:srgbClr val="0070C0"/>
                </a:solidFill>
              </a:rPr>
              <a:t>پ) آموزش و يادگيری مطالعات اجتماعی زمانی مؤثر است که ارزش محور باشد</a:t>
            </a:r>
            <a:br>
              <a:rPr lang="fa-IR" sz="2200" b="1" dirty="0">
                <a:solidFill>
                  <a:srgbClr val="0070C0"/>
                </a:solidFill>
              </a:rPr>
            </a:br>
            <a:r>
              <a:rPr lang="fa-IR" sz="2200" b="1" dirty="0">
                <a:solidFill>
                  <a:srgbClr val="0070C0"/>
                </a:solidFill>
              </a:rPr>
              <a:t>ت) آموزش و يادگيری مطالعات اجتماعی زمانی مؤثر است که چالش برانگيز باشد</a:t>
            </a:r>
            <a:br>
              <a:rPr lang="fa-IR" sz="2200" b="1" dirty="0">
                <a:solidFill>
                  <a:srgbClr val="0070C0"/>
                </a:solidFill>
              </a:rPr>
            </a:br>
            <a:r>
              <a:rPr lang="fa-IR" sz="2200" b="1" dirty="0">
                <a:solidFill>
                  <a:srgbClr val="0070C0"/>
                </a:solidFill>
              </a:rPr>
              <a:t>ث) آموزش و يادگيری مطالعات اجتماعی زمانی مؤثر است که معلم و فراگير هر دو فعال </a:t>
            </a:r>
            <a:r>
              <a:rPr lang="fa-IR" sz="2200" b="1" dirty="0" smtClean="0">
                <a:solidFill>
                  <a:srgbClr val="0070C0"/>
                </a:solidFill>
              </a:rPr>
              <a:t>باشند</a:t>
            </a:r>
            <a:br>
              <a:rPr lang="fa-IR" sz="2200" b="1" dirty="0" smtClean="0">
                <a:solidFill>
                  <a:srgbClr val="0070C0"/>
                </a:solidFill>
              </a:rPr>
            </a:br>
            <a:r>
              <a:rPr lang="fa-IR" sz="2200" b="1" dirty="0" smtClean="0">
                <a:solidFill>
                  <a:srgbClr val="0070C0"/>
                </a:solidFill>
              </a:rPr>
              <a:t/>
            </a:r>
            <a:br>
              <a:rPr lang="fa-IR" sz="2200" b="1" dirty="0" smtClean="0">
                <a:solidFill>
                  <a:srgbClr val="0070C0"/>
                </a:solidFill>
              </a:rPr>
            </a:br>
            <a:endParaRPr lang="en-US" sz="22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3108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4678" y="374027"/>
            <a:ext cx="7766936" cy="836207"/>
          </a:xfrm>
        </p:spPr>
        <p:txBody>
          <a:bodyPr/>
          <a:lstStyle/>
          <a:p>
            <a:pPr algn="ctr"/>
            <a:r>
              <a:rPr lang="fa-IR" sz="2000" b="1" dirty="0" smtClean="0">
                <a:solidFill>
                  <a:srgbClr val="002060"/>
                </a:solidFill>
              </a:rPr>
              <a:t>جلسه دوم 26/11/98</a:t>
            </a:r>
            <a:r>
              <a:rPr lang="fa-IR" sz="2000" b="1" dirty="0" smtClean="0">
                <a:solidFill>
                  <a:srgbClr val="0070C0"/>
                </a:solidFill>
              </a:rPr>
              <a:t> </a:t>
            </a:r>
            <a:br>
              <a:rPr lang="fa-IR" sz="2000" b="1" dirty="0" smtClean="0">
                <a:solidFill>
                  <a:srgbClr val="0070C0"/>
                </a:solidFill>
              </a:rPr>
            </a:b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5494" y="1415209"/>
            <a:ext cx="10139082" cy="6841285"/>
          </a:xfrm>
        </p:spPr>
        <p:txBody>
          <a:bodyPr>
            <a:noAutofit/>
          </a:bodyPr>
          <a:lstStyle/>
          <a:p>
            <a:pPr algn="just" rtl="1">
              <a:lnSpc>
                <a:spcPct val="150000"/>
              </a:lnSpc>
            </a:pPr>
            <a:r>
              <a:rPr lang="fa-IR" sz="2000" b="1" dirty="0">
                <a:solidFill>
                  <a:schemeClr val="tx1"/>
                </a:solidFill>
              </a:rPr>
              <a:t>طراحی </a:t>
            </a:r>
            <a:r>
              <a:rPr lang="fa-IR" sz="2000" b="1" dirty="0" smtClean="0">
                <a:solidFill>
                  <a:schemeClr val="tx1"/>
                </a:solidFill>
              </a:rPr>
              <a:t>آموزشی</a:t>
            </a:r>
          </a:p>
          <a:p>
            <a:pPr algn="just" rtl="1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</a:rPr>
              <a:t>1</a:t>
            </a:r>
            <a:r>
              <a:rPr lang="fa-IR" sz="2000" b="1" dirty="0" smtClean="0">
                <a:solidFill>
                  <a:schemeClr val="tx1"/>
                </a:solidFill>
              </a:rPr>
              <a:t>-مفهوم </a:t>
            </a:r>
            <a:r>
              <a:rPr lang="fa-IR" sz="2000" b="1" dirty="0">
                <a:solidFill>
                  <a:schemeClr val="tx1"/>
                </a:solidFill>
              </a:rPr>
              <a:t>شناسی </a:t>
            </a:r>
            <a:endParaRPr lang="fa-IR" sz="2000" b="1" dirty="0" smtClean="0">
              <a:solidFill>
                <a:schemeClr val="tx1"/>
              </a:solidFill>
            </a:endParaRPr>
          </a:p>
          <a:p>
            <a:pPr algn="just" rtl="1">
              <a:lnSpc>
                <a:spcPct val="150000"/>
              </a:lnSpc>
            </a:pPr>
            <a:r>
              <a:rPr lang="fa-IR" sz="2000" b="1" dirty="0">
                <a:solidFill>
                  <a:schemeClr val="tx1"/>
                </a:solidFill>
              </a:rPr>
              <a:t>الف- طراحی </a:t>
            </a:r>
            <a:r>
              <a:rPr lang="fa-IR" sz="2000" b="1" dirty="0">
                <a:solidFill>
                  <a:srgbClr val="0070C0"/>
                </a:solidFill>
              </a:rPr>
              <a:t>در لغت به معنای اختراع کردن ، اندیشیدن، پیش بینی یا تنظیم یک نظریه ذهنی ، ترسیم ، ساختن و آماده کردن پیش نویس یک نقشه و تهیه یک نقشه کاری قبل از عمل برای دست یابی به  آنچه که از پیش تعیین شده است .در فرایند آموزش و تدریس طراحی در واقع برنامه ریزی و دیده بانی  تدریس قبل از اجرای آن است . به این ترتیب طراحی آموزشی را می توان بر اساس تعاریف فوق تهیه نقشه های مشخص در مورد چگونگی دستیابی به هدف های آموزشی تعریف کرد</a:t>
            </a:r>
            <a:r>
              <a:rPr lang="fa-IR" sz="2000" b="1" dirty="0" smtClean="0">
                <a:solidFill>
                  <a:srgbClr val="0070C0"/>
                </a:solidFill>
              </a:rPr>
              <a:t>.</a:t>
            </a:r>
            <a:endParaRPr lang="fa-IR" sz="2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30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4678" y="374027"/>
            <a:ext cx="7766936" cy="836207"/>
          </a:xfrm>
        </p:spPr>
        <p:txBody>
          <a:bodyPr/>
          <a:lstStyle/>
          <a:p>
            <a:pPr algn="ctr"/>
            <a:r>
              <a:rPr lang="fa-IR" sz="2000" b="1" dirty="0" smtClean="0">
                <a:solidFill>
                  <a:srgbClr val="0070C0"/>
                </a:solidFill>
              </a:rPr>
              <a:t>ادامه </a:t>
            </a:r>
            <a:endParaRPr lang="en-US" sz="2000" b="1" dirty="0">
              <a:solidFill>
                <a:srgbClr val="0070C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5494" y="1415209"/>
            <a:ext cx="10139082" cy="6841285"/>
          </a:xfrm>
        </p:spPr>
        <p:txBody>
          <a:bodyPr>
            <a:noAutofit/>
          </a:bodyPr>
          <a:lstStyle/>
          <a:p>
            <a:pPr algn="just" rtl="1">
              <a:lnSpc>
                <a:spcPct val="150000"/>
              </a:lnSpc>
            </a:pPr>
            <a:r>
              <a:rPr lang="fa-IR" sz="2000" b="1" dirty="0" smtClean="0">
                <a:solidFill>
                  <a:srgbClr val="0070C0"/>
                </a:solidFill>
              </a:rPr>
              <a:t>" </a:t>
            </a:r>
            <a:r>
              <a:rPr lang="fa-IR" sz="2000" b="1" dirty="0">
                <a:solidFill>
                  <a:srgbClr val="0070C0"/>
                </a:solidFill>
              </a:rPr>
              <a:t>طراحی آموزشی هنر و علم فراهم نمودن موقعیت ومنابع آموزشی و سازماندهی فعالیت هایی است که ضمن تحقق اهداف در حوزه محتوا،  یادگیرنده را به شایستگی های تعیین شده  برساند؛ بر اساس پژوهش های نظری و عملی در حوزه های شناخت ، فلسفه آموزش و حل مسئله انجام می گیرد."</a:t>
            </a:r>
          </a:p>
          <a:p>
            <a:pPr>
              <a:lnSpc>
                <a:spcPct val="150000"/>
              </a:lnSpc>
            </a:pPr>
            <a:r>
              <a:rPr lang="fa-IR" sz="2000" b="1" dirty="0">
                <a:solidFill>
                  <a:schemeClr val="tx1"/>
                </a:solidFill>
              </a:rPr>
              <a:t>ب- تدریس : </a:t>
            </a:r>
            <a:r>
              <a:rPr lang="fa-IR" sz="2000" b="1" dirty="0">
                <a:solidFill>
                  <a:srgbClr val="0070C0"/>
                </a:solidFill>
              </a:rPr>
              <a:t>مقصد و غایت نهایی طراحی، تدریس مفید و موثر است. از سویی دیگر، طراحی خود گام اول هر تدریس می باشد. </a:t>
            </a:r>
            <a:endParaRPr lang="en-US" sz="2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739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51572" y="226109"/>
            <a:ext cx="7766936" cy="836207"/>
          </a:xfrm>
        </p:spPr>
        <p:txBody>
          <a:bodyPr/>
          <a:lstStyle/>
          <a:p>
            <a:pPr algn="ctr"/>
            <a:r>
              <a:rPr lang="fa-IR" sz="2000" b="1" dirty="0" smtClean="0">
                <a:solidFill>
                  <a:srgbClr val="0070C0"/>
                </a:solidFill>
              </a:rPr>
              <a:t>ادامه</a:t>
            </a:r>
            <a:br>
              <a:rPr lang="fa-IR" sz="2000" b="1" dirty="0" smtClean="0">
                <a:solidFill>
                  <a:srgbClr val="0070C0"/>
                </a:solidFill>
              </a:rPr>
            </a:b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213503"/>
            <a:ext cx="12062012" cy="6841285"/>
          </a:xfrm>
        </p:spPr>
        <p:txBody>
          <a:bodyPr>
            <a:noAutofit/>
          </a:bodyPr>
          <a:lstStyle/>
          <a:p>
            <a:pPr algn="just" rtl="1">
              <a:lnSpc>
                <a:spcPct val="150000"/>
              </a:lnSpc>
            </a:pPr>
            <a:r>
              <a:rPr lang="fa-IR" sz="2000" b="1" dirty="0">
                <a:solidFill>
                  <a:schemeClr val="tx1"/>
                </a:solidFill>
              </a:rPr>
              <a:t>2-الگوهای طراحی آموزشی</a:t>
            </a:r>
          </a:p>
          <a:p>
            <a:pPr algn="just" rtl="1">
              <a:lnSpc>
                <a:spcPct val="150000"/>
              </a:lnSpc>
            </a:pPr>
            <a:r>
              <a:rPr lang="fa-IR" sz="2000" b="1" dirty="0">
                <a:solidFill>
                  <a:srgbClr val="0070C0"/>
                </a:solidFill>
              </a:rPr>
              <a:t>اگر آموزش را به صورت یک نظام یا سیستم نگاه کنیم، بنابراین تعامل و یا کنش و واکنش و یا تأثیر متقابل عناصر نظام تربیتی نظیر فراگیر، معلم، برنامه، وسایل و غیره بر یکدیگر را مد نظر قرار می دهد. با این وجود بایستی برای طراحی از الگویی تبعیت نمود تا براساس این روش تهیه و تنظیم شده باشد. برای طراحی منظم الگوهای مختلفی توسط صاحب نظران ارائه شده است که ما در این جا به بررسی برخی از آن ها می پردازیم</a:t>
            </a:r>
            <a:r>
              <a:rPr lang="fa-IR" sz="2000" b="1" dirty="0" smtClean="0">
                <a:solidFill>
                  <a:srgbClr val="0070C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26443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51572" y="226109"/>
            <a:ext cx="7766936" cy="836207"/>
          </a:xfrm>
        </p:spPr>
        <p:txBody>
          <a:bodyPr/>
          <a:lstStyle/>
          <a:p>
            <a:pPr algn="ctr"/>
            <a:r>
              <a:rPr lang="fa-IR" sz="2000" b="1" dirty="0" smtClean="0">
                <a:solidFill>
                  <a:srgbClr val="0070C0"/>
                </a:solidFill>
              </a:rPr>
              <a:t>ادامه</a:t>
            </a:r>
            <a:br>
              <a:rPr lang="fa-IR" sz="2000" b="1" dirty="0" smtClean="0">
                <a:solidFill>
                  <a:srgbClr val="0070C0"/>
                </a:solidFill>
              </a:rPr>
            </a:b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213503"/>
            <a:ext cx="12062012" cy="6841285"/>
          </a:xfrm>
        </p:spPr>
        <p:txBody>
          <a:bodyPr>
            <a:noAutofit/>
          </a:bodyPr>
          <a:lstStyle/>
          <a:p>
            <a:pPr algn="just" rtl="1">
              <a:lnSpc>
                <a:spcPct val="150000"/>
              </a:lnSpc>
            </a:pPr>
            <a:r>
              <a:rPr lang="fa-IR" sz="2000" b="1" dirty="0" smtClean="0">
                <a:solidFill>
                  <a:srgbClr val="0070C0"/>
                </a:solidFill>
              </a:rPr>
              <a:t>الف- </a:t>
            </a:r>
            <a:r>
              <a:rPr lang="fa-IR" sz="2000" b="1" dirty="0">
                <a:solidFill>
                  <a:srgbClr val="0070C0"/>
                </a:solidFill>
              </a:rPr>
              <a:t>الگوی طراحی آموزشی </a:t>
            </a:r>
            <a:r>
              <a:rPr lang="fa-IR" sz="2000" b="1" dirty="0" smtClean="0">
                <a:solidFill>
                  <a:srgbClr val="0070C0"/>
                </a:solidFill>
              </a:rPr>
              <a:t>براون</a:t>
            </a:r>
          </a:p>
          <a:p>
            <a:pPr algn="just" rtl="1">
              <a:lnSpc>
                <a:spcPct val="150000"/>
              </a:lnSpc>
            </a:pPr>
            <a:r>
              <a:rPr lang="fa-IR" sz="2000" b="1" dirty="0">
                <a:solidFill>
                  <a:srgbClr val="0070C0"/>
                </a:solidFill>
              </a:rPr>
              <a:t>ب- الگوى طراحى </a:t>
            </a:r>
            <a:r>
              <a:rPr lang="fa-IR" sz="2000" b="1" dirty="0" smtClean="0">
                <a:solidFill>
                  <a:srgbClr val="0070C0"/>
                </a:solidFill>
              </a:rPr>
              <a:t>اينديانا</a:t>
            </a:r>
          </a:p>
          <a:p>
            <a:pPr algn="just" rtl="1">
              <a:lnSpc>
                <a:spcPct val="150000"/>
              </a:lnSpc>
            </a:pPr>
            <a:r>
              <a:rPr lang="fa-IR" sz="2000" b="1" dirty="0">
                <a:solidFill>
                  <a:srgbClr val="0070C0"/>
                </a:solidFill>
              </a:rPr>
              <a:t>ب- الگوى طراحى </a:t>
            </a:r>
            <a:r>
              <a:rPr lang="fa-IR" sz="2000" b="1" dirty="0" smtClean="0">
                <a:solidFill>
                  <a:srgbClr val="0070C0"/>
                </a:solidFill>
              </a:rPr>
              <a:t>اينديانا</a:t>
            </a:r>
          </a:p>
          <a:p>
            <a:pPr algn="just" rtl="1">
              <a:lnSpc>
                <a:spcPct val="150000"/>
              </a:lnSpc>
            </a:pPr>
            <a:r>
              <a:rPr lang="fa-IR" sz="2000" b="1" dirty="0">
                <a:solidFill>
                  <a:srgbClr val="0070C0"/>
                </a:solidFill>
              </a:rPr>
              <a:t>د- الگوی 9 مرحله ای طراحی آموزشی دیك و </a:t>
            </a:r>
            <a:r>
              <a:rPr lang="fa-IR" sz="2000" b="1" dirty="0" smtClean="0">
                <a:solidFill>
                  <a:srgbClr val="0070C0"/>
                </a:solidFill>
              </a:rPr>
              <a:t>كاری</a:t>
            </a:r>
          </a:p>
          <a:p>
            <a:pPr algn="just" rtl="1">
              <a:lnSpc>
                <a:spcPct val="150000"/>
              </a:lnSpc>
            </a:pPr>
            <a:r>
              <a:rPr lang="fa-IR" sz="2000" b="1" dirty="0">
                <a:solidFill>
                  <a:srgbClr val="0070C0"/>
                </a:solidFill>
              </a:rPr>
              <a:t>ه- الگوی طراحي آموزش رايگلوث </a:t>
            </a:r>
            <a:endParaRPr lang="fa-IR" sz="2000" b="1" dirty="0" smtClean="0">
              <a:solidFill>
                <a:srgbClr val="0070C0"/>
              </a:solidFill>
            </a:endParaRPr>
          </a:p>
          <a:p>
            <a:pPr algn="just" rtl="1">
              <a:lnSpc>
                <a:spcPct val="150000"/>
              </a:lnSpc>
            </a:pPr>
            <a:r>
              <a:rPr lang="fa-IR" sz="2000" b="1" dirty="0">
                <a:solidFill>
                  <a:srgbClr val="0070C0"/>
                </a:solidFill>
              </a:rPr>
              <a:t>و- الگوى طراحى آموزشى بر اساس عوامل </a:t>
            </a:r>
            <a:r>
              <a:rPr lang="fa-IR" sz="2000" b="1" dirty="0" smtClean="0">
                <a:solidFill>
                  <a:srgbClr val="0070C0"/>
                </a:solidFill>
              </a:rPr>
              <a:t>چهارگانه</a:t>
            </a:r>
          </a:p>
          <a:p>
            <a:pPr algn="just" rtl="1">
              <a:lnSpc>
                <a:spcPct val="150000"/>
              </a:lnSpc>
            </a:pPr>
            <a:r>
              <a:rPr lang="fa-IR" sz="2000" b="1" dirty="0">
                <a:solidFill>
                  <a:srgbClr val="0070C0"/>
                </a:solidFill>
              </a:rPr>
              <a:t>ز- الگوی طراحی مریل (1981</a:t>
            </a:r>
            <a:r>
              <a:rPr lang="fa-IR" sz="2000" b="1" dirty="0" smtClean="0">
                <a:solidFill>
                  <a:srgbClr val="0070C0"/>
                </a:solidFill>
              </a:rPr>
              <a:t>)</a:t>
            </a:r>
            <a:endParaRPr lang="en-US" sz="2000" b="1" dirty="0" smtClean="0">
              <a:solidFill>
                <a:srgbClr val="0070C0"/>
              </a:solidFill>
            </a:endParaRPr>
          </a:p>
          <a:p>
            <a:pPr algn="ctr" rtl="1">
              <a:lnSpc>
                <a:spcPct val="150000"/>
              </a:lnSpc>
            </a:pP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smtClean="0">
                <a:solidFill>
                  <a:srgbClr val="C00000"/>
                </a:solidFill>
              </a:rPr>
              <a:t>   </a:t>
            </a:r>
            <a:r>
              <a:rPr lang="fa-IR" sz="2400" b="1" dirty="0" smtClean="0">
                <a:solidFill>
                  <a:srgbClr val="C00000"/>
                </a:solidFill>
              </a:rPr>
              <a:t>( توضیحات </a:t>
            </a:r>
            <a:r>
              <a:rPr lang="fa-IR" sz="2400" b="1" dirty="0" smtClean="0">
                <a:solidFill>
                  <a:srgbClr val="C00000"/>
                </a:solidFill>
              </a:rPr>
              <a:t>این الگوها به </a:t>
            </a:r>
            <a:r>
              <a:rPr lang="fa-IR" sz="2400" b="1" dirty="0" smtClean="0">
                <a:solidFill>
                  <a:srgbClr val="C00000"/>
                </a:solidFill>
              </a:rPr>
              <a:t>صورت کار کلاسی توسط دانشجویان </a:t>
            </a:r>
            <a:r>
              <a:rPr lang="fa-IR" sz="2400" b="1" dirty="0" smtClean="0">
                <a:solidFill>
                  <a:srgbClr val="C00000"/>
                </a:solidFill>
              </a:rPr>
              <a:t>داوطلب در کلاس </a:t>
            </a:r>
            <a:r>
              <a:rPr lang="fa-IR" sz="2400" b="1" smtClean="0">
                <a:solidFill>
                  <a:srgbClr val="C00000"/>
                </a:solidFill>
              </a:rPr>
              <a:t>ارائه شد</a:t>
            </a:r>
            <a:r>
              <a:rPr lang="fa-IR" sz="2400" b="1" dirty="0" smtClean="0">
                <a:solidFill>
                  <a:srgbClr val="C00000"/>
                </a:solidFill>
              </a:rPr>
              <a:t>)</a:t>
            </a:r>
            <a:endParaRPr lang="fa-IR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6212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E65331"/>
      </a:accent3>
      <a:accent4>
        <a:srgbClr val="F27E19"/>
      </a:accent4>
      <a:accent5>
        <a:srgbClr val="F2AC19"/>
      </a:accent5>
      <a:accent6>
        <a:srgbClr val="BC80E0"/>
      </a:accent6>
      <a:hlink>
        <a:srgbClr val="EF5285"/>
      </a:hlink>
      <a:folHlink>
        <a:srgbClr val="F77F90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23659B44-6E34-4CE8-8F0D-387DA79968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247</TotalTime>
  <Words>576</Words>
  <Application>Microsoft Office PowerPoint</Application>
  <PresentationFormat>Widescreen</PresentationFormat>
  <Paragraphs>34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Tahoma</vt:lpstr>
      <vt:lpstr>Trebuchet MS</vt:lpstr>
      <vt:lpstr>Wingdings 3</vt:lpstr>
      <vt:lpstr>Facet</vt:lpstr>
      <vt:lpstr>دانشگاه فرهنگیان  پردیس امیرکبیر  جزوه درسی آموزش مطالعات اجتماعی  با تمرکز بر طراحی آموزشی  (صرفا برای کار عملی) ویژه آموزش مطالعات اجتماعی مدرس: حسینی 99-1398 </vt:lpstr>
      <vt:lpstr>منابع: 1. مهارتهای آموزشی و پرورشی  جلد اول : روش ها و فنون تدریس   دکتر حسن شعبانی  2. روش آموزش مطالعات اجتماعی   ویژه تربیت معلم </vt:lpstr>
      <vt:lpstr>       98/12/19: جلسه اول </vt:lpstr>
      <vt:lpstr>       ادامه </vt:lpstr>
      <vt:lpstr>پنج ويژگی اساسی درآموزش و يادگيری مطالعات اجتماعی :   الف) آموزش و يادگيری مطالعات اجتماعی زمانی مؤثر است که معنادار باشد  ب) آموزش و يادگيری مطالعات اجتماعی زمانی مؤثر است که تلفيقی باشد پ) آموزش و يادگيری مطالعات اجتماعی زمانی مؤثر است که ارزش محور باشد ت) آموزش و يادگيری مطالعات اجتماعی زمانی مؤثر است که چالش برانگيز باشد ث) آموزش و يادگيری مطالعات اجتماعی زمانی مؤثر است که معلم و فراگير هر دو فعال باشند  </vt:lpstr>
      <vt:lpstr>جلسه دوم 26/11/98  </vt:lpstr>
      <vt:lpstr>ادامه </vt:lpstr>
      <vt:lpstr>ادامه </vt:lpstr>
      <vt:lpstr>ادامه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هویت یابی</dc:title>
  <dc:creator>RS</dc:creator>
  <cp:lastModifiedBy>maryam hosseini</cp:lastModifiedBy>
  <cp:revision>28</cp:revision>
  <dcterms:created xsi:type="dcterms:W3CDTF">2019-12-10T06:03:06Z</dcterms:created>
  <dcterms:modified xsi:type="dcterms:W3CDTF">2020-05-22T09:18:01Z</dcterms:modified>
</cp:coreProperties>
</file>