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71" d="100"/>
          <a:sy n="71" d="100"/>
        </p:scale>
        <p:origin x="618" y="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363071"/>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200" b="1" dirty="0"/>
              <a:t/>
            </a:r>
            <a:br>
              <a:rPr lang="en-US" sz="2200" b="1" dirty="0"/>
            </a:br>
            <a:r>
              <a:rPr lang="fa-IR" sz="2200" b="1" dirty="0" smtClean="0">
                <a:solidFill>
                  <a:srgbClr val="0070C0"/>
                </a:solidFill>
              </a:rPr>
              <a:t>جلسه ششم مجازی </a:t>
            </a:r>
            <a:br>
              <a:rPr lang="fa-IR" sz="2200" b="1" dirty="0" smtClean="0">
                <a:solidFill>
                  <a:srgbClr val="0070C0"/>
                </a:solidFill>
              </a:rPr>
            </a:br>
            <a:r>
              <a:rPr lang="fa-IR" sz="2200" b="1" dirty="0" smtClean="0">
                <a:solidFill>
                  <a:srgbClr val="0070C0"/>
                </a:solidFill>
              </a:rPr>
              <a:t>99/01/30</a:t>
            </a:r>
            <a:endParaRPr lang="en-US" sz="2200" b="1" dirty="0">
              <a:solidFill>
                <a:srgbClr val="0070C0"/>
              </a:solidFill>
            </a:endParaRPr>
          </a:p>
        </p:txBody>
      </p:sp>
      <p:sp>
        <p:nvSpPr>
          <p:cNvPr id="3" name="Text Placeholder 2"/>
          <p:cNvSpPr>
            <a:spLocks noGrp="1"/>
          </p:cNvSpPr>
          <p:nvPr>
            <p:ph type="body" idx="1"/>
          </p:nvPr>
        </p:nvSpPr>
        <p:spPr>
          <a:xfrm>
            <a:off x="309282" y="1223682"/>
            <a:ext cx="10488705" cy="5795683"/>
          </a:xfrm>
        </p:spPr>
        <p:txBody>
          <a:bodyPr>
            <a:noAutofit/>
          </a:bodyPr>
          <a:lstStyle/>
          <a:p>
            <a:pPr algn="ctr"/>
            <a:r>
              <a:rPr lang="ar-SA" b="1" dirty="0">
                <a:solidFill>
                  <a:schemeClr val="tx1"/>
                </a:solidFill>
                <a:cs typeface="+mj-cs"/>
              </a:rPr>
              <a:t>2- معرفی برخی رويکردها و روشهای نو و مؤثر درآموزش مطالعات اجتماعی</a:t>
            </a:r>
            <a:r>
              <a:rPr lang="ar-SA" b="1" dirty="0" smtClean="0">
                <a:solidFill>
                  <a:schemeClr val="tx1"/>
                </a:solidFill>
                <a:cs typeface="+mj-cs"/>
              </a:rPr>
              <a:t>:</a:t>
            </a:r>
            <a:endParaRPr lang="fa-IR" b="1" dirty="0" smtClean="0">
              <a:solidFill>
                <a:schemeClr val="tx1"/>
              </a:solidFill>
              <a:cs typeface="+mj-cs"/>
            </a:endParaRPr>
          </a:p>
          <a:p>
            <a:pPr algn="justLow" rtl="1">
              <a:lnSpc>
                <a:spcPct val="150000"/>
              </a:lnSpc>
            </a:pPr>
            <a:r>
              <a:rPr lang="fa-IR" b="1" dirty="0">
                <a:solidFill>
                  <a:srgbClr val="0070C0"/>
                </a:solidFill>
                <a:cs typeface="+mj-cs"/>
              </a:rPr>
              <a:t>پيشتر شرح مفصل انواع روشها در کتابهای روش تدريس آمده است؛ از اين رو، در اين بخش فقط برخی رويکردها و روشهای نو و مؤثر در آموزش مطالعات اجتماعی توضيح داده می شود:</a:t>
            </a:r>
          </a:p>
          <a:p>
            <a:pPr algn="justLow" rtl="1">
              <a:lnSpc>
                <a:spcPct val="150000"/>
              </a:lnSpc>
            </a:pPr>
            <a:r>
              <a:rPr lang="fa-IR" b="1" dirty="0">
                <a:solidFill>
                  <a:srgbClr val="0070C0"/>
                </a:solidFill>
                <a:cs typeface="+mj-cs"/>
              </a:rPr>
              <a:t>الف- پروژه: معمولا پروژه ی دانش آموزی به فعاليت هايی گفته می شود که براساس هدف های برنامه ی درسی طراحی می شود و تا حدودی پيچيده تر از تکاليف معمولی است و دانش آموزان به طور انفرادی يا گروهی آن را انجام می دهند. عنوان فعاليت ها می تواند توسط معلم يا دانش آموز يا با هم فکری هر دو انتخاب شود.  محل انجام فعاليت ممکن است کلاس، خارج از کلاس يا ترکيبی از اين دو باشد. فعاليت های پروژه ای برای دانش آموزان فرصتی فراهم می آورد تا مهارت های بهتر زندگی کردن و توانايی برخورد با مسائل زندگی را کسب کنند.</a:t>
            </a:r>
          </a:p>
          <a:p>
            <a:pPr algn="ctr"/>
            <a:endParaRPr lang="en-US" dirty="0">
              <a:cs typeface="+mj-cs"/>
            </a:endParaRPr>
          </a:p>
        </p:txBody>
      </p:sp>
    </p:spTree>
    <p:extLst>
      <p:ext uri="{BB962C8B-B14F-4D97-AF65-F5344CB8AC3E}">
        <p14:creationId xmlns:p14="http://schemas.microsoft.com/office/powerpoint/2010/main" val="4155463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مراحل انجام پروژه: </a:t>
            </a:r>
            <a:r>
              <a:rPr lang="ar-SA" b="1" dirty="0">
                <a:solidFill>
                  <a:srgbClr val="0070C0"/>
                </a:solidFill>
                <a:cs typeface="+mj-cs"/>
              </a:rPr>
              <a:t>هر پروژه شامل سه مرحله ی آغازين، گسترش و پايان است. </a:t>
            </a:r>
          </a:p>
          <a:p>
            <a:pPr algn="just" rtl="1">
              <a:lnSpc>
                <a:spcPct val="150000"/>
              </a:lnSpc>
            </a:pPr>
            <a:r>
              <a:rPr lang="ar-SA" b="1" dirty="0">
                <a:solidFill>
                  <a:schemeClr val="tx1"/>
                </a:solidFill>
                <a:cs typeface="+mj-cs"/>
              </a:rPr>
              <a:t>الف) مرحله ی آغاز پروژه: </a:t>
            </a:r>
            <a:r>
              <a:rPr lang="ar-SA" b="1" dirty="0">
                <a:solidFill>
                  <a:srgbClr val="0070C0"/>
                </a:solidFill>
                <a:cs typeface="+mj-cs"/>
              </a:rPr>
              <a:t>مهم ترين مرحله در يک پروژه، انتخاب موضوع است؛ يعنی، معلمان انتخاب موضوع را دشوار ترين بخش کار پروژه می دانند. معلمان بايدبه علاقه ی کودکان، بسيار توجه کنند. «پروژه» از موارد نادری است که به دانش آموز حق انتخاب می دهد. تشويق دانش آموزان به استفاده ازاين حق انتخاب، آنان را با اتخاذ تصميم های مسئولانه آشنا می کند و توانايی تصميم گيری را در آنها پرورش می دهد. در اين ميان، نقش معلم به عنوان مشاور يا تسهيل کننده به خوبی خود را نشان میدهد. معلم می تواند از موضوع پروژه به نفع آموزش دانش آموزان استفاده کند و آن دسته از علاقه مندیها وکنجکاوی های دانش آموزان که ذهن آن را به خود مشغول میکند، درراستای اهداف آموزشی و در قالب پروژه قرار دهد. </a:t>
            </a:r>
          </a:p>
        </p:txBody>
      </p:sp>
    </p:spTree>
    <p:extLst>
      <p:ext uri="{BB962C8B-B14F-4D97-AF65-F5344CB8AC3E}">
        <p14:creationId xmlns:p14="http://schemas.microsoft.com/office/powerpoint/2010/main" val="516726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rgbClr val="0070C0"/>
                </a:solidFill>
                <a:cs typeface="+mj-cs"/>
              </a:rPr>
              <a:t>در تصميم گيری و واگذاری اجرای پروژه های انفرادی يا گروهی، معلم بايد بررسی کند که آيا کودکان در اين زمينه از قبل اطلاعات يا تجربه ای دارند. آيا موضوع، فرصت های وسيعی را برای کار خلاق و به کارگيری مهارت های مورد نظر ايجاد می کند؟ آيا منابع موجود مناسب اند و می توانند در دسترس دانش آموزان قرار بگيرند؟ آيا موضوع به اندازه ی کافی ارزشمند است که روی آن وقت صرف شود؟ آيا امکان مشارکت والدين دراجرای پروژه ميسراست؟ آيا اجرای پروژه با اهداف برنامه ی درسی انطباق دارد؟ يکی از نکاتی که در اجرای پروژه ها بايد مدنظر قرار داد، </a:t>
            </a:r>
          </a:p>
        </p:txBody>
      </p:sp>
    </p:spTree>
    <p:extLst>
      <p:ext uri="{BB962C8B-B14F-4D97-AF65-F5344CB8AC3E}">
        <p14:creationId xmlns:p14="http://schemas.microsoft.com/office/powerpoint/2010/main" val="2065035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smtClean="0">
                <a:solidFill>
                  <a:srgbClr val="0070C0"/>
                </a:solidFill>
                <a:cs typeface="+mj-cs"/>
              </a:rPr>
              <a:t>اين است که قابليت پوشش دادن آن پروژه را به هدف يا اهدافی از همان برنامه ی درسی يا حتی ساير دروس مرتبط، داشته باشد و امکان پرورش طيف بيشتری از مهارت ها و نگرش ها را به وجود بياورد. معلم می تواند برای کشف تجارب و دانسته های کودکان درباره ی موضوع، با آنها بحث کند. نکته ی مهم آن است که معلم بايد در انتخاب عنوان، حجم، زمان پروژه و حتی چگونگی ارزشيابی آن، دانش آموزان را سهيم کند. اين کار باعث می شود تا مسئوليت پذيری، کنجکاوی، اعتماد به نفس و توان قضاوت در آنها افزايش يابد. به هر حال، دانش آموزان بايد از اهداف به خوبی آگاهی داشته باشند.</a:t>
            </a:r>
            <a:endParaRPr lang="en-US" b="1" dirty="0" smtClean="0">
              <a:solidFill>
                <a:srgbClr val="0070C0"/>
              </a:solidFill>
              <a:cs typeface="+mj-cs"/>
            </a:endParaRPr>
          </a:p>
          <a:p>
            <a:pPr algn="just" rtl="1">
              <a:lnSpc>
                <a:spcPct val="150000"/>
              </a:lnSpc>
            </a:pPr>
            <a:r>
              <a:rPr lang="ar-SA" b="1" dirty="0">
                <a:solidFill>
                  <a:srgbClr val="0070C0"/>
                </a:solidFill>
                <a:cs typeface="+mj-cs"/>
              </a:rPr>
              <a:t>سپس گروه های داوطلب تشکيل می شوند و هر يک مسئوليتی را می پذيرند و از طريق تقسيم کار و تعامل با يکديگر، فراينديادگيری از طريق ساخت گرايی را تحقق می بخشند و بين آنچه میدانند و اطلاعاتی که کسب میکنند، ارتباط برقرار میسازند. در اين بخش بايدبه تفاوتهای فردی دانش آموزان احترام گذارد. با معرفی پروژه های متفاوت به دانش آموزان يا گروههای مختلف دانش آموزان، به آنها امکان میدهيم تا از حداکثر توان خود در پيشرفت تحصيلی بهره گيری کنند.</a:t>
            </a:r>
          </a:p>
        </p:txBody>
      </p:sp>
    </p:spTree>
    <p:extLst>
      <p:ext uri="{BB962C8B-B14F-4D97-AF65-F5344CB8AC3E}">
        <p14:creationId xmlns:p14="http://schemas.microsoft.com/office/powerpoint/2010/main" val="39584729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ب) مرحله ی گسترش پروژه: </a:t>
            </a:r>
            <a:r>
              <a:rPr lang="ar-SA" b="1" dirty="0">
                <a:solidFill>
                  <a:srgbClr val="0070C0"/>
                </a:solidFill>
                <a:cs typeface="+mj-cs"/>
              </a:rPr>
              <a:t>اگر دانش آموزان در انجام پروژه و ارائه ی آن به خوبی هدايت شوند، اعتماد به نفس آنان افزايش می يابدواين امر، بی شک درموفقيت های بعدی شان نيز نقش بسيار مهمی دارد. معلمان می توانند برای کمک به کودکان، بررسی هايی را انجام دهند، منابعی را فراهم آورند و در اختيار آنها قرار دهند. در استفاده از منابع، مدلها و اشيای واقعی و موارد ديگر به آنها کمک کنند. به دانش آموزان هر گروه، فرصت هايی داده شود تا مرحله به کار خود را گزارش مرحله دهند و برای انجام مراحل بعدی، به اندازه ی کافی راهنمايی شوند. يکی از مواردی که در اين بخش حايز توجه است، کمک کردن والدين به فرزندانشان در انجام پروژه است. قبل از هر چيز، والدين بايد از هدفهای گنجاندن پروژه در برنامه ی درسی فرزندشان آگاه شوند.</a:t>
            </a:r>
          </a:p>
        </p:txBody>
      </p:sp>
    </p:spTree>
    <p:extLst>
      <p:ext uri="{BB962C8B-B14F-4D97-AF65-F5344CB8AC3E}">
        <p14:creationId xmlns:p14="http://schemas.microsoft.com/office/powerpoint/2010/main" val="3106943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ب) مرحله ی گسترش پروژه: </a:t>
            </a:r>
            <a:r>
              <a:rPr lang="ar-SA" b="1" dirty="0">
                <a:solidFill>
                  <a:srgbClr val="0070C0"/>
                </a:solidFill>
                <a:cs typeface="+mj-cs"/>
              </a:rPr>
              <a:t>اگر دانش آموزان در انجام پروژه و ارائه ی آن به خوبی هدايت شوند، اعتماد به نفس آنان افزايش می يابدواين امر، بی شک درموفقيت های بعدی شان نيز نقش بسيار مهمی دارد. معلمان می توانند برای کمک به کودکان، بررسی هايی را انجام دهند، منابعی را فراهم آورند و در اختيار آنها قرار دهند. در استفاده از منابع، مدلها و اشيای واقعی و موارد ديگر به آنها کمک کنند. به دانش آموزان هر گروه، فرصت هايی داده شود تا مرحله به کار خود را گزارش مرحله دهند و برای انجام مراحل بعدی، به اندازه ی کافی راهنمايی شوند. يکی از مواردی که در اين بخش حايز توجه است، کمک کردن والدين به فرزندانشان در انجام پروژه است. قبل از هر چيز، والدين بايد از هدفهای گنجاندن پروژه در برنامه ی درسی فرزندشان آگاه شوند.</a:t>
            </a:r>
          </a:p>
        </p:txBody>
      </p:sp>
    </p:spTree>
    <p:extLst>
      <p:ext uri="{BB962C8B-B14F-4D97-AF65-F5344CB8AC3E}">
        <p14:creationId xmlns:p14="http://schemas.microsoft.com/office/powerpoint/2010/main" val="27050924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rgbClr val="0070C0"/>
                </a:solidFill>
                <a:cs typeface="+mj-cs"/>
              </a:rPr>
              <a:t>می توان از طريق برپايی يک جلسه يا نوشتن نامه به والدين، انتظارات خود را بهطور صريح و شفاف، نوشت و والدين را به مشارکت دعوت کرد؛ برای مثال، برای آنها نوشت: «انتظار می رود در زمينه ی گفت وگوی دانش آموز با يک مأمور پست يا مصاحبه با يک سالمند خانواده، به وی کمک کنيد.» بايد والدين را مطمئن کرد که از فرزندانشان در انجام پروژه در حد خود او توقع می رود و نه بيشتر، تا طراحی و اجرای پروژه، تکليفی سخت و باری بر دوش والدين دانش آموزان درنيايد.</a:t>
            </a:r>
          </a:p>
          <a:p>
            <a:pPr algn="just" rtl="1">
              <a:lnSpc>
                <a:spcPct val="150000"/>
              </a:lnSpc>
            </a:pPr>
            <a:r>
              <a:rPr lang="ar-SA" b="1" dirty="0">
                <a:solidFill>
                  <a:srgbClr val="0070C0"/>
                </a:solidFill>
                <a:cs typeface="+mj-cs"/>
              </a:rPr>
              <a:t>تصوير اين که قسمتی از پروژه را فرد ديگری مثل والدين يا خواهر يا برادر دانش آموز به جای او انجام می دهد نبايد مانع از وارد کردن فعاليت های پروژه ای در برنامه ی آموزشی بشود. اين امر را می توان فرصتی برای کمک ديگران به نفع آموزش کودک تلقی و از اين فرصت به طور صحيح بهره گيری کرد. </a:t>
            </a:r>
          </a:p>
        </p:txBody>
      </p:sp>
    </p:spTree>
    <p:extLst>
      <p:ext uri="{BB962C8B-B14F-4D97-AF65-F5344CB8AC3E}">
        <p14:creationId xmlns:p14="http://schemas.microsoft.com/office/powerpoint/2010/main" val="24843859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188259" y="820272"/>
            <a:ext cx="11766175" cy="6158754"/>
          </a:xfrm>
        </p:spPr>
        <p:txBody>
          <a:bodyPr>
            <a:noAutofit/>
          </a:bodyPr>
          <a:lstStyle/>
          <a:p>
            <a:pPr algn="just" rtl="1">
              <a:lnSpc>
                <a:spcPct val="150000"/>
              </a:lnSpc>
            </a:pPr>
            <a:r>
              <a:rPr lang="ar-SA" b="1" dirty="0">
                <a:solidFill>
                  <a:schemeClr val="tx1"/>
                </a:solidFill>
                <a:cs typeface="+mj-cs"/>
              </a:rPr>
              <a:t>پ) مرحله ی پايان پروژه: </a:t>
            </a:r>
            <a:r>
              <a:rPr lang="ar-SA" b="1" dirty="0">
                <a:solidFill>
                  <a:srgbClr val="0070C0"/>
                </a:solidFill>
                <a:cs typeface="+mj-cs"/>
              </a:rPr>
              <a:t>در اين مرحله، معلم به دانش آموز کمک کند تا کار خود را ارائه دهد.به هرگروه ازدانش آموزان فرصت داده می شودکه کار خود يا خلاصه و اهم نتايج به دست آمده را به کلاس ارائه کنند. به ساير دانش آموزان کلاس فرصت پرسش و به ارائه کنندگان، فرصت پاسخگويی داده می شود.</a:t>
            </a:r>
          </a:p>
          <a:p>
            <a:pPr algn="just" rtl="1">
              <a:lnSpc>
                <a:spcPct val="150000"/>
              </a:lnSpc>
            </a:pPr>
            <a:r>
              <a:rPr lang="ar-SA" b="1" dirty="0">
                <a:solidFill>
                  <a:srgbClr val="0070C0"/>
                </a:solidFill>
                <a:cs typeface="+mj-cs"/>
              </a:rPr>
              <a:t>گاه ممکن است بخشی از ارزشيابی از پروژه را به عهده ی ساير دانش آموزان گذاشت. ارزشيابی از پروژه بايد بر اساس فهرست انتظارات و سياهه ای که دانش آموزان و والدين آنها به خوبی از آن مطلع شده اند، انجام گيرد؛ برای مثال، اگر يکی از معيارهای ارزشيابی از کار پروژه، استفاده از منابع مناسب يا خاص يا ارائه ی تميز و مرتب کار است، بايد اين معيارها قبلا به اطلاع دانش آموزان رسيده باشد. در صورتی که پس از ارزشيابی و داوری، دانش آموزان مايل به اصلاح کار خود و برطرف کردن نقاط ضعف خود باشند، بايدبه آنها فرصت داد و قضاوت نهايی را به بعد از اصلاح کار موکول کرد</a:t>
            </a:r>
            <a:r>
              <a:rPr lang="ar-SA" b="1" dirty="0" smtClean="0">
                <a:solidFill>
                  <a:srgbClr val="0070C0"/>
                </a:solidFill>
                <a:cs typeface="+mj-cs"/>
              </a:rPr>
              <a:t>.</a:t>
            </a:r>
            <a:endParaRPr lang="en-US" b="1" dirty="0" smtClean="0">
              <a:solidFill>
                <a:srgbClr val="0070C0"/>
              </a:solidFill>
              <a:cs typeface="+mj-cs"/>
            </a:endParaRPr>
          </a:p>
        </p:txBody>
      </p:sp>
    </p:spTree>
    <p:extLst>
      <p:ext uri="{BB962C8B-B14F-4D97-AF65-F5344CB8AC3E}">
        <p14:creationId xmlns:p14="http://schemas.microsoft.com/office/powerpoint/2010/main" val="3132093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rgbClr val="0070C0"/>
                </a:solidFill>
                <a:cs typeface="+mj-cs"/>
              </a:rPr>
              <a:t>معلمانی که از رويکرد پروژه در آموزش خود استفاده می کنند، معتقدندکه کار پروژه ای نسبت به آموزش نظامداربه دانش آموزان آنها شايستگی،مسئوليت پذيری واعتمادبه نفس بيشتری می بخشد.</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22434265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rgbClr val="0070C0"/>
                </a:solidFill>
                <a:cs typeface="+mj-cs"/>
              </a:rPr>
              <a:t>ديدگاه های ديويی در آغاز قرن بيستم و اعتراض او به برنامه های درسی موضوع محور، به طراحی برنامه هايی منجر شد که در آن، بر ارتباط ميان نظام آموزشی وعلايق و تجارب آنی، محسوس و پويای دانش آموزان تأکيد می کردند. استفاده از اين رويکرد، فرصتی را برای پرداختن به اهداف تربيتی در طراحی برنامه های درسی و توجه به تجربيات يادگيری دانش آموزان و به کارگيری موضوعات درسی به منظورفهم بهتر اين تجربيات فراهم کرد. براين اساس، جی.ال.مريام (١٩٢٠م) پيشنهادکرد که برنامه ی درسی سنتی با موضوع مجزا در مدارس کنار گذاشته شود و مطالعه ی مسائل واقعی در دستورکارمدارس ابتدايی قرارگيرد وتجربيات دانش آموزان در چهارزمينه ی مشاهده، بازی،داستان وکار بادست، سازمان داده شود. به نظر او، اين شکل ازبرنامه ريزی برای رشدکودک مناسب تر است و کيفيت مطلوب، هدفمندی و تمرکز بر فعاليت های زندگی واقعی را امکان پذير می کند. اين ارتباط می توانداز طريق «مطالعه ی يک مسئله واقعی» مثل فروشگاه بقالی يا حمل و نقل تحقق يابد.</a:t>
            </a:r>
            <a:endParaRPr lang="en-US" dirty="0">
              <a:solidFill>
                <a:srgbClr val="0070C0"/>
              </a:solidFill>
              <a:cs typeface="+mj-cs"/>
            </a:endParaRPr>
          </a:p>
        </p:txBody>
      </p:sp>
    </p:spTree>
    <p:extLst>
      <p:ext uri="{BB962C8B-B14F-4D97-AF65-F5344CB8AC3E}">
        <p14:creationId xmlns:p14="http://schemas.microsoft.com/office/powerpoint/2010/main" val="3546761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rgbClr val="0070C0"/>
                </a:solidFill>
                <a:cs typeface="+mj-cs"/>
              </a:rPr>
              <a:t>از نظر ديويی، مواد درسی را می توان به دو دسته تقسيم بندی کرد: يک دسته عبارت است از آنچه مستقیما به تجربه در می آيد و يک دسته به طورغيرمستقيم و به واسطه ی علائم، زبان و نمادها به تجربه درمی آيد. به نظر وی، اگر ما تصورکنيم که خواندن و نوشتن مهم ترين طريق يادگيری دردوره ی ابتدايی است يا آن را تنها طريق يادگيری بدانيم، دچار اشتباه شده ايم. فعاليت و تجربه ی مستقيم در همه ی سطوح آموزشی بايد مقدم شمرده شود تا بدين طريق زمينه ی تجربيات غيرمستقيم برای افراد فراهم آيد؛ درغير اين صورت، ممکن است علائم، زبان و نمادها به جای آنکه ابزار تلقی شوند، هدف به شمارمی آيند. اين شکل ازبرنامه، از طريق تلفيق محتوا با مسائل زندگی وموقعيت های واقعی که در آن اولويت به فهم روزافزون مسائل داده می شود، امکان پذير است.</a:t>
            </a:r>
            <a:endParaRPr lang="en-US" dirty="0">
              <a:solidFill>
                <a:srgbClr val="0070C0"/>
              </a:solidFill>
              <a:cs typeface="+mj-cs"/>
            </a:endParaRPr>
          </a:p>
        </p:txBody>
      </p:sp>
    </p:spTree>
    <p:extLst>
      <p:ext uri="{BB962C8B-B14F-4D97-AF65-F5344CB8AC3E}">
        <p14:creationId xmlns:p14="http://schemas.microsoft.com/office/powerpoint/2010/main" val="2749383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68942" y="510990"/>
            <a:ext cx="11362764" cy="6158754"/>
          </a:xfrm>
        </p:spPr>
        <p:txBody>
          <a:bodyPr>
            <a:noAutofit/>
          </a:bodyPr>
          <a:lstStyle/>
          <a:p>
            <a:pPr algn="just" rtl="1">
              <a:lnSpc>
                <a:spcPct val="150000"/>
              </a:lnSpc>
            </a:pPr>
            <a:r>
              <a:rPr lang="ar-SA" b="1" dirty="0">
                <a:solidFill>
                  <a:schemeClr val="tx1"/>
                </a:solidFill>
                <a:cs typeface="+mj-cs"/>
              </a:rPr>
              <a:t>دلايل استفاده ازروش پروژه: </a:t>
            </a:r>
          </a:p>
          <a:p>
            <a:pPr algn="just" rtl="1">
              <a:lnSpc>
                <a:spcPct val="150000"/>
              </a:lnSpc>
            </a:pPr>
            <a:r>
              <a:rPr lang="ar-SA" b="1" dirty="0">
                <a:solidFill>
                  <a:srgbClr val="0070C0"/>
                </a:solidFill>
                <a:cs typeface="+mj-cs"/>
              </a:rPr>
              <a:t>1- کار پروژهای موجب رشد و پرورش اين دسته از مهارت ها و توانايی ها می شود: </a:t>
            </a:r>
          </a:p>
          <a:p>
            <a:pPr algn="just" rtl="1">
              <a:lnSpc>
                <a:spcPct val="150000"/>
              </a:lnSpc>
            </a:pPr>
            <a:r>
              <a:rPr lang="ar-SA" b="1" dirty="0">
                <a:solidFill>
                  <a:srgbClr val="0070C0"/>
                </a:solidFill>
                <a:cs typeface="+mj-cs"/>
              </a:rPr>
              <a:t>الف) مهارت در به کارگيری دانش و اطلاعات و خبرگی در حل مسائل مختلف</a:t>
            </a:r>
          </a:p>
          <a:p>
            <a:pPr algn="just" rtl="1">
              <a:lnSpc>
                <a:spcPct val="150000"/>
              </a:lnSpc>
            </a:pPr>
            <a:r>
              <a:rPr lang="ar-SA" b="1" dirty="0">
                <a:solidFill>
                  <a:srgbClr val="0070C0"/>
                </a:solidFill>
                <a:cs typeface="+mj-cs"/>
              </a:rPr>
              <a:t>   ب) توانايی کار کردن با ديگران (کار گروهی)</a:t>
            </a:r>
          </a:p>
          <a:p>
            <a:pPr algn="just" rtl="1">
              <a:lnSpc>
                <a:spcPct val="150000"/>
              </a:lnSpc>
            </a:pPr>
            <a:r>
              <a:rPr lang="ar-SA" b="1" dirty="0">
                <a:solidFill>
                  <a:srgbClr val="0070C0"/>
                </a:solidFill>
                <a:cs typeface="+mj-cs"/>
              </a:rPr>
              <a:t> پ) تفکر واگرا و همگرا از طريق بها دادن به الهامات شهودی و جرقه های ذهنی آنی به موازات پرورش تفکر منطقی و طی مراحل گام به گام در ّحل مسئله</a:t>
            </a:r>
          </a:p>
          <a:p>
            <a:pPr algn="just" rtl="1">
              <a:lnSpc>
                <a:spcPct val="150000"/>
              </a:lnSpc>
            </a:pPr>
            <a:r>
              <a:rPr lang="ar-SA" b="1" dirty="0">
                <a:solidFill>
                  <a:srgbClr val="0070C0"/>
                </a:solidFill>
                <a:cs typeface="+mj-cs"/>
              </a:rPr>
              <a:t> ت) خودتنظيمی و احساس مسئوليت، به علت دانش آموز محوربودن کار، چه در صورت موفقيت يا شکست</a:t>
            </a:r>
          </a:p>
          <a:p>
            <a:pPr algn="just" rtl="1">
              <a:lnSpc>
                <a:spcPct val="150000"/>
              </a:lnSpc>
            </a:pPr>
            <a:r>
              <a:rPr lang="ar-SA" b="1" dirty="0">
                <a:solidFill>
                  <a:srgbClr val="0070C0"/>
                </a:solidFill>
                <a:cs typeface="+mj-cs"/>
              </a:rPr>
              <a:t>ث) قابليت بروز خلاقيت و جرأت و جسارت دادن به بچه ها و تقويت روحيه ی فداکاری</a:t>
            </a:r>
          </a:p>
          <a:p>
            <a:pPr algn="just" rtl="1">
              <a:lnSpc>
                <a:spcPct val="150000"/>
              </a:lnSpc>
            </a:pPr>
            <a:r>
              <a:rPr lang="ar-SA" b="1" dirty="0">
                <a:solidFill>
                  <a:srgbClr val="0070C0"/>
                </a:solidFill>
                <a:cs typeface="+mj-cs"/>
              </a:rPr>
              <a:t> ج) پرورش توانايی تجسم، پيش بينی و حدس و گمان</a:t>
            </a:r>
            <a:endParaRPr lang="ar-SA" b="1" dirty="0">
              <a:solidFill>
                <a:srgbClr val="0070C0"/>
              </a:solidFill>
              <a:cs typeface="+mj-cs"/>
            </a:endParaRPr>
          </a:p>
        </p:txBody>
      </p:sp>
    </p:spTree>
    <p:extLst>
      <p:ext uri="{BB962C8B-B14F-4D97-AF65-F5344CB8AC3E}">
        <p14:creationId xmlns:p14="http://schemas.microsoft.com/office/powerpoint/2010/main" val="3979719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68942" y="510990"/>
            <a:ext cx="11362764" cy="6158754"/>
          </a:xfrm>
        </p:spPr>
        <p:txBody>
          <a:bodyPr>
            <a:noAutofit/>
          </a:bodyPr>
          <a:lstStyle/>
          <a:p>
            <a:pPr algn="just" rtl="1">
              <a:lnSpc>
                <a:spcPct val="150000"/>
              </a:lnSpc>
            </a:pPr>
            <a:r>
              <a:rPr lang="ar-SA" b="1" dirty="0">
                <a:solidFill>
                  <a:srgbClr val="0070C0"/>
                </a:solidFill>
                <a:cs typeface="+mj-cs"/>
              </a:rPr>
              <a:t>٢- کار پروژه ای از آن جهت که مسئوليت کار را به خود دانش آموزان می سپارد و جريان يادگيری به وسيله ی خودآنها هدايت می شود، ارزشمنداست. گرچه سايرروشهای تدريس نيزممکن است جنبه های فوق را پرورش دهند اما شيوه ی پروژه ای به لحاظ در هم آميختن همه ی آنها برای کسب توانايی در تکميل پروژه، ارزش فوق العاده ای دارد.</a:t>
            </a:r>
          </a:p>
          <a:p>
            <a:pPr algn="just" rtl="1">
              <a:lnSpc>
                <a:spcPct val="150000"/>
              </a:lnSpc>
            </a:pPr>
            <a:r>
              <a:rPr lang="ar-SA" b="1" dirty="0">
                <a:solidFill>
                  <a:srgbClr val="0070C0"/>
                </a:solidFill>
                <a:cs typeface="+mj-cs"/>
              </a:rPr>
              <a:t>فعاليت هايی باعنوان پروژه که فرصت های يادگيری متنوعی برای دانش آموزان ايجاد می کنند، اگر به درستی هدايت شوند، ازمؤثرترين شيوه ها در سهيم کردن دانش آموزان درفرايندآموزش و پايدار کردن آموخته های دانش آموزان در حيطه های مختلف دانش، مهارت و نگرش اند</a:t>
            </a:r>
            <a:r>
              <a:rPr lang="ar-SA" b="1" dirty="0" smtClean="0">
                <a:solidFill>
                  <a:srgbClr val="0070C0"/>
                </a:solidFill>
                <a:cs typeface="+mj-cs"/>
              </a:rPr>
              <a:t>.</a:t>
            </a:r>
            <a:endParaRPr lang="en-US" b="1" dirty="0" smtClean="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446634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انواع پروژه: </a:t>
            </a:r>
            <a:r>
              <a:rPr lang="ar-SA" b="1" dirty="0">
                <a:solidFill>
                  <a:srgbClr val="0070C0"/>
                </a:solidFill>
                <a:cs typeface="+mj-cs"/>
              </a:rPr>
              <a:t>پروژه ها انواع مختلف دارند. ممکن است از دانش آموزان بخواهيم گياهی را پرورش دهند، وسيله ای بسازند، نقشهای محلی طراحی و آماده کنند، اطلاعاتی درباره ی مشکلی اقتصادی يا اجتماعی جمع آوری کنند و برای آن پيشنهاداتی بدهند،درموردزندگی عشاير يا دامداری سنتی و صنعتی و ويژگی آنها تحقيق کنند، و با پليس، مأمور آتش نشانی، رفتگر محله، پارکبان يا صاحبان مشاغل ديگر مصاحبه کنند و از ايده های آنان مطلع شوند. در واقع، چنين فعاليت هايی برای دانش آموزان فرصتی را فراهم می کنند تا مهارت های بهتر زندگی کردن و توانايی برخورد با مسائل زندگی را کسب کنند اما اين فعاليت ها بايد در مسير صحيح هدايت شوند. از يک جنبه، می توان پروژه ها را به </a:t>
            </a:r>
            <a:r>
              <a:rPr lang="ar-SA" b="1" dirty="0">
                <a:solidFill>
                  <a:schemeClr val="tx1"/>
                </a:solidFill>
                <a:cs typeface="+mj-cs"/>
              </a:rPr>
              <a:t>پروژه های انفرادی و گروهی </a:t>
            </a:r>
            <a:r>
              <a:rPr lang="ar-SA" b="1" dirty="0">
                <a:solidFill>
                  <a:srgbClr val="0070C0"/>
                </a:solidFill>
                <a:cs typeface="+mj-cs"/>
              </a:rPr>
              <a:t>تقسيم کرد.</a:t>
            </a:r>
          </a:p>
          <a:p>
            <a:pPr algn="just" rtl="1">
              <a:lnSpc>
                <a:spcPct val="150000"/>
              </a:lnSpc>
            </a:pPr>
            <a:r>
              <a:rPr lang="ar-SA" b="1" dirty="0">
                <a:solidFill>
                  <a:srgbClr val="0070C0"/>
                </a:solidFill>
                <a:cs typeface="+mj-cs"/>
              </a:rPr>
              <a:t>مزیت پروژه های گروهی اين است که امکان رشد فکری، اخلاقی، زبانی و تعامل اجتماعی برای دانش آموزان پديد می آورد و موجب می شود آنها افکار خود را با هم در ميان بگذارند، تشريک مساعی کرده، اختلاف نظر پيدا کنند، به چاره جويی دست بزنندو ابعاد فکری و اجتماعی خود را رشد دهند. </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239269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پروژه های گروهی شامل انواع مختلف است:</a:t>
            </a:r>
          </a:p>
          <a:p>
            <a:pPr algn="just" rtl="1">
              <a:lnSpc>
                <a:spcPct val="150000"/>
              </a:lnSpc>
            </a:pPr>
            <a:r>
              <a:rPr lang="ar-SA" b="1" dirty="0">
                <a:solidFill>
                  <a:schemeClr val="tx1"/>
                </a:solidFill>
                <a:cs typeface="+mj-cs"/>
              </a:rPr>
              <a:t>٭ پروژه های خدماتی:</a:t>
            </a:r>
            <a:r>
              <a:rPr lang="ar-SA" b="1" dirty="0">
                <a:solidFill>
                  <a:srgbClr val="0070C0"/>
                </a:solidFill>
                <a:cs typeface="+mj-cs"/>
              </a:rPr>
              <a:t> هدف اين پروژه ها ارائه ی خدمات به افراد يا گروههای نيازمند دريافت کمک است و ممکن است باهدف کمک به جامعه، مدرسه يا افراد اجرا شوند؛ برای مثال، ممکن است کودکان به خانه ی سالمندان مراجعه کنند و برای آنها فعاليته ايی چون اجرای برنامه، سرود و نمايش داشته باشند يا در محيط مدرسه به کودکان جديدی که در آن مدرسه ثبت نام می کنند، خدماتی ارائه دهند؛ برای مثال دريک پروژه ی خدماتی،دانش آموزان به بچه های تازه وارد به مدرسه، جعبه هايی هديه کردندکه حاوی نقشه ی مدرسه، اسم مدير و معلمان، انواع بازیهای هوشی و اسامی کودکانی که آنها می توانستند به آنها مراجعه کنند و از آنها کمک بگيرند، بود</a:t>
            </a:r>
            <a:r>
              <a:rPr lang="ar-SA" b="1" dirty="0" smtClean="0">
                <a:solidFill>
                  <a:srgbClr val="0070C0"/>
                </a:solidFill>
                <a:cs typeface="+mj-cs"/>
              </a:rPr>
              <a:t>.</a:t>
            </a:r>
            <a:endParaRPr lang="en-US" b="1" dirty="0" smtClean="0">
              <a:solidFill>
                <a:srgbClr val="0070C0"/>
              </a:solidFill>
              <a:cs typeface="+mj-cs"/>
            </a:endParaRPr>
          </a:p>
          <a:p>
            <a:pPr algn="just" rtl="1">
              <a:lnSpc>
                <a:spcPct val="150000"/>
              </a:lnSpc>
            </a:pPr>
            <a:r>
              <a:rPr lang="ar-SA" b="1" dirty="0">
                <a:solidFill>
                  <a:schemeClr val="tx1"/>
                </a:solidFill>
                <a:cs typeface="+mj-cs"/>
              </a:rPr>
              <a:t>٭ پروژه های توليدی: </a:t>
            </a:r>
            <a:r>
              <a:rPr lang="ar-SA" b="1" dirty="0">
                <a:solidFill>
                  <a:srgbClr val="0070C0"/>
                </a:solidFill>
                <a:cs typeface="+mj-cs"/>
              </a:rPr>
              <a:t>درپروژه های توليدی ازدانش آموزان خواسته می شود چيزی بسازند؛ برای مثال، ممکن است اين توليد ماکت يا مدلی از قوانين عبور و مرور در خيابان، يک باران سنج يا مدل حرکت وضعی و انتقالی زمين باشد.</a:t>
            </a:r>
          </a:p>
          <a:p>
            <a:pPr algn="just" rtl="1">
              <a:lnSpc>
                <a:spcPct val="150000"/>
              </a:lnSpc>
            </a:pPr>
            <a:endParaRPr lang="ar-SA" b="1" dirty="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6661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smtClean="0">
                <a:solidFill>
                  <a:schemeClr val="tx1"/>
                </a:solidFill>
                <a:cs typeface="+mj-cs"/>
              </a:rPr>
              <a:t>٭ </a:t>
            </a:r>
            <a:r>
              <a:rPr lang="ar-SA" b="1" dirty="0">
                <a:solidFill>
                  <a:schemeClr val="tx1"/>
                </a:solidFill>
                <a:cs typeface="+mj-cs"/>
              </a:rPr>
              <a:t>پروژه های حلّ مسئله: ا</a:t>
            </a:r>
            <a:r>
              <a:rPr lang="ar-SA" b="1" dirty="0">
                <a:solidFill>
                  <a:srgbClr val="0070C0"/>
                </a:solidFill>
                <a:cs typeface="+mj-cs"/>
              </a:rPr>
              <a:t>ين پروژه ها به منظور حل مسائل واقعی در مدرسه، محله و کشور طراحی می شود و در واقع، به کارگيری رويکرد کاوشگری در قالب پروژه است؛ برای مثال، ممکن است انتخاب يک کالا يا مصرف آب در خانه و مدرسه را در نظر بگيريم يا مسئله ی تداخل بچه ها در حياط مدرسه بين افرادی که ساعت ورزش دارند با کسانی که به مقاصد ديگر به حياط می آيند، پديد آيد، دراين حالت، ممکن است بچه ها درقالب يک پروژه، کم و کيف قضايا را ارزيابی کرده، مصاحبه و گفت وگوکنند و سرانجام، پيشنهادی مثل ايجاد يک کمربند سبز در محوطه ی حياط ارائه دهند</a:t>
            </a:r>
            <a:r>
              <a:rPr lang="ar-SA" b="1" dirty="0" smtClean="0">
                <a:solidFill>
                  <a:srgbClr val="0070C0"/>
                </a:solidFill>
                <a:cs typeface="+mj-cs"/>
              </a:rPr>
              <a:t>.</a:t>
            </a:r>
            <a:endParaRPr lang="en-US" b="1" dirty="0" smtClean="0">
              <a:solidFill>
                <a:srgbClr val="0070C0"/>
              </a:solidFill>
              <a:cs typeface="+mj-cs"/>
            </a:endParaRPr>
          </a:p>
          <a:p>
            <a:pPr algn="just" rtl="1">
              <a:lnSpc>
                <a:spcPct val="150000"/>
              </a:lnSpc>
            </a:pPr>
            <a:r>
              <a:rPr lang="ar-SA" b="1" dirty="0">
                <a:solidFill>
                  <a:schemeClr val="tx1"/>
                </a:solidFill>
                <a:cs typeface="+mj-cs"/>
              </a:rPr>
              <a:t>٭ پروژه های وسيع و سراسری: </a:t>
            </a:r>
            <a:r>
              <a:rPr lang="ar-SA" b="1" dirty="0">
                <a:solidFill>
                  <a:srgbClr val="0070C0"/>
                </a:solidFill>
                <a:cs typeface="+mj-cs"/>
              </a:rPr>
              <a:t>در اين نوع پروژه ها، همه ی دانش آموزان يک کلاس يا همه ی دانش آموزان يک مدرسه مشارکت دارند. اين پروژه ها، قابليت اعجاب انگيزی در بسيج کردن کل مجموعه ی مدرسه، اوليا و کارکنان دارد و همبستگی و همدلی خوبی را در محيط مدرسه به وجود می آورندکه از هيچ طريق ديگری نمیتوان به آن دست يافت.</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650343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زمان اجرای پروژه ها: </a:t>
            </a:r>
            <a:r>
              <a:rPr lang="ar-SA" b="1" dirty="0">
                <a:solidFill>
                  <a:srgbClr val="0070C0"/>
                </a:solidFill>
                <a:cs typeface="+mj-cs"/>
              </a:rPr>
              <a:t>پروژه ها ازنظرزمان اجرا نيزبه انواع مختلفی طبقه بندی می شوند. برخی در طول سال تحصيلی اجرا می شوند. گاه در طول سال فقط دو پروژه به اجرادرمی آيد. پروژه ها معمولا گاهی فعاليتهای پروژه ای با فعاليتهای ساعات درسی عادی ادغام می شود و برای مثال درهر جلسه، بخشی از ساعت صرف رسيدگی به امور پروژه می شود. لازم نيست همه ی بچه های  کلاس هرروز برروی پروژه ها کارکنند. گاهی فعاليتهای پروژه ای با ساير فعاليتهای آموزشی زمانبندی شده که در طول روز انجام می گيرد، ادغام می شوند و زمانی هم کارپروژه ای درمحدوده ای از زمان انجام می شودکه کودکان بتوانندآنچه رامی خواهند برروی پروژه ی خود انجام دهند، انتخاب کنند.</a:t>
            </a:r>
          </a:p>
        </p:txBody>
      </p:sp>
    </p:spTree>
    <p:extLst>
      <p:ext uri="{BB962C8B-B14F-4D97-AF65-F5344CB8AC3E}">
        <p14:creationId xmlns:p14="http://schemas.microsoft.com/office/powerpoint/2010/main" val="139175003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303</TotalTime>
  <Words>2651</Words>
  <Application>Microsoft Office PowerPoint</Application>
  <PresentationFormat>Widescreen</PresentationFormat>
  <Paragraphs>52</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Tahoma</vt:lpstr>
      <vt:lpstr>Trebuchet MS</vt:lpstr>
      <vt:lpstr>Wingdings 3</vt:lpstr>
      <vt:lpstr>Facet</vt:lpstr>
      <vt:lpstr>       جلسه ششم مجازی  99/01/30</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30</cp:revision>
  <dcterms:created xsi:type="dcterms:W3CDTF">2019-12-10T06:03:06Z</dcterms:created>
  <dcterms:modified xsi:type="dcterms:W3CDTF">2020-05-22T10:12:03Z</dcterms:modified>
</cp:coreProperties>
</file>