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5" r:id="rId2"/>
    <p:sldId id="266" r:id="rId3"/>
    <p:sldId id="271" r:id="rId4"/>
    <p:sldId id="270" r:id="rId5"/>
    <p:sldId id="268" r:id="rId6"/>
    <p:sldId id="26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4678" y="403413"/>
            <a:ext cx="7766936" cy="1479175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fa-IR" sz="2000" b="1" dirty="0" smtClean="0">
                <a:solidFill>
                  <a:srgbClr val="0070C0"/>
                </a:solidFill>
              </a:rPr>
              <a:t>جلسه اول شروع کلاس های مجازی </a:t>
            </a:r>
            <a:r>
              <a:rPr lang="fa-IR" sz="2000" b="1" dirty="0" smtClean="0">
                <a:solidFill>
                  <a:srgbClr val="002060"/>
                </a:solidFill>
              </a:rPr>
              <a:t/>
            </a:r>
            <a:br>
              <a:rPr lang="fa-IR" sz="2000" b="1" dirty="0" smtClean="0">
                <a:solidFill>
                  <a:srgbClr val="002060"/>
                </a:solidFill>
              </a:rPr>
            </a:br>
            <a:r>
              <a:rPr lang="fa-IR" sz="2000" b="1" dirty="0" smtClean="0">
                <a:solidFill>
                  <a:srgbClr val="002060"/>
                </a:solidFill>
              </a:rPr>
              <a:t>    </a:t>
            </a:r>
            <a:r>
              <a:rPr lang="fa-IR" sz="2000" b="1" dirty="0" smtClean="0">
                <a:solidFill>
                  <a:srgbClr val="0070C0"/>
                </a:solidFill>
              </a:rPr>
              <a:t>98/12/3</a:t>
            </a:r>
            <a:br>
              <a:rPr lang="fa-IR" sz="2000" b="1" dirty="0" smtClean="0">
                <a:solidFill>
                  <a:srgbClr val="0070C0"/>
                </a:solidFill>
              </a:rPr>
            </a:br>
            <a:r>
              <a:rPr lang="fa-IR" sz="2000" b="1" dirty="0" smtClean="0">
                <a:solidFill>
                  <a:srgbClr val="0070C0"/>
                </a:solidFill>
              </a:rPr>
              <a:t/>
            </a:r>
            <a:br>
              <a:rPr lang="fa-IR" sz="2000" b="1" dirty="0" smtClean="0">
                <a:solidFill>
                  <a:srgbClr val="0070C0"/>
                </a:solidFill>
              </a:rPr>
            </a:b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5118" y="2312894"/>
            <a:ext cx="10676963" cy="5930153"/>
          </a:xfrm>
        </p:spPr>
        <p:txBody>
          <a:bodyPr>
            <a:no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000" b="1" dirty="0">
                <a:solidFill>
                  <a:schemeClr val="tx1"/>
                </a:solidFill>
              </a:rPr>
              <a:t>طراحی آموزشی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</a:rPr>
              <a:t>گام </a:t>
            </a:r>
            <a:r>
              <a:rPr lang="fa-IR" sz="2000" b="1" dirty="0">
                <a:solidFill>
                  <a:schemeClr val="tx1"/>
                </a:solidFill>
              </a:rPr>
              <a:t>های عمومی طراحی آموزشی </a:t>
            </a:r>
            <a:r>
              <a:rPr lang="fa-IR" sz="2000" b="1" dirty="0">
                <a:solidFill>
                  <a:srgbClr val="002060"/>
                </a:solidFill>
              </a:rPr>
              <a:t>با توجه به اینکه سیستم آموزشی کشور ما سیستم متمرکز می باشد عبارتند از :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solidFill>
                  <a:srgbClr val="0070C0"/>
                </a:solidFill>
              </a:rPr>
              <a:t>گام اول: تحلیل و تعیین هدف های آموزشی 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solidFill>
                  <a:srgbClr val="0070C0"/>
                </a:solidFill>
              </a:rPr>
              <a:t>گام دوم: تحلیل و تعیین  موقعیت آموزشی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solidFill>
                  <a:srgbClr val="0070C0"/>
                </a:solidFill>
              </a:rPr>
              <a:t>گام سوم : تحلیل و تعیین محتوا، روش ، و وسایل آموزشی 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solidFill>
                  <a:srgbClr val="0070C0"/>
                </a:solidFill>
              </a:rPr>
              <a:t>گام چهارم:  تعیین نظام </a:t>
            </a:r>
            <a:r>
              <a:rPr lang="fa-IR" sz="2000" b="1" dirty="0" smtClean="0">
                <a:solidFill>
                  <a:srgbClr val="0070C0"/>
                </a:solidFill>
              </a:rPr>
              <a:t>ارزشیابی</a:t>
            </a:r>
          </a:p>
          <a:p>
            <a:pPr algn="just" rtl="1"/>
            <a:endParaRPr lang="fa-IR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68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4678" y="374027"/>
            <a:ext cx="7766936" cy="836207"/>
          </a:xfrm>
        </p:spPr>
        <p:txBody>
          <a:bodyPr/>
          <a:lstStyle/>
          <a:p>
            <a:pPr algn="ctr"/>
            <a:r>
              <a:rPr lang="fa-IR" sz="2000" b="1" dirty="0" smtClean="0">
                <a:solidFill>
                  <a:srgbClr val="0070C0"/>
                </a:solidFill>
              </a:rPr>
              <a:t>ادامه </a:t>
            </a:r>
            <a:br>
              <a:rPr lang="fa-IR" sz="2000" b="1" dirty="0" smtClean="0">
                <a:solidFill>
                  <a:srgbClr val="0070C0"/>
                </a:solidFill>
              </a:rPr>
            </a:b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8565" y="1038692"/>
            <a:ext cx="11147611" cy="5415896"/>
          </a:xfrm>
        </p:spPr>
        <p:txBody>
          <a:bodyPr>
            <a:no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</a:rPr>
              <a:t>گام </a:t>
            </a:r>
            <a:r>
              <a:rPr lang="fa-IR" sz="2000" b="1" dirty="0">
                <a:solidFill>
                  <a:schemeClr val="tx1"/>
                </a:solidFill>
              </a:rPr>
              <a:t>اول: تحلیل و تعیین هدف های آموزشی </a:t>
            </a:r>
          </a:p>
          <a:p>
            <a:pPr algn="justLow" rtl="1">
              <a:lnSpc>
                <a:spcPct val="150000"/>
              </a:lnSpc>
            </a:pPr>
            <a:r>
              <a:rPr lang="fa-IR" sz="2000" b="1" dirty="0">
                <a:solidFill>
                  <a:srgbClr val="0070C0"/>
                </a:solidFill>
              </a:rPr>
              <a:t>اهداف یا نتایج یادگیری یعنی  دانش ها و توانمندی هایی که انتظار داریم دانش آموز پس از فرایند تدریس به آن دست یابد.بر خی این نتایج یادگیری با </a:t>
            </a:r>
            <a:r>
              <a:rPr lang="fa-IR" sz="2000" b="1" u="sng" dirty="0">
                <a:solidFill>
                  <a:srgbClr val="0070C0"/>
                </a:solidFill>
              </a:rPr>
              <a:t>تاکید بر محتوا</a:t>
            </a:r>
            <a:r>
              <a:rPr lang="fa-IR" sz="2000" b="1" dirty="0">
                <a:solidFill>
                  <a:srgbClr val="0070C0"/>
                </a:solidFill>
              </a:rPr>
              <a:t> را تحت عنوان </a:t>
            </a:r>
            <a:r>
              <a:rPr lang="fa-IR" sz="2000" b="1" u="sng" dirty="0">
                <a:solidFill>
                  <a:srgbClr val="0070C0"/>
                </a:solidFill>
              </a:rPr>
              <a:t>اهداف کلی، جزیی و رفتاری</a:t>
            </a:r>
            <a:r>
              <a:rPr lang="fa-IR" sz="2000" b="1" dirty="0">
                <a:solidFill>
                  <a:srgbClr val="0070C0"/>
                </a:solidFill>
              </a:rPr>
              <a:t> تقسیم می کنند و برخی با تاکید برجنبه کاربردی درس و تاثیر آن بر موقعیت،  پیامدها را مطرح می کنند. پیامدها تغییراتی که است انتظار داریم  پس از فرایند تدریس در افکار، احساسات  و سبک زندگی دانش آموز صورت گیرد. </a:t>
            </a:r>
            <a:r>
              <a:rPr lang="fa-IR" sz="2000" b="1" u="sng" dirty="0">
                <a:solidFill>
                  <a:srgbClr val="0070C0"/>
                </a:solidFill>
              </a:rPr>
              <a:t>پیامدها </a:t>
            </a:r>
            <a:r>
              <a:rPr lang="fa-IR" sz="2000" b="1" dirty="0">
                <a:solidFill>
                  <a:srgbClr val="0070C0"/>
                </a:solidFill>
              </a:rPr>
              <a:t>عملکردهایی هستند که </a:t>
            </a:r>
            <a:r>
              <a:rPr lang="fa-IR" sz="2000" b="1" u="sng" dirty="0">
                <a:solidFill>
                  <a:srgbClr val="0070C0"/>
                </a:solidFill>
              </a:rPr>
              <a:t>ترکیبی از ابعاد شناختی، عاطفی و روانی حرکتی</a:t>
            </a:r>
            <a:r>
              <a:rPr lang="fa-IR" sz="2000" b="1" dirty="0">
                <a:solidFill>
                  <a:srgbClr val="0070C0"/>
                </a:solidFill>
              </a:rPr>
              <a:t> بوده و ناظر به </a:t>
            </a:r>
            <a:r>
              <a:rPr lang="fa-IR" sz="2000" b="1" u="sng" dirty="0">
                <a:solidFill>
                  <a:srgbClr val="0070C0"/>
                </a:solidFill>
              </a:rPr>
              <a:t>کاربرد مفهوم در زندگی روزمره </a:t>
            </a:r>
            <a:r>
              <a:rPr lang="fa-IR" sz="2000" b="1" dirty="0">
                <a:solidFill>
                  <a:srgbClr val="0070C0"/>
                </a:solidFill>
              </a:rPr>
              <a:t>دانش آموز است. می توان گفت تحقق اهداف ناظر به محتواست و پیامد ناظر به عملکرد دانش آموز و تاثیر آن بر موقعیت است.</a:t>
            </a:r>
            <a:endParaRPr lang="en-US" sz="2000" b="1" dirty="0">
              <a:solidFill>
                <a:srgbClr val="0070C0"/>
              </a:solidFill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rgbClr val="0070C0"/>
                </a:solidFill>
              </a:rPr>
              <a:t> </a:t>
            </a:r>
          </a:p>
          <a:p>
            <a:pPr algn="just" rtl="1"/>
            <a:endParaRPr lang="fa-IR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50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4678" y="374027"/>
            <a:ext cx="7766936" cy="836207"/>
          </a:xfrm>
        </p:spPr>
        <p:txBody>
          <a:bodyPr/>
          <a:lstStyle/>
          <a:p>
            <a:pPr algn="ctr"/>
            <a:r>
              <a:rPr lang="fa-IR" sz="2000" b="1" dirty="0" smtClean="0">
                <a:solidFill>
                  <a:srgbClr val="0070C0"/>
                </a:solidFill>
              </a:rPr>
              <a:t>ادامه </a:t>
            </a:r>
            <a:r>
              <a:rPr lang="fa-IR" sz="2000" b="1" dirty="0" smtClean="0">
                <a:solidFill>
                  <a:srgbClr val="002060"/>
                </a:solidFill>
              </a:rPr>
              <a:t/>
            </a:r>
            <a:br>
              <a:rPr lang="fa-IR" sz="2000" b="1" dirty="0" smtClean="0">
                <a:solidFill>
                  <a:srgbClr val="002060"/>
                </a:solidFill>
              </a:rPr>
            </a:b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8565" y="1038692"/>
            <a:ext cx="11147611" cy="5415896"/>
          </a:xfrm>
        </p:spPr>
        <p:txBody>
          <a:bodyPr>
            <a:no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</a:rPr>
              <a:t>انواع </a:t>
            </a:r>
            <a:r>
              <a:rPr lang="fa-IR" sz="2000" b="1" dirty="0">
                <a:solidFill>
                  <a:schemeClr val="tx1"/>
                </a:solidFill>
              </a:rPr>
              <a:t>هدف های </a:t>
            </a:r>
            <a:r>
              <a:rPr lang="fa-IR" sz="2000" b="1" dirty="0" smtClean="0">
                <a:solidFill>
                  <a:schemeClr val="tx1"/>
                </a:solidFill>
              </a:rPr>
              <a:t>آموزشی</a:t>
            </a:r>
            <a:r>
              <a:rPr lang="fa-IR" sz="2000" b="1" dirty="0">
                <a:solidFill>
                  <a:schemeClr val="tx1"/>
                </a:solidFill>
              </a:rPr>
              <a:t>: </a:t>
            </a:r>
            <a:endParaRPr lang="fa-IR" sz="2000" b="1" dirty="0" smtClean="0">
              <a:solidFill>
                <a:schemeClr val="tx1"/>
              </a:solidFill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</a:rPr>
              <a:t>اول- اهداف </a:t>
            </a:r>
            <a:r>
              <a:rPr lang="fa-IR" sz="2000" b="1" dirty="0">
                <a:solidFill>
                  <a:schemeClr val="tx1"/>
                </a:solidFill>
              </a:rPr>
              <a:t>کلی (رسالت وچشم انداز نها یی دوره آموزشی یا واحد یادگیری): </a:t>
            </a:r>
            <a:r>
              <a:rPr lang="fa-IR" sz="2000" b="1" dirty="0">
                <a:solidFill>
                  <a:srgbClr val="0070C0"/>
                </a:solidFill>
              </a:rPr>
              <a:t>اين دسته از اهداف که جهت کلی حركت در طی يک برنامه آموزشی را مشخص مي كنند و سبب هماهنگی کليه فعاليت های آموزشی می شوند، معمولا به صورت عبارت هاي كلي و مبهم بيان مي شوند، قابل تفسير بوده و در مقايسه با اهداف اختصاصی يا يا رفتاري تحقق آنها نياز به مدت زمان بيشتری دارد. مانند: آشنایی با توسعه تفکر انتقادی. ( از واژه هایی همچون آشنایی، شناسایی و... استفاده می </a:t>
            </a:r>
            <a:r>
              <a:rPr lang="fa-IR" sz="2000" b="1" dirty="0" smtClean="0">
                <a:solidFill>
                  <a:srgbClr val="0070C0"/>
                </a:solidFill>
              </a:rPr>
              <a:t>شود. </a:t>
            </a:r>
          </a:p>
          <a:p>
            <a:pPr algn="just" rtl="1"/>
            <a:r>
              <a:rPr lang="fa-IR" sz="2000" b="1" dirty="0">
                <a:solidFill>
                  <a:srgbClr val="0070C0"/>
                </a:solidFill>
              </a:rPr>
              <a:t> </a:t>
            </a:r>
            <a:endParaRPr lang="fa-IR" sz="2000" b="1" dirty="0" smtClean="0">
              <a:solidFill>
                <a:srgbClr val="0070C0"/>
              </a:solidFill>
            </a:endParaRPr>
          </a:p>
          <a:p>
            <a:pPr algn="just" rtl="1"/>
            <a:endParaRPr lang="fa-IR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81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4678" y="374027"/>
            <a:ext cx="7766936" cy="836207"/>
          </a:xfrm>
        </p:spPr>
        <p:txBody>
          <a:bodyPr/>
          <a:lstStyle/>
          <a:p>
            <a:pPr algn="ctr"/>
            <a:r>
              <a:rPr lang="fa-IR" sz="2000" b="1" dirty="0" smtClean="0">
                <a:solidFill>
                  <a:srgbClr val="0070C0"/>
                </a:solidFill>
              </a:rPr>
              <a:t>ادامه </a:t>
            </a:r>
            <a:br>
              <a:rPr lang="fa-IR" sz="2000" b="1" dirty="0" smtClean="0">
                <a:solidFill>
                  <a:srgbClr val="0070C0"/>
                </a:solidFill>
              </a:rPr>
            </a:b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8565" y="1038692"/>
            <a:ext cx="11147611" cy="5415896"/>
          </a:xfrm>
        </p:spPr>
        <p:txBody>
          <a:bodyPr>
            <a:no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</a:rPr>
              <a:t>دو-اهداف </a:t>
            </a:r>
            <a:r>
              <a:rPr lang="fa-IR" sz="2000" b="1" dirty="0">
                <a:solidFill>
                  <a:schemeClr val="tx1"/>
                </a:solidFill>
              </a:rPr>
              <a:t>آموزشی جزیی: </a:t>
            </a:r>
            <a:r>
              <a:rPr lang="fa-IR" sz="2000" b="1" dirty="0">
                <a:solidFill>
                  <a:srgbClr val="0070C0"/>
                </a:solidFill>
              </a:rPr>
              <a:t>اين دسته از اهداف آموزشی، محدودتر، مشخص تر بوده و واضح و روشن بيان می شوند و به همين دليل قابل تعبير و تفسير نخواهند بود. ساده ترین راه برای نوشتن اهداف جزیی ,تنظیم انها بر اساس رئوس مطالب است.افعال مناسب برای نوشتن اهداف جزیی عبارتند از:  بداند، بفهمد ،درک کند، احساس کند ،یاد بگیرد، بشناسد.( افعال قابل تفسیر و یافتن مصادیق رفتاری هستند</a:t>
            </a:r>
            <a:r>
              <a:rPr lang="fa-IR" sz="2000" b="1" dirty="0" smtClean="0">
                <a:solidFill>
                  <a:srgbClr val="0070C0"/>
                </a:solidFill>
              </a:rPr>
              <a:t>)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solidFill>
                  <a:schemeClr val="tx1"/>
                </a:solidFill>
              </a:rPr>
              <a:t>سه-</a:t>
            </a:r>
            <a:r>
              <a:rPr lang="fa-IR" sz="2000" b="1" dirty="0">
                <a:solidFill>
                  <a:srgbClr val="0070C0"/>
                </a:solidFill>
              </a:rPr>
              <a:t> </a:t>
            </a:r>
            <a:r>
              <a:rPr lang="fa-IR" sz="2000" b="1" dirty="0">
                <a:solidFill>
                  <a:schemeClr val="tx1"/>
                </a:solidFill>
              </a:rPr>
              <a:t>اهداف رفتاری: </a:t>
            </a:r>
            <a:r>
              <a:rPr lang="fa-IR" sz="2000" b="1" dirty="0">
                <a:solidFill>
                  <a:srgbClr val="0070C0"/>
                </a:solidFill>
              </a:rPr>
              <a:t>نتايج و بروندادهاي يادگيري را توصيف مي كنند نه فعاليت هايي که منجر به نتايج می شوند. از يک فعل واضح و روشن در بيان اهداف رفتاری استفاده می شود.اهداف رفتاری آنچه انتظار داريم در فراگير پس از يادگيري مطلبي خاص رخ دهد، را مشخص مي كند. قابل اندازه گيری و دارای جنبه هاي عملي هستند . رفتارهاي ويژه اي هستند كه فراگيران بايد از خود بروز دهند تا مشخص شود يادگيري رخ داده است</a:t>
            </a:r>
            <a:r>
              <a:rPr lang="fa-IR" sz="2000" b="1" dirty="0" smtClean="0">
                <a:solidFill>
                  <a:srgbClr val="0070C0"/>
                </a:solidFill>
              </a:rPr>
              <a:t>.</a:t>
            </a:r>
          </a:p>
          <a:p>
            <a:pPr algn="just" rtl="1"/>
            <a:endParaRPr lang="fa-IR" sz="2000" b="1" dirty="0">
              <a:solidFill>
                <a:srgbClr val="0070C0"/>
              </a:solidFill>
            </a:endParaRPr>
          </a:p>
          <a:p>
            <a:pPr algn="just" rtl="1"/>
            <a:endParaRPr lang="fa-IR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70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4678" y="726140"/>
            <a:ext cx="7766936" cy="699247"/>
          </a:xfrm>
        </p:spPr>
        <p:txBody>
          <a:bodyPr/>
          <a:lstStyle/>
          <a:p>
            <a:pPr algn="ctr"/>
            <a:r>
              <a:rPr lang="fa-IR" sz="2000" b="1" dirty="0" smtClean="0">
                <a:solidFill>
                  <a:srgbClr val="0070C0"/>
                </a:solidFill>
              </a:rPr>
              <a:t/>
            </a:r>
            <a:br>
              <a:rPr lang="fa-IR" sz="2000" b="1" dirty="0" smtClean="0">
                <a:solidFill>
                  <a:srgbClr val="0070C0"/>
                </a:solidFill>
              </a:rPr>
            </a:br>
            <a:r>
              <a:rPr lang="fa-IR" sz="2000" b="1" dirty="0">
                <a:solidFill>
                  <a:srgbClr val="0070C0"/>
                </a:solidFill>
              </a:rPr>
              <a:t/>
            </a:r>
            <a:br>
              <a:rPr lang="fa-IR" sz="2000" b="1" dirty="0">
                <a:solidFill>
                  <a:srgbClr val="0070C0"/>
                </a:solidFill>
              </a:rPr>
            </a:br>
            <a:r>
              <a:rPr lang="fa-IR" sz="2000" b="1" dirty="0" smtClean="0">
                <a:solidFill>
                  <a:srgbClr val="0070C0"/>
                </a:solidFill>
              </a:rPr>
              <a:t/>
            </a:r>
            <a:br>
              <a:rPr lang="fa-IR" sz="2000" b="1" dirty="0" smtClean="0">
                <a:solidFill>
                  <a:srgbClr val="0070C0"/>
                </a:solidFill>
              </a:rPr>
            </a:br>
            <a:r>
              <a:rPr lang="fa-IR" sz="2000" b="1" dirty="0">
                <a:solidFill>
                  <a:srgbClr val="0070C0"/>
                </a:solidFill>
              </a:rPr>
              <a:t/>
            </a:r>
            <a:br>
              <a:rPr lang="fa-IR" sz="2000" b="1" dirty="0">
                <a:solidFill>
                  <a:srgbClr val="0070C0"/>
                </a:solidFill>
              </a:rPr>
            </a:br>
            <a:r>
              <a:rPr lang="fa-IR" sz="2000" b="1" dirty="0">
                <a:solidFill>
                  <a:srgbClr val="0070C0"/>
                </a:solidFill>
              </a:rPr>
              <a:t/>
            </a:r>
            <a:br>
              <a:rPr lang="fa-IR" sz="2000" b="1" dirty="0">
                <a:solidFill>
                  <a:srgbClr val="0070C0"/>
                </a:solidFill>
              </a:rPr>
            </a:br>
            <a:r>
              <a:rPr lang="fa-IR" sz="2000" b="1" dirty="0">
                <a:solidFill>
                  <a:srgbClr val="0070C0"/>
                </a:solidFill>
              </a:rPr>
              <a:t> </a:t>
            </a:r>
            <a:br>
              <a:rPr lang="fa-IR" sz="2000" b="1" dirty="0">
                <a:solidFill>
                  <a:srgbClr val="0070C0"/>
                </a:solidFill>
              </a:rPr>
            </a:br>
            <a:r>
              <a:rPr lang="fa-IR" sz="2000" b="1" dirty="0">
                <a:solidFill>
                  <a:srgbClr val="0070C0"/>
                </a:solidFill>
              </a:rPr>
              <a:t/>
            </a:r>
            <a:br>
              <a:rPr lang="fa-IR" sz="2000" b="1" dirty="0">
                <a:solidFill>
                  <a:srgbClr val="0070C0"/>
                </a:solidFill>
              </a:rPr>
            </a:b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8565" y="1600200"/>
            <a:ext cx="11147611" cy="4854388"/>
          </a:xfrm>
        </p:spPr>
        <p:txBody>
          <a:bodyPr>
            <a:no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</a:rPr>
              <a:t>ویژگی </a:t>
            </a:r>
            <a:r>
              <a:rPr lang="fa-IR" sz="2000" b="1" dirty="0">
                <a:solidFill>
                  <a:schemeClr val="tx1"/>
                </a:solidFill>
              </a:rPr>
              <a:t>های اهداف رفتاری</a:t>
            </a:r>
            <a:r>
              <a:rPr lang="fa-IR" sz="2000" b="1" dirty="0" smtClean="0">
                <a:solidFill>
                  <a:schemeClr val="tx1"/>
                </a:solidFill>
              </a:rPr>
              <a:t>: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rgbClr val="0070C0"/>
                </a:solidFill>
              </a:rPr>
              <a:t> </a:t>
            </a:r>
            <a:r>
              <a:rPr lang="fa-IR" sz="2000" b="1" dirty="0">
                <a:solidFill>
                  <a:srgbClr val="0070C0"/>
                </a:solidFill>
              </a:rPr>
              <a:t>الف- فراگير محور هستند</a:t>
            </a:r>
            <a:r>
              <a:rPr lang="fa-IR" sz="2000" b="1" dirty="0" smtClean="0">
                <a:solidFill>
                  <a:srgbClr val="0070C0"/>
                </a:solidFill>
              </a:rPr>
              <a:t>.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rgbClr val="0070C0"/>
                </a:solidFill>
              </a:rPr>
              <a:t> </a:t>
            </a:r>
            <a:r>
              <a:rPr lang="fa-IR" sz="2000" b="1" dirty="0">
                <a:solidFill>
                  <a:srgbClr val="0070C0"/>
                </a:solidFill>
              </a:rPr>
              <a:t>ب-رفتار و مهارت قابل مشاهده است</a:t>
            </a:r>
            <a:r>
              <a:rPr lang="fa-IR" sz="2000" b="1" dirty="0" smtClean="0">
                <a:solidFill>
                  <a:srgbClr val="0070C0"/>
                </a:solidFill>
              </a:rPr>
              <a:t>.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rgbClr val="0070C0"/>
                </a:solidFill>
              </a:rPr>
              <a:t> </a:t>
            </a:r>
            <a:r>
              <a:rPr lang="fa-IR" sz="2000" b="1" dirty="0">
                <a:solidFill>
                  <a:srgbClr val="0070C0"/>
                </a:solidFill>
              </a:rPr>
              <a:t>ج- شرايط انجام رفتار تعیین می شود. </a:t>
            </a:r>
            <a:endParaRPr lang="fa-IR" sz="2000" b="1" dirty="0" smtClean="0">
              <a:solidFill>
                <a:srgbClr val="0070C0"/>
              </a:solidFill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rgbClr val="0070C0"/>
                </a:solidFill>
              </a:rPr>
              <a:t>د-معیار </a:t>
            </a:r>
            <a:r>
              <a:rPr lang="fa-IR" sz="2000" b="1" dirty="0">
                <a:solidFill>
                  <a:srgbClr val="0070C0"/>
                </a:solidFill>
              </a:rPr>
              <a:t>سنجش ارائه می شود. </a:t>
            </a:r>
          </a:p>
        </p:txBody>
      </p:sp>
      <p:sp>
        <p:nvSpPr>
          <p:cNvPr id="4" name="Rectangle 3"/>
          <p:cNvSpPr/>
          <p:nvPr/>
        </p:nvSpPr>
        <p:spPr>
          <a:xfrm>
            <a:off x="5254097" y="958796"/>
            <a:ext cx="8034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b="1" dirty="0">
                <a:solidFill>
                  <a:srgbClr val="0070C0"/>
                </a:solidFill>
              </a:rPr>
              <a:t>ادامه</a:t>
            </a:r>
            <a:endParaRPr lang="en-US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79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7443" y="218422"/>
            <a:ext cx="7766936" cy="820270"/>
          </a:xfrm>
        </p:spPr>
        <p:txBody>
          <a:bodyPr/>
          <a:lstStyle/>
          <a:p>
            <a:pPr algn="ctr"/>
            <a:r>
              <a:rPr lang="fa-IR" sz="2000" b="1" dirty="0">
                <a:solidFill>
                  <a:srgbClr val="0070C0"/>
                </a:solidFill>
              </a:rPr>
              <a:t/>
            </a:r>
            <a:br>
              <a:rPr lang="fa-IR" sz="2000" b="1" dirty="0">
                <a:solidFill>
                  <a:srgbClr val="0070C0"/>
                </a:solidFill>
              </a:rPr>
            </a:br>
            <a:r>
              <a:rPr lang="fa-IR" sz="2000" b="1" dirty="0">
                <a:solidFill>
                  <a:srgbClr val="0070C0"/>
                </a:solidFill>
              </a:rPr>
              <a:t> </a:t>
            </a:r>
            <a:br>
              <a:rPr lang="fa-IR" sz="2000" b="1" dirty="0">
                <a:solidFill>
                  <a:srgbClr val="0070C0"/>
                </a:solidFill>
              </a:rPr>
            </a:br>
            <a:r>
              <a:rPr lang="fa-IR" sz="2000" b="1" dirty="0">
                <a:solidFill>
                  <a:srgbClr val="0070C0"/>
                </a:solidFill>
              </a:rPr>
              <a:t>ادامه</a:t>
            </a:r>
            <a:br>
              <a:rPr lang="fa-IR" sz="2000" b="1" dirty="0">
                <a:solidFill>
                  <a:srgbClr val="0070C0"/>
                </a:solidFill>
              </a:rPr>
            </a:b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8565" y="1038692"/>
            <a:ext cx="11147611" cy="5415896"/>
          </a:xfrm>
        </p:spPr>
        <p:txBody>
          <a:bodyPr>
            <a:no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</a:rPr>
              <a:t>نحوه تدوين اهداف آموزشی: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</a:rPr>
              <a:t> </a:t>
            </a:r>
            <a:r>
              <a:rPr lang="fa-IR" sz="2000" b="1" dirty="0" smtClean="0">
                <a:solidFill>
                  <a:srgbClr val="0070C0"/>
                </a:solidFill>
              </a:rPr>
              <a:t>رعايت </a:t>
            </a:r>
            <a:r>
              <a:rPr lang="fa-IR" sz="2000" b="1" dirty="0">
                <a:solidFill>
                  <a:srgbClr val="0070C0"/>
                </a:solidFill>
              </a:rPr>
              <a:t>تناسب اهداف با شرايط و امكانات جامعه و نيازهاي آن</a:t>
            </a:r>
            <a:r>
              <a:rPr lang="fa-IR" sz="2000" b="1" dirty="0" smtClean="0">
                <a:solidFill>
                  <a:srgbClr val="0070C0"/>
                </a:solidFill>
              </a:rPr>
              <a:t>؛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rgbClr val="0070C0"/>
                </a:solidFill>
              </a:rPr>
              <a:t> </a:t>
            </a:r>
            <a:r>
              <a:rPr lang="fa-IR" sz="2000" b="1" dirty="0">
                <a:solidFill>
                  <a:srgbClr val="0070C0"/>
                </a:solidFill>
              </a:rPr>
              <a:t>هماهنگی اهداف با شرايط و امكانات فراگير و نيازهاي او</a:t>
            </a:r>
            <a:r>
              <a:rPr lang="fa-IR" sz="2000" b="1" dirty="0" smtClean="0">
                <a:solidFill>
                  <a:srgbClr val="0070C0"/>
                </a:solidFill>
              </a:rPr>
              <a:t>؛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rgbClr val="0070C0"/>
                </a:solidFill>
              </a:rPr>
              <a:t> </a:t>
            </a:r>
            <a:r>
              <a:rPr lang="fa-IR" sz="2000" b="1" dirty="0">
                <a:solidFill>
                  <a:srgbClr val="0070C0"/>
                </a:solidFill>
              </a:rPr>
              <a:t>واضح و صريح بودن اهداف؛ </a:t>
            </a:r>
            <a:endParaRPr lang="fa-IR" sz="2000" b="1" dirty="0" smtClean="0">
              <a:solidFill>
                <a:srgbClr val="0070C0"/>
              </a:solidFill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rgbClr val="0070C0"/>
                </a:solidFill>
              </a:rPr>
              <a:t>قابليت </a:t>
            </a:r>
            <a:r>
              <a:rPr lang="fa-IR" sz="2000" b="1" dirty="0">
                <a:solidFill>
                  <a:srgbClr val="0070C0"/>
                </a:solidFill>
              </a:rPr>
              <a:t>اجرا </a:t>
            </a:r>
            <a:r>
              <a:rPr lang="fa-IR" sz="2000" b="1" dirty="0" smtClean="0">
                <a:solidFill>
                  <a:srgbClr val="0070C0"/>
                </a:solidFill>
              </a:rPr>
              <a:t>؛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rgbClr val="0070C0"/>
                </a:solidFill>
              </a:rPr>
              <a:t> </a:t>
            </a:r>
            <a:r>
              <a:rPr lang="fa-IR" sz="2000" b="1" dirty="0">
                <a:solidFill>
                  <a:srgbClr val="0070C0"/>
                </a:solidFill>
              </a:rPr>
              <a:t>انعطاف پذيری؛ </a:t>
            </a:r>
            <a:endParaRPr lang="fa-IR" sz="2000" b="1" dirty="0" smtClean="0">
              <a:solidFill>
                <a:srgbClr val="0070C0"/>
              </a:solidFill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rgbClr val="0070C0"/>
                </a:solidFill>
              </a:rPr>
              <a:t>توجه </a:t>
            </a:r>
            <a:r>
              <a:rPr lang="fa-IR" sz="2000" b="1" dirty="0">
                <a:solidFill>
                  <a:srgbClr val="0070C0"/>
                </a:solidFill>
              </a:rPr>
              <a:t>به تفاوت هاي فردي فراگيران در تعيين اهداف هماهنگی بين اهداف نوشته شده  اهداف باید بر مبنای نظریه </a:t>
            </a:r>
            <a:r>
              <a:rPr lang="fa-IR" sz="2000" b="1" dirty="0" smtClean="0">
                <a:solidFill>
                  <a:srgbClr val="0070C0"/>
                </a:solidFill>
              </a:rPr>
              <a:t>جدید بلوم(2001) </a:t>
            </a:r>
            <a:r>
              <a:rPr lang="fa-IR" sz="2000" b="1" dirty="0">
                <a:solidFill>
                  <a:srgbClr val="0070C0"/>
                </a:solidFill>
              </a:rPr>
              <a:t>در سه گروه شناختي، عاطفي و رواني حركتي با توجه به حيطه های يادگيری سه گانه </a:t>
            </a:r>
            <a:r>
              <a:rPr lang="fa-IR" sz="2000" b="1" dirty="0" smtClean="0">
                <a:solidFill>
                  <a:srgbClr val="0070C0"/>
                </a:solidFill>
              </a:rPr>
              <a:t>فوق </a:t>
            </a:r>
            <a:r>
              <a:rPr lang="fa-IR" sz="2000" b="1" dirty="0">
                <a:solidFill>
                  <a:srgbClr val="0070C0"/>
                </a:solidFill>
              </a:rPr>
              <a:t>تدوین شود</a:t>
            </a:r>
            <a:r>
              <a:rPr lang="fa-IR" sz="2000" b="1" dirty="0" smtClean="0">
                <a:solidFill>
                  <a:srgbClr val="0070C0"/>
                </a:solidFill>
              </a:rPr>
              <a:t>.</a:t>
            </a:r>
          </a:p>
          <a:p>
            <a:pPr algn="ctr" rtl="1"/>
            <a:endParaRPr lang="fa-IR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14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259</TotalTime>
  <Words>597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Tahoma</vt:lpstr>
      <vt:lpstr>Trebuchet MS</vt:lpstr>
      <vt:lpstr>Wingdings 3</vt:lpstr>
      <vt:lpstr>Facet</vt:lpstr>
      <vt:lpstr>جلسه اول شروع کلاس های مجازی      98/12/3  </vt:lpstr>
      <vt:lpstr>ادامه  </vt:lpstr>
      <vt:lpstr>ادامه  </vt:lpstr>
      <vt:lpstr>ادامه  </vt:lpstr>
      <vt:lpstr>        </vt:lpstr>
      <vt:lpstr>   ادامه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هویت یابی</dc:title>
  <dc:creator>RS</dc:creator>
  <cp:lastModifiedBy>maryam hosseini</cp:lastModifiedBy>
  <cp:revision>32</cp:revision>
  <dcterms:created xsi:type="dcterms:W3CDTF">2019-12-10T06:03:06Z</dcterms:created>
  <dcterms:modified xsi:type="dcterms:W3CDTF">2020-05-22T09:21:02Z</dcterms:modified>
</cp:coreProperties>
</file>