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0"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71" d="100"/>
          <a:sy n="71" d="100"/>
        </p:scale>
        <p:origin x="61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17" y="793376"/>
            <a:ext cx="8596668" cy="672353"/>
          </a:xfrm>
        </p:spPr>
        <p:txBody>
          <a:bodyPr>
            <a:normAutofit fontScale="90000"/>
          </a:bodyPr>
          <a:lstStyle/>
          <a:p>
            <a:pPr algn="ctr">
              <a:lnSpc>
                <a:spcPct val="150000"/>
              </a:lnSpc>
            </a:pP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200" b="1" dirty="0"/>
              <a:t/>
            </a:r>
            <a:br>
              <a:rPr lang="en-US" sz="2200" b="1" dirty="0"/>
            </a:br>
            <a:r>
              <a:rPr lang="fa-IR" sz="2200" b="1" dirty="0" smtClean="0">
                <a:solidFill>
                  <a:srgbClr val="0070C0"/>
                </a:solidFill>
              </a:rPr>
              <a:t>جلسه </a:t>
            </a:r>
            <a:r>
              <a:rPr lang="fa-IR" sz="2200" b="1" dirty="0" smtClean="0">
                <a:solidFill>
                  <a:srgbClr val="0070C0"/>
                </a:solidFill>
              </a:rPr>
              <a:t>ه</a:t>
            </a:r>
            <a:r>
              <a:rPr lang="fa-IR" sz="2200" b="1" dirty="0" smtClean="0">
                <a:solidFill>
                  <a:srgbClr val="0070C0"/>
                </a:solidFill>
              </a:rPr>
              <a:t>شتم</a:t>
            </a:r>
            <a:r>
              <a:rPr lang="fa-IR" sz="2200" b="1" dirty="0" smtClean="0">
                <a:solidFill>
                  <a:srgbClr val="0070C0"/>
                </a:solidFill>
              </a:rPr>
              <a:t> </a:t>
            </a:r>
            <a:r>
              <a:rPr lang="fa-IR" sz="2200" b="1" dirty="0" smtClean="0">
                <a:solidFill>
                  <a:srgbClr val="0070C0"/>
                </a:solidFill>
              </a:rPr>
              <a:t>مجازی </a:t>
            </a:r>
            <a:br>
              <a:rPr lang="fa-IR" sz="2200" b="1" dirty="0" smtClean="0">
                <a:solidFill>
                  <a:srgbClr val="0070C0"/>
                </a:solidFill>
              </a:rPr>
            </a:br>
            <a:r>
              <a:rPr lang="fa-IR" sz="2200" b="1" dirty="0" smtClean="0">
                <a:solidFill>
                  <a:srgbClr val="0070C0"/>
                </a:solidFill>
              </a:rPr>
              <a:t>99/02/13</a:t>
            </a:r>
            <a:endParaRPr lang="en-US" sz="2200" b="1" dirty="0">
              <a:solidFill>
                <a:srgbClr val="0070C0"/>
              </a:solidFill>
            </a:endParaRPr>
          </a:p>
        </p:txBody>
      </p:sp>
      <p:sp>
        <p:nvSpPr>
          <p:cNvPr id="3" name="Text Placeholder 2"/>
          <p:cNvSpPr>
            <a:spLocks noGrp="1"/>
          </p:cNvSpPr>
          <p:nvPr>
            <p:ph type="body" idx="1"/>
          </p:nvPr>
        </p:nvSpPr>
        <p:spPr>
          <a:xfrm>
            <a:off x="416858" y="2017059"/>
            <a:ext cx="10488705" cy="5795683"/>
          </a:xfrm>
        </p:spPr>
        <p:txBody>
          <a:bodyPr>
            <a:noAutofit/>
          </a:bodyPr>
          <a:lstStyle/>
          <a:p>
            <a:pPr algn="justLow" rtl="1">
              <a:lnSpc>
                <a:spcPct val="150000"/>
              </a:lnSpc>
            </a:pPr>
            <a:r>
              <a:rPr lang="ar-SA" b="1" dirty="0">
                <a:solidFill>
                  <a:schemeClr val="tx1"/>
                </a:solidFill>
                <a:cs typeface="+mj-cs"/>
              </a:rPr>
              <a:t>3- پژوهشگری يا کاوشگری و حل مسئله: </a:t>
            </a:r>
          </a:p>
          <a:p>
            <a:pPr algn="justLow" rtl="1">
              <a:lnSpc>
                <a:spcPct val="150000"/>
              </a:lnSpc>
            </a:pPr>
            <a:r>
              <a:rPr lang="ar-SA" b="1" dirty="0">
                <a:solidFill>
                  <a:srgbClr val="0070C0"/>
                </a:solidFill>
                <a:cs typeface="+mj-cs"/>
              </a:rPr>
              <a:t>کاوشگری، پژوهشگری يا روش اکتشافی، يک روش آموزشی يادگيرنده محوراست که طی  آن دانش آموزان باهدايت معلم به جستجو وکاوش برای پاسخ دادن به سؤالات و مجهولات می پردازند. معلمان دراين روش،ازارائه ی پاسخ ها به دانش آموزان خودداری می کنندوآنها را برمی انگيزانند تا خود به جستجو وتحقيق دست بزنند. لازمه ی اين کاوشگری،داشتن مهارت هايی درمراحل مختلف است ومعلم بايد برای پرورش اين مهارتها برنامه ريزی کند و به تقويت آنها همت گمارد. </a:t>
            </a:r>
          </a:p>
          <a:p>
            <a:pPr algn="ctr"/>
            <a:endParaRPr lang="en-US" dirty="0">
              <a:cs typeface="+mj-cs"/>
            </a:endParaRPr>
          </a:p>
        </p:txBody>
      </p:sp>
    </p:spTree>
    <p:extLst>
      <p:ext uri="{BB962C8B-B14F-4D97-AF65-F5344CB8AC3E}">
        <p14:creationId xmlns:p14="http://schemas.microsoft.com/office/powerpoint/2010/main" val="4155463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ث) مرحله ی نتيجه گيری: </a:t>
            </a:r>
            <a:r>
              <a:rPr lang="ar-SA" b="1" dirty="0">
                <a:solidFill>
                  <a:srgbClr val="0070C0"/>
                </a:solidFill>
                <a:cs typeface="+mj-cs"/>
              </a:rPr>
              <a:t>در اين مرحله، بايد به دانش آموزان کمک کرد تا نتايج آنچه را درباره ی آن تحقيق کرده اند، ترسيم وارائه کنند. دانش آموزان در پايان کار خود بايدبتوانند به سؤالاتی چون «چه نتايجی به دست آورديم؟ و کدام مدارک و شواهد نتايج ما را پشتيبانی می کند؟» پاسخ دهند. همچنين آنها بايدبتوانند نتايج به دست آمده رابه خوبی و به بهترين وجه ارائه کنند. اين ارائه ممکن است به اشکال مختلف متناسب با نوع کاوشگری صورت بگيرد وگزارش فردی،گزارش جمعی وکنفرانس،گزارش مکتوب،ارائه ی جداول و نمودارها،عکس،فيلم ونظاير آن راشامل شود. دراين مرحله،دانش آموزان بايد باتکيه برنتايج تحقيق خود نسبت به موضوع واکنش نشاندهند و اظهار نظرکنند.</a:t>
            </a:r>
            <a:endParaRPr lang="ar-SA" b="1" dirty="0">
              <a:solidFill>
                <a:srgbClr val="0070C0"/>
              </a:solidFill>
              <a:cs typeface="+mj-cs"/>
            </a:endParaRPr>
          </a:p>
        </p:txBody>
      </p:sp>
    </p:spTree>
    <p:extLst>
      <p:ext uri="{BB962C8B-B14F-4D97-AF65-F5344CB8AC3E}">
        <p14:creationId xmlns:p14="http://schemas.microsoft.com/office/powerpoint/2010/main" val="22709316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حل مسئله: </a:t>
            </a:r>
            <a:r>
              <a:rPr lang="ar-SA" b="1" dirty="0">
                <a:solidFill>
                  <a:srgbClr val="0070C0"/>
                </a:solidFill>
                <a:cs typeface="+mj-cs"/>
              </a:rPr>
              <a:t>يکی از گونه های خاص يادگيری مبتنی بر کاوشگری، يادگيری مسئله محور و استفاده از روش حل  مسئله است. « به طور مشخص در حوزه ی مطالعات اجتماعی، کاربرد اين رويکرد را در ارائه ی راه حلی عملی برای مسائل و موضوعات مرتبط بازندگی فردی، اجتماعی،علمی و درسی دانش آموز می توان محسوب کرد. بايد توجه داشت مسائلی که الگوريتمی مشخص و معلوم دارند و به عنوان مسئله ی بسته در نظرگرفته می شوند و دراکثرموارد از طريق کتاب درسی يا معلم برای دانش آموزان مطرح می شوند، مسائل حقيقی نبوده، شبه مسئله محسوب می شوند. خيلی از مسائلی که در زندگی واقعی و در حوزه های اقتصادی، اجتماعی، سياسی و علمی رخ میدهند، می توانند در اثر اين رويکرد از حالت ساختار نامناسب و مبهم به ساختار روشن و قابل تعريف تبديل شوند و زمينه ای برای تفکر ّحل مسئله باشند».</a:t>
            </a:r>
            <a:endParaRPr lang="ar-SA" b="1" dirty="0">
              <a:solidFill>
                <a:srgbClr val="0070C0"/>
              </a:solidFill>
              <a:cs typeface="+mj-cs"/>
            </a:endParaRPr>
          </a:p>
        </p:txBody>
      </p:sp>
    </p:spTree>
    <p:extLst>
      <p:ext uri="{BB962C8B-B14F-4D97-AF65-F5344CB8AC3E}">
        <p14:creationId xmlns:p14="http://schemas.microsoft.com/office/powerpoint/2010/main" val="3309624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الگوی خطی که به عنوان راهبرد حل مسئله معمولا مورد استفاده واقع می شود به فرايند حل مسئله و پژوهشگری    </a:t>
            </a:r>
            <a:r>
              <a:rPr lang="en-US" b="1" dirty="0">
                <a:solidFill>
                  <a:srgbClr val="0070C0"/>
                </a:solidFill>
                <a:cs typeface="+mj-cs"/>
              </a:rPr>
              <a:t>IDEAL   </a:t>
            </a:r>
            <a:r>
              <a:rPr lang="ar-SA" b="1" dirty="0">
                <a:solidFill>
                  <a:srgbClr val="0070C0"/>
                </a:solidFill>
                <a:cs typeface="+mj-cs"/>
              </a:rPr>
              <a:t>شهرت دارد، قدمهای اساسی در اين الگوی خطی به اين ترتيب است:</a:t>
            </a:r>
          </a:p>
          <a:p>
            <a:pPr algn="just" rtl="1">
              <a:lnSpc>
                <a:spcPct val="150000"/>
              </a:lnSpc>
            </a:pPr>
            <a:r>
              <a:rPr lang="ar-SA" b="1" dirty="0">
                <a:solidFill>
                  <a:srgbClr val="0070C0"/>
                </a:solidFill>
                <a:cs typeface="+mj-cs"/>
              </a:rPr>
              <a:t>(</a:t>
            </a:r>
            <a:r>
              <a:rPr lang="en-US" b="1" dirty="0">
                <a:solidFill>
                  <a:srgbClr val="0070C0"/>
                </a:solidFill>
                <a:cs typeface="+mj-cs"/>
              </a:rPr>
              <a:t>I : </a:t>
            </a:r>
            <a:r>
              <a:rPr lang="ar-SA" b="1" dirty="0">
                <a:solidFill>
                  <a:srgbClr val="0070C0"/>
                </a:solidFill>
                <a:cs typeface="+mj-cs"/>
              </a:rPr>
              <a:t>شناسايی مسئله</a:t>
            </a:r>
          </a:p>
          <a:p>
            <a:pPr algn="just" rtl="1">
              <a:lnSpc>
                <a:spcPct val="150000"/>
              </a:lnSpc>
            </a:pPr>
            <a:r>
              <a:rPr lang="ar-SA" b="1" dirty="0">
                <a:solidFill>
                  <a:srgbClr val="0070C0"/>
                </a:solidFill>
                <a:cs typeface="+mj-cs"/>
              </a:rPr>
              <a:t>  (</a:t>
            </a:r>
            <a:r>
              <a:rPr lang="en-US" b="1" dirty="0">
                <a:solidFill>
                  <a:srgbClr val="0070C0"/>
                </a:solidFill>
                <a:cs typeface="+mj-cs"/>
              </a:rPr>
              <a:t>D </a:t>
            </a:r>
            <a:r>
              <a:rPr lang="ar-SA" b="1" dirty="0">
                <a:solidFill>
                  <a:srgbClr val="0070C0"/>
                </a:solidFill>
                <a:cs typeface="+mj-cs"/>
              </a:rPr>
              <a:t>تبيين مسئله </a:t>
            </a:r>
          </a:p>
          <a:p>
            <a:pPr algn="just" rtl="1">
              <a:lnSpc>
                <a:spcPct val="150000"/>
              </a:lnSpc>
            </a:pPr>
            <a:r>
              <a:rPr lang="en-US" b="1" dirty="0">
                <a:solidFill>
                  <a:srgbClr val="0070C0"/>
                </a:solidFill>
                <a:cs typeface="+mj-cs"/>
              </a:rPr>
              <a:t>E ) </a:t>
            </a:r>
            <a:r>
              <a:rPr lang="ar-SA" b="1" dirty="0">
                <a:solidFill>
                  <a:srgbClr val="0070C0"/>
                </a:solidFill>
                <a:cs typeface="+mj-cs"/>
              </a:rPr>
              <a:t>اکتشاف راهبردهای حل مسئله </a:t>
            </a:r>
          </a:p>
          <a:p>
            <a:pPr algn="just" rtl="1">
              <a:lnSpc>
                <a:spcPct val="150000"/>
              </a:lnSpc>
            </a:pPr>
            <a:r>
              <a:rPr lang="en-US" b="1" dirty="0">
                <a:solidFill>
                  <a:srgbClr val="0070C0"/>
                </a:solidFill>
                <a:cs typeface="+mj-cs"/>
              </a:rPr>
              <a:t>A ) </a:t>
            </a:r>
            <a:r>
              <a:rPr lang="ar-SA" b="1" dirty="0">
                <a:solidFill>
                  <a:srgbClr val="0070C0"/>
                </a:solidFill>
                <a:cs typeface="+mj-cs"/>
              </a:rPr>
              <a:t>عمل کردن به ايده ها و ّحل مسئله</a:t>
            </a:r>
          </a:p>
          <a:p>
            <a:pPr algn="just" rtl="1">
              <a:lnSpc>
                <a:spcPct val="150000"/>
              </a:lnSpc>
            </a:pPr>
            <a:r>
              <a:rPr lang="ar-SA" b="1" dirty="0">
                <a:solidFill>
                  <a:srgbClr val="0070C0"/>
                </a:solidFill>
                <a:cs typeface="+mj-cs"/>
              </a:rPr>
              <a:t>(</a:t>
            </a:r>
            <a:r>
              <a:rPr lang="en-US" b="1" dirty="0">
                <a:solidFill>
                  <a:srgbClr val="0070C0"/>
                </a:solidFill>
                <a:cs typeface="+mj-cs"/>
              </a:rPr>
              <a:t>L  </a:t>
            </a:r>
            <a:r>
              <a:rPr lang="ar-SA" b="1" dirty="0">
                <a:solidFill>
                  <a:srgbClr val="0070C0"/>
                </a:solidFill>
                <a:cs typeface="+mj-cs"/>
              </a:rPr>
              <a:t>جستجو و بررسی آثار و نتايج به دست آمده</a:t>
            </a:r>
          </a:p>
          <a:p>
            <a:pPr algn="just" rtl="1">
              <a:lnSpc>
                <a:spcPct val="150000"/>
              </a:lnSpc>
            </a:pPr>
            <a:r>
              <a:rPr lang="ar-SA" b="1" dirty="0">
                <a:solidFill>
                  <a:srgbClr val="0070C0"/>
                </a:solidFill>
                <a:cs typeface="+mj-cs"/>
              </a:rPr>
              <a:t>معمولا از الگوی </a:t>
            </a:r>
            <a:r>
              <a:rPr lang="en-US" b="1" dirty="0">
                <a:solidFill>
                  <a:srgbClr val="0070C0"/>
                </a:solidFill>
                <a:cs typeface="+mj-cs"/>
              </a:rPr>
              <a:t>IDEAL </a:t>
            </a:r>
            <a:r>
              <a:rPr lang="ar-SA" b="1" dirty="0">
                <a:solidFill>
                  <a:srgbClr val="0070C0"/>
                </a:solidFill>
                <a:cs typeface="+mj-cs"/>
              </a:rPr>
              <a:t>در تدوين راهبرد حل مسئله استفاده می شود. </a:t>
            </a:r>
          </a:p>
        </p:txBody>
      </p:sp>
    </p:spTree>
    <p:extLst>
      <p:ext uri="{BB962C8B-B14F-4D97-AF65-F5344CB8AC3E}">
        <p14:creationId xmlns:p14="http://schemas.microsoft.com/office/powerpoint/2010/main" val="30538261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دردوره ی ابتدايی با توجه به اينکه دانش آموزهنوز به دوره ی تفکر انتزاعی نرسيده، حل مسئله تناسب با ساختارعقلانی عينی - عملياتی دانش آموز بر تجربيات حسی وکنجکاوانه و جنبه ی استقرايی بيشتر تأکيد دارد. الگوی آموزش و طراحی و تدوين درسها نيز به طور عمده حالت ميان رشته ای و بستری تلفيقی دارد و درسها در مطالعات اجتماعی سازماندهی می شود. در دوره ی متوسطه و بالاتر با صعود دانش آموز به مرحله ی تفکر منطقی انتزاعی، مسائل فرضيه ای ـ مقياسی بيشتر مورد تأکيد قرار می گيرد. </a:t>
            </a:r>
            <a:endParaRPr lang="fa-IR" b="1" dirty="0" smtClean="0">
              <a:solidFill>
                <a:srgbClr val="0070C0"/>
              </a:solidFill>
              <a:cs typeface="+mj-cs"/>
            </a:endParaRPr>
          </a:p>
          <a:p>
            <a:pPr algn="just" rtl="1">
              <a:lnSpc>
                <a:spcPct val="150000"/>
              </a:lnSpc>
            </a:pPr>
            <a:r>
              <a:rPr lang="ar-SA" b="1" dirty="0">
                <a:solidFill>
                  <a:schemeClr val="tx1"/>
                </a:solidFill>
                <a:cs typeface="+mj-cs"/>
              </a:rPr>
              <a:t>رويکردهای مبتنی بر حلّ مسئله و کاوشگری که در سطح پايين تر حوزه ی شناختی، در طبقه بندی حيطه ی شناختی پياژه قراردارند، دارای الگوهای مختلفی اند.</a:t>
            </a:r>
          </a:p>
        </p:txBody>
      </p:sp>
    </p:spTree>
    <p:extLst>
      <p:ext uri="{BB962C8B-B14F-4D97-AF65-F5344CB8AC3E}">
        <p14:creationId xmlns:p14="http://schemas.microsoft.com/office/powerpoint/2010/main" val="2945722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به طور کلی، رويکردهای اين سطح ويژگی های زير را دارند</a:t>
            </a:r>
          </a:p>
          <a:p>
            <a:pPr algn="just" rtl="1">
              <a:lnSpc>
                <a:spcPct val="150000"/>
              </a:lnSpc>
            </a:pPr>
            <a:r>
              <a:rPr lang="ar-SA" b="1" dirty="0">
                <a:solidFill>
                  <a:srgbClr val="0070C0"/>
                </a:solidFill>
                <a:cs typeface="+mj-cs"/>
              </a:rPr>
              <a:t>- تأکيدبر کنجکاوی کودکان، تجربه ی منحصر به فرد و تجربه اوليه برای دانش آموزان؛</a:t>
            </a:r>
          </a:p>
          <a:p>
            <a:pPr algn="just" rtl="1">
              <a:lnSpc>
                <a:spcPct val="150000"/>
              </a:lnSpc>
            </a:pPr>
            <a:r>
              <a:rPr lang="ar-SA" b="1" dirty="0">
                <a:solidFill>
                  <a:srgbClr val="0070C0"/>
                </a:solidFill>
                <a:cs typeface="+mj-cs"/>
              </a:rPr>
              <a:t>  - حضور يک مسئله ی واقعی، وجود يک دو راهی، احساس مشکل در موقعيت های واقعی؛ </a:t>
            </a:r>
          </a:p>
          <a:p>
            <a:pPr algn="just" rtl="1">
              <a:lnSpc>
                <a:spcPct val="150000"/>
              </a:lnSpc>
            </a:pPr>
            <a:r>
              <a:rPr lang="ar-SA" b="1" dirty="0">
                <a:solidFill>
                  <a:srgbClr val="0070C0"/>
                </a:solidFill>
                <a:cs typeface="+mj-cs"/>
              </a:rPr>
              <a:t>ـ ايجاد ناسازگاری شناختی، احساس مزاحمت وبه هم ريختگی ذهنی، احساس اين که چيزی غلط است يا چشم اندازها و داده های متعارض؛</a:t>
            </a:r>
          </a:p>
          <a:p>
            <a:pPr algn="just" rtl="1">
              <a:lnSpc>
                <a:spcPct val="150000"/>
              </a:lnSpc>
            </a:pPr>
            <a:r>
              <a:rPr lang="ar-SA" b="1" dirty="0">
                <a:solidFill>
                  <a:srgbClr val="0070C0"/>
                </a:solidFill>
                <a:cs typeface="+mj-cs"/>
              </a:rPr>
              <a:t> - درگير کردن فعالانه ی دانش آموزان در تحليل تکليف درسی شان و درک اطلاعات آن، توسعه ی لغت و فرهنگ مناسب و مرتبط با تکليف، فهم ارتباط ميان عبارتها و ايده ها؛ </a:t>
            </a:r>
          </a:p>
        </p:txBody>
      </p:sp>
    </p:spTree>
    <p:extLst>
      <p:ext uri="{BB962C8B-B14F-4D97-AF65-F5344CB8AC3E}">
        <p14:creationId xmlns:p14="http://schemas.microsoft.com/office/powerpoint/2010/main" val="25846989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rgbClr val="0070C0"/>
                </a:solidFill>
                <a:cs typeface="+mj-cs"/>
              </a:rPr>
              <a:t>- ارتباط و مفاهمه با ديگران از طريق نوشتن و به سرعت خواندن، نوشتن مقاله، داستان و نامه به افراد واقعی يا فرضی، فرايند بارش مغزی در شناسايی معيارهای کار خوب و ...؛</a:t>
            </a:r>
          </a:p>
          <a:p>
            <a:pPr algn="just" rtl="1">
              <a:lnSpc>
                <a:spcPct val="150000"/>
              </a:lnSpc>
            </a:pPr>
            <a:r>
              <a:rPr lang="ar-SA" b="1" dirty="0">
                <a:solidFill>
                  <a:srgbClr val="0070C0"/>
                </a:solidFill>
                <a:cs typeface="+mj-cs"/>
              </a:rPr>
              <a:t>- موردپژوهی از وقايع، حداقل از دو چشم انداز متفاوت، کاوش درمورد تفاوتها و تمايزهای آشکاری که در چشم اندازها و تحليل های تاريخی، اقتصادی، سياسی و فرهنگی وجود دارند؛ </a:t>
            </a:r>
          </a:p>
          <a:p>
            <a:pPr algn="just" rtl="1">
              <a:lnSpc>
                <a:spcPct val="150000"/>
              </a:lnSpc>
            </a:pPr>
            <a:r>
              <a:rPr lang="ar-SA" b="1" dirty="0">
                <a:solidFill>
                  <a:srgbClr val="0070C0"/>
                </a:solidFill>
                <a:cs typeface="+mj-cs"/>
              </a:rPr>
              <a:t>- کاوشگری در مورد ابهامات و مشکلاتی که در ذهن دانش آموز ناهمخوانی ايجاد می کنند و موجب طرح سؤال از سوی دانش آموز می شود و کاوشگری در مورد داده ها يا وقايعی که باهم مغايرت دارندکه نتيجه و محصول آن مورد بحث قرار می گيرد.</a:t>
            </a:r>
          </a:p>
          <a:p>
            <a:pPr algn="just" rtl="1">
              <a:lnSpc>
                <a:spcPct val="150000"/>
              </a:lnSpc>
            </a:pPr>
            <a:r>
              <a:rPr lang="ar-SA" b="1" dirty="0">
                <a:solidFill>
                  <a:srgbClr val="0070C0"/>
                </a:solidFill>
                <a:cs typeface="+mj-cs"/>
              </a:rPr>
              <a:t> در به کارگيری رويکرد حل مسئله نيز مدلهای گوناگونی وجود دارد. اما در اين الگوهای متفاوت، همخوانی های بسياری می توان يافت. جلب کردن توجه دانش آموزان به مسئله و فهم آن، فکر کردن درباره ی متغيرهای اصلی عمل کننده در حل مسئله، راهبردهای حل مسئله و راه حل های جايگزين، ويژگی های کلی همه ی اين مدلهايند .</a:t>
            </a:r>
          </a:p>
        </p:txBody>
      </p:sp>
    </p:spTree>
    <p:extLst>
      <p:ext uri="{BB962C8B-B14F-4D97-AF65-F5344CB8AC3E}">
        <p14:creationId xmlns:p14="http://schemas.microsoft.com/office/powerpoint/2010/main" val="848748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chemeClr val="tx1"/>
                </a:solidFill>
                <a:cs typeface="+mj-cs"/>
              </a:rPr>
              <a:t>زمينه های لازم برای به کارگيری رويکرد کاوشگری و حل مسئله: </a:t>
            </a:r>
            <a:r>
              <a:rPr lang="ar-SA" b="1" dirty="0">
                <a:solidFill>
                  <a:srgbClr val="0070C0"/>
                </a:solidFill>
                <a:cs typeface="+mj-cs"/>
              </a:rPr>
              <a:t>مهمترين زمينه های لازم برای به کارگيری اين رويکردها را می توان به صورت زير خلاصه کرد: </a:t>
            </a:r>
          </a:p>
          <a:p>
            <a:pPr algn="just" rtl="1">
              <a:lnSpc>
                <a:spcPct val="150000"/>
              </a:lnSpc>
            </a:pPr>
            <a:r>
              <a:rPr lang="ar-SA" b="1" dirty="0">
                <a:solidFill>
                  <a:srgbClr val="0070C0"/>
                </a:solidFill>
                <a:cs typeface="+mj-cs"/>
              </a:rPr>
              <a:t>١- شناسايی موضوعات و مسائل متناسب با ساختار تفکر و رشد عقلانی دانش آموزان؛</a:t>
            </a:r>
          </a:p>
          <a:p>
            <a:pPr algn="just" rtl="1">
              <a:lnSpc>
                <a:spcPct val="150000"/>
              </a:lnSpc>
            </a:pPr>
            <a:r>
              <a:rPr lang="ar-SA" b="1" dirty="0">
                <a:solidFill>
                  <a:srgbClr val="0070C0"/>
                </a:solidFill>
                <a:cs typeface="+mj-cs"/>
              </a:rPr>
              <a:t> ٢- داشتن الگو و روش؛ </a:t>
            </a:r>
          </a:p>
          <a:p>
            <a:pPr algn="just" rtl="1">
              <a:lnSpc>
                <a:spcPct val="150000"/>
              </a:lnSpc>
            </a:pPr>
            <a:r>
              <a:rPr lang="ar-SA" b="1" dirty="0">
                <a:solidFill>
                  <a:srgbClr val="0070C0"/>
                </a:solidFill>
                <a:cs typeface="+mj-cs"/>
              </a:rPr>
              <a:t>٣- صلاحيت های لازم معلمان از جمله تسهيل فضای کاوشگری، هدايت کردن،پرهيز از دخالت بی مورد، فکر کردن، سؤال کننده ی خوبی بودن، مراقبت از فهم و دريافت دانش آموزان از موضوع و مسئله، شناخت مهارتهای لازم برای کاوشگری و حل مسئله، و راهنمايی دقيق وآگاهانه</a:t>
            </a:r>
            <a:r>
              <a:rPr lang="ar-SA" b="1" dirty="0" smtClean="0">
                <a:solidFill>
                  <a:srgbClr val="0070C0"/>
                </a:solidFill>
                <a:cs typeface="+mj-cs"/>
              </a:rPr>
              <a:t>؛</a:t>
            </a:r>
            <a:endParaRPr lang="ar-SA" b="1" dirty="0">
              <a:solidFill>
                <a:srgbClr val="0070C0"/>
              </a:solidFill>
              <a:cs typeface="+mj-cs"/>
            </a:endParaRPr>
          </a:p>
        </p:txBody>
      </p:sp>
    </p:spTree>
    <p:extLst>
      <p:ext uri="{BB962C8B-B14F-4D97-AF65-F5344CB8AC3E}">
        <p14:creationId xmlns:p14="http://schemas.microsoft.com/office/powerpoint/2010/main" val="4104522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rgbClr val="0070C0"/>
                </a:solidFill>
                <a:cs typeface="+mj-cs"/>
              </a:rPr>
              <a:t>-4- توجه به فرايند يادگيری به طوری که صرفا پاسخ صحيح دادن مدنظر نباشد و به تعامل دانش آموزان و نحوه ی انجام کار توجه شود؛ </a:t>
            </a:r>
          </a:p>
          <a:p>
            <a:pPr algn="just" rtl="1">
              <a:lnSpc>
                <a:spcPct val="150000"/>
              </a:lnSpc>
            </a:pPr>
            <a:r>
              <a:rPr lang="ar-SA" b="1" dirty="0">
                <a:solidFill>
                  <a:srgbClr val="0070C0"/>
                </a:solidFill>
                <a:cs typeface="+mj-cs"/>
              </a:rPr>
              <a:t>٥ – فعاليت ها و تکاليف مناسب برای يادگيری، مبتنی بر انجام مقايسه، فرضيه سازی، بحث کردن، تصميم گيری، مراجعه به منابع مختلف؛</a:t>
            </a:r>
          </a:p>
          <a:p>
            <a:pPr algn="just" rtl="1">
              <a:lnSpc>
                <a:spcPct val="150000"/>
              </a:lnSpc>
            </a:pPr>
            <a:r>
              <a:rPr lang="ar-SA" b="1" dirty="0">
                <a:solidFill>
                  <a:srgbClr val="0070C0"/>
                </a:solidFill>
                <a:cs typeface="+mj-cs"/>
              </a:rPr>
              <a:t> ٦ - فضای مناسب يادگيری و محيط مدرسه؛ شامل نوع چيدمان ميز و صندلی ها، وجود کتابخانه ی غنی و منابع مورد نياز، فضای مناسب برای کار تيمی، و زمان بندی منعطف کلاس.</a:t>
            </a:r>
          </a:p>
        </p:txBody>
      </p:sp>
    </p:spTree>
    <p:extLst>
      <p:ext uri="{BB962C8B-B14F-4D97-AF65-F5344CB8AC3E}">
        <p14:creationId xmlns:p14="http://schemas.microsoft.com/office/powerpoint/2010/main" val="3439172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chemeClr val="tx1"/>
                </a:solidFill>
                <a:cs typeface="+mj-cs"/>
              </a:rPr>
              <a:t>زمينه های موضوعی و مضامين برای کاوشگری و حل مسئله: </a:t>
            </a:r>
            <a:r>
              <a:rPr lang="ar-SA" b="1" dirty="0">
                <a:solidFill>
                  <a:srgbClr val="0070C0"/>
                </a:solidFill>
                <a:cs typeface="+mj-cs"/>
              </a:rPr>
              <a:t>زمينه های موضوعی برای کاربرد رويکردهای فوق را می توان به گروههای مختلف تقسيم بندی کرد؛ برای مثال: </a:t>
            </a:r>
          </a:p>
          <a:p>
            <a:pPr algn="just" rtl="1">
              <a:lnSpc>
                <a:spcPct val="150000"/>
              </a:lnSpc>
            </a:pPr>
            <a:r>
              <a:rPr lang="ar-SA" b="1" dirty="0">
                <a:solidFill>
                  <a:srgbClr val="0070C0"/>
                </a:solidFill>
                <a:cs typeface="+mj-cs"/>
              </a:rPr>
              <a:t>-کاوشگری های ناشی ازکنجکاوی که ممکن است درباره ی يک پديده ی جغرافيايی مثلا جانوران و گياهان يک منطقه ی خاص يا پديده های تاريخی مثل آثار باستانی يا رسوم و روش های زندگی در قديم باشد؛</a:t>
            </a:r>
          </a:p>
          <a:p>
            <a:pPr algn="just" rtl="1">
              <a:lnSpc>
                <a:spcPct val="150000"/>
              </a:lnSpc>
            </a:pPr>
            <a:r>
              <a:rPr lang="ar-SA" b="1" dirty="0">
                <a:solidFill>
                  <a:srgbClr val="0070C0"/>
                </a:solidFill>
                <a:cs typeface="+mj-cs"/>
              </a:rPr>
              <a:t> - کاوشگری های ناشی از ديدگاه های متعارض که ممکن است درباره ی يک موضوع بحث انگيز اجتماعی باشد و درباره ی آن نظرهای مختلفی وجود داشته باشد؛ </a:t>
            </a:r>
          </a:p>
        </p:txBody>
      </p:sp>
    </p:spTree>
    <p:extLst>
      <p:ext uri="{BB962C8B-B14F-4D97-AF65-F5344CB8AC3E}">
        <p14:creationId xmlns:p14="http://schemas.microsoft.com/office/powerpoint/2010/main" val="27484326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rgbClr val="0070C0"/>
                </a:solidFill>
                <a:cs typeface="+mj-cs"/>
              </a:rPr>
              <a:t>- کاوشگری و ارائه ی راه حل برای بعضی مسائل مطرح درزندگی دانش آموزان مثل روابط با دوستان، کمک به خانواده، همکاری در مدرسه، رفع مشکلات مالی يا خانوادگی و...؛ </a:t>
            </a:r>
          </a:p>
          <a:p>
            <a:pPr algn="just" rtl="1">
              <a:lnSpc>
                <a:spcPct val="150000"/>
              </a:lnSpc>
            </a:pPr>
            <a:r>
              <a:rPr lang="ar-SA" b="1" dirty="0">
                <a:solidFill>
                  <a:srgbClr val="0070C0"/>
                </a:solidFill>
                <a:cs typeface="+mj-cs"/>
              </a:rPr>
              <a:t>- کاوشگری و ارائه ی راه حل برای موضوعات شهروندی وارتباط با نهادهای اجتماعی مثل مسجد، پارک يا حقوق شهروندی چون هزينه ی تحصيل يا بهداشت و درمان يا موضوعات بحث انگيز اجتماعی و اقتصادی چون بازيافت زباله، کمبود آب، ترافيک، آلودگی درياها و ... .</a:t>
            </a:r>
          </a:p>
        </p:txBody>
      </p:sp>
    </p:spTree>
    <p:extLst>
      <p:ext uri="{BB962C8B-B14F-4D97-AF65-F5344CB8AC3E}">
        <p14:creationId xmlns:p14="http://schemas.microsoft.com/office/powerpoint/2010/main" val="197583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rgbClr val="0070C0"/>
                </a:solidFill>
                <a:cs typeface="+mj-cs"/>
              </a:rPr>
              <a:t>فلسفه ی يادگيری مبتنی بر کاوشگری ريشه در کارها و آثار پياژه، ديويی، ويگوتسکی و فريره دارد. اگرچه اين رويکرد ابتدا در برنامه های درسی آموزش علوم به کار رفت اما به سرعت به همه ی برنامه های درسی و از جمله مطالعات اجتماعی تسری يافت . با توجه به وسعت و دامنه ی موضوعات اساسی در يک برنامه ی درسی تلفيقی چون مطالعات اجتماعی و از سوی ديگر، حجم روزافزون اطلاعات و دانستنی ها و عدم امکان آموزش همه چيز، به نظر می رسد، به کارگيری اين رويکرد به دانش آموزان کمک کند تا چگونه يادگرفتن را بياموزند و بتوانند به تدريج در برآوردن نيازهای آموزشی خود موفق و به يادگيرندگان مادام العمر مبدل شوند.</a:t>
            </a:r>
            <a:endParaRPr lang="ar-SA" b="1" dirty="0">
              <a:solidFill>
                <a:srgbClr val="0070C0"/>
              </a:solidFill>
              <a:cs typeface="+mj-cs"/>
            </a:endParaRPr>
          </a:p>
        </p:txBody>
      </p:sp>
    </p:spTree>
    <p:extLst>
      <p:ext uri="{BB962C8B-B14F-4D97-AF65-F5344CB8AC3E}">
        <p14:creationId xmlns:p14="http://schemas.microsoft.com/office/powerpoint/2010/main" val="35467616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63071" y="1237130"/>
            <a:ext cx="10488705" cy="5795683"/>
          </a:xfrm>
        </p:spPr>
        <p:txBody>
          <a:bodyPr>
            <a:noAutofit/>
          </a:bodyPr>
          <a:lstStyle/>
          <a:p>
            <a:pPr algn="just" rtl="1">
              <a:lnSpc>
                <a:spcPct val="150000"/>
              </a:lnSpc>
            </a:pPr>
            <a:r>
              <a:rPr lang="ar-SA" b="1" dirty="0">
                <a:solidFill>
                  <a:schemeClr val="tx1"/>
                </a:solidFill>
                <a:cs typeface="+mj-cs"/>
              </a:rPr>
              <a:t>اصول يادگيری مبتنی بر کاوشگری:</a:t>
            </a:r>
          </a:p>
          <a:p>
            <a:pPr algn="just" rtl="1">
              <a:lnSpc>
                <a:spcPct val="150000"/>
              </a:lnSpc>
            </a:pPr>
            <a:r>
              <a:rPr lang="ar-SA" b="1" dirty="0">
                <a:solidFill>
                  <a:srgbClr val="0070C0"/>
                </a:solidFill>
                <a:cs typeface="+mj-cs"/>
              </a:rPr>
              <a:t>- يادگيری مبتنی بر کاوشگری بر تفکرات سازنده گرايی در آموزش و توليد دانش تأکيد دارد؛</a:t>
            </a:r>
          </a:p>
          <a:p>
            <a:pPr algn="just" rtl="1">
              <a:lnSpc>
                <a:spcPct val="150000"/>
              </a:lnSpc>
            </a:pPr>
            <a:r>
              <a:rPr lang="ar-SA" b="1" dirty="0">
                <a:solidFill>
                  <a:srgbClr val="0070C0"/>
                </a:solidFill>
                <a:cs typeface="+mj-cs"/>
              </a:rPr>
              <a:t> - يادگيری بهتر در موقعيت های گروهی ايجاد می شود؛ از اينرو، بر مشارکت گروهی تأکيد میشود؛ </a:t>
            </a:r>
          </a:p>
          <a:p>
            <a:pPr algn="just" rtl="1">
              <a:lnSpc>
                <a:spcPct val="150000"/>
              </a:lnSpc>
            </a:pPr>
            <a:r>
              <a:rPr lang="ar-SA" b="1" dirty="0">
                <a:solidFill>
                  <a:srgbClr val="0070C0"/>
                </a:solidFill>
                <a:cs typeface="+mj-cs"/>
              </a:rPr>
              <a:t>- معلم به انتقال دانش سازمان يافته نمی پردازد بلکه کمک می کند تا دانش آموزان خودشان ياد بگيرند؛ </a:t>
            </a:r>
          </a:p>
          <a:p>
            <a:pPr algn="just" rtl="1">
              <a:lnSpc>
                <a:spcPct val="150000"/>
              </a:lnSpc>
            </a:pPr>
            <a:r>
              <a:rPr lang="ar-SA" b="1" dirty="0">
                <a:solidFill>
                  <a:srgbClr val="0070C0"/>
                </a:solidFill>
                <a:cs typeface="+mj-cs"/>
              </a:rPr>
              <a:t>- موضوعات ومسائلی که بايد موردمطالعه قرارگيرند و پاسخگويی به مسائل توسط دانش آموزان و معلمان تعيين می شود</a:t>
            </a:r>
            <a:endParaRPr lang="ar-SA" b="1" dirty="0">
              <a:solidFill>
                <a:srgbClr val="0070C0"/>
              </a:solidFill>
              <a:cs typeface="+mj-cs"/>
            </a:endParaRPr>
          </a:p>
        </p:txBody>
      </p:sp>
    </p:spTree>
    <p:extLst>
      <p:ext uri="{BB962C8B-B14F-4D97-AF65-F5344CB8AC3E}">
        <p14:creationId xmlns:p14="http://schemas.microsoft.com/office/powerpoint/2010/main" val="2749383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161366" y="1828801"/>
            <a:ext cx="11362764" cy="6158754"/>
          </a:xfrm>
        </p:spPr>
        <p:txBody>
          <a:bodyPr>
            <a:noAutofit/>
          </a:bodyPr>
          <a:lstStyle/>
          <a:p>
            <a:pPr algn="just" rtl="1">
              <a:lnSpc>
                <a:spcPct val="150000"/>
              </a:lnSpc>
            </a:pPr>
            <a:r>
              <a:rPr lang="ar-SA" b="1" dirty="0">
                <a:solidFill>
                  <a:srgbClr val="0070C0"/>
                </a:solidFill>
                <a:cs typeface="+mj-cs"/>
              </a:rPr>
              <a:t>رويکرد کاوشگری هم در برنامه های درسی رشته ای (رشته های مجزا) و هم در برنامه ی تلفيقی و تماتيک قابل استفاده است. رويکردهای موضوع محورکه درآنها کانون توجه برروی موضوعات محيطی، اجتماعی و فرهنگی است، بهترين بستر برای استفاده از روش کاوشگری را فراهم میآورند. کاوشگری ها الزاما از يک مدل تبعيت نمی کندو طيف وسيعی از انواع مدلها وجود دارد. </a:t>
            </a:r>
          </a:p>
        </p:txBody>
      </p:sp>
    </p:spTree>
    <p:extLst>
      <p:ext uri="{BB962C8B-B14F-4D97-AF65-F5344CB8AC3E}">
        <p14:creationId xmlns:p14="http://schemas.microsoft.com/office/powerpoint/2010/main" val="3979719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048872"/>
            <a:ext cx="11362764" cy="6158754"/>
          </a:xfrm>
        </p:spPr>
        <p:txBody>
          <a:bodyPr>
            <a:noAutofit/>
          </a:bodyPr>
          <a:lstStyle/>
          <a:p>
            <a:pPr algn="just" rtl="1">
              <a:lnSpc>
                <a:spcPct val="150000"/>
              </a:lnSpc>
            </a:pPr>
            <a:r>
              <a:rPr lang="ar-SA" b="1" dirty="0">
                <a:solidFill>
                  <a:srgbClr val="0070C0"/>
                </a:solidFill>
                <a:cs typeface="+mj-cs"/>
              </a:rPr>
              <a:t>اما به طورکلی درهمه ی انواع کاوشگری هاکم و بيش با مراحل شناسايی موضوع و طرح سؤال، گردآوری منابع و مدارک و اطلاعات، تجزيه و تحليل و جمع بندی و نتيجه گيری سروکار داريم. واحد يادگيری معمولا با سؤالات کليدی «چه؟»، «چرا؟»، «چگونه؟»، «چه بايد کرد؟» و ... آغاز می شود. علاوه بر آن در فرايند کاوشگری، خود به خود، سؤالات حيطه ی مهارتی نيز مطرح می شود که در واقع، معلم دانش آموزان را برای پاسخ دادن کمک می کند؛ برای مثال، اين که چه طوراز روی اندکس يک اطلس، مکان مورد نظر را روی نقشه پيدا کنيم؟ چه طور ميانگين جمعيت اين ناحيه را محاسبه کنيم؟ چه طور از روی مقياس اين نقشه، مسافت دو شهر را حدس بزنيم يا برای مصاحبه با مسئولان آتشنشانی، چه سؤالاتی بپرسيم؟ پرسش های مربوط به حيطه ی مهارتی و فرايندکارند. در اين بخش، يک مدل کاوشگری در مطالعات اجتماعی و مراحل آن معرفی می شود.</a:t>
            </a: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3446634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196790"/>
            <a:ext cx="11362764" cy="6158754"/>
          </a:xfrm>
        </p:spPr>
        <p:txBody>
          <a:bodyPr>
            <a:noAutofit/>
          </a:bodyPr>
          <a:lstStyle/>
          <a:p>
            <a:pPr algn="just" rtl="1">
              <a:lnSpc>
                <a:spcPct val="150000"/>
              </a:lnSpc>
            </a:pPr>
            <a:r>
              <a:rPr lang="ar-SA" b="1" dirty="0">
                <a:solidFill>
                  <a:schemeClr val="tx1"/>
                </a:solidFill>
                <a:cs typeface="+mj-cs"/>
              </a:rPr>
              <a:t>مراحل کاوشگری:</a:t>
            </a:r>
          </a:p>
          <a:p>
            <a:pPr algn="just" rtl="1">
              <a:lnSpc>
                <a:spcPct val="150000"/>
              </a:lnSpc>
            </a:pPr>
            <a:r>
              <a:rPr lang="ar-SA" b="1" dirty="0">
                <a:solidFill>
                  <a:schemeClr val="tx1"/>
                </a:solidFill>
                <a:cs typeface="+mj-cs"/>
              </a:rPr>
              <a:t> </a:t>
            </a:r>
            <a:r>
              <a:rPr lang="ar-SA" b="1" dirty="0">
                <a:solidFill>
                  <a:srgbClr val="0070C0"/>
                </a:solidFill>
                <a:cs typeface="+mj-cs"/>
              </a:rPr>
              <a:t>الف) مرحله ی آغازين: در اين مرحله، موضوعی برای کاوش و شناسايی تعريف می شود. اين موضوع ممکن است با فعاليت هايی سروکار داشته باشد که متضمن علاقه مندیهای عمومی دانش آموزان، توليد دانش رايج، تجارب قبلی يا شناسايی جنبه های مختلف موضوعات باشد. دراين مرحله، پرسشهايی ازقبيل «چرا بايددرباره ی اين موضوع کندوکاوکنيم؟ چه چيزهايی در حال حاضر درباره ی اين موضوع می دانيم؟ اين موضوع چه تأثيری بر زندگی ما دارد؟ چه چيزی را می خواهيم پيدا کنيم؟» مطرح می شود. اين سؤالات ممکن است در حين فعاليت هايی چون بازديد ميدانی، مطالعه ی يک عکس يا نقشه، مشاهده ی يک سند يا اثر تاريخی و نظاير آن به وجود بيايد.</a:t>
            </a:r>
          </a:p>
          <a:p>
            <a:pPr algn="just" rtl="1">
              <a:lnSpc>
                <a:spcPct val="150000"/>
              </a:lnSpc>
            </a:pPr>
            <a:endParaRPr lang="ar-SA" b="1" dirty="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6661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820272"/>
            <a:ext cx="11362764" cy="6158754"/>
          </a:xfrm>
        </p:spPr>
        <p:txBody>
          <a:bodyPr>
            <a:noAutofit/>
          </a:bodyPr>
          <a:lstStyle/>
          <a:p>
            <a:pPr algn="just" rtl="1">
              <a:lnSpc>
                <a:spcPct val="150000"/>
              </a:lnSpc>
            </a:pPr>
            <a:r>
              <a:rPr lang="ar-SA" b="1" dirty="0">
                <a:solidFill>
                  <a:schemeClr val="tx1"/>
                </a:solidFill>
                <a:cs typeface="+mj-cs"/>
              </a:rPr>
              <a:t> ب) مرحله ی جهت دهی به کاوشگری: </a:t>
            </a:r>
            <a:r>
              <a:rPr lang="ar-SA" b="1" dirty="0">
                <a:solidFill>
                  <a:srgbClr val="0070C0"/>
                </a:solidFill>
                <a:cs typeface="+mj-cs"/>
              </a:rPr>
              <a:t>در اين مرحله، ممکن است فرضيه هايی مطرح شود. در اين مرحله، فرضيه، پاسخ احتمالی و حدسی ــ و نه الزاما  صحيح ــ به سؤالات تحقيق است. سؤالاتی مانند «چرا اين موضوع اتفاق می افتد؟ چه چيزهايی درباره ی اين موضوع حدس می زنيم؟ روی چه بخشهايی ازموضوع بايد متمرکز شويم؟» مطرح می شود. همچنين دراين مرحله، فعاليت هايی چون بارش مغزی، ارائه ی پيشنهادات وراه حلهای احتمالی، پيشگويی و حدس، فرضيه سازی کردن يا مطرح کردن سؤالات جزيی تر درباره ی موضوع تدارک ديده می شود.</a:t>
            </a:r>
            <a:endParaRPr lang="ar-SA" b="1" dirty="0">
              <a:solidFill>
                <a:srgbClr val="0070C0"/>
              </a:solidFill>
              <a:cs typeface="+mj-cs"/>
            </a:endParaRPr>
          </a:p>
        </p:txBody>
      </p:sp>
    </p:spTree>
    <p:extLst>
      <p:ext uri="{BB962C8B-B14F-4D97-AF65-F5344CB8AC3E}">
        <p14:creationId xmlns:p14="http://schemas.microsoft.com/office/powerpoint/2010/main" val="650343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پ) مرحله ی سازماندهی به تحقيق: </a:t>
            </a:r>
            <a:r>
              <a:rPr lang="ar-SA" b="1" dirty="0">
                <a:solidFill>
                  <a:srgbClr val="0070C0"/>
                </a:solidFill>
                <a:cs typeface="+mj-cs"/>
              </a:rPr>
              <a:t>در اين مرحله، معلم به دانش آموزان کمک می کند که طرحی برای تحقيق خود تهيه کنند. در واقع، راه و روش تحقيق درباره ی موضوع، طراحی می شود. دانش آموزان در اين مرحله به سؤالاتی چون «چه طور می توانيم بهتر به مقصود خودمان در تحقيق دست بيابيم؟ به چه نوع اطلاعاتی نياز داريم؟ اين اطلاعات را از کجا بايد جمع آوری کنيم؟ بهترين و ممکن ترين راهها برای کاوش درباره ی اين موضوع چيست؟» پاسخ می دهند. سپس دراين مرحله، فعاليت هايی چون طرح ريزی مراحل انجام کار، تشکيل گروههای کوچک، تقسيم وظايف افراد در گروه متناسب با توانها وعلاقه مندیها، شناسايی منابع و تخمين مراحل زمانی کار، انجام می شود.</a:t>
            </a:r>
            <a:endParaRPr lang="ar-SA" b="1" dirty="0">
              <a:solidFill>
                <a:srgbClr val="0070C0"/>
              </a:solidFill>
              <a:cs typeface="+mj-cs"/>
            </a:endParaRPr>
          </a:p>
        </p:txBody>
      </p:sp>
    </p:spTree>
    <p:extLst>
      <p:ext uri="{BB962C8B-B14F-4D97-AF65-F5344CB8AC3E}">
        <p14:creationId xmlns:p14="http://schemas.microsoft.com/office/powerpoint/2010/main" val="13917500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ت) مرحله ی جمع آوری و تجزيه و تحليل اطلاعات: </a:t>
            </a:r>
            <a:r>
              <a:rPr lang="ar-SA" b="1" dirty="0">
                <a:solidFill>
                  <a:srgbClr val="0070C0"/>
                </a:solidFill>
                <a:cs typeface="+mj-cs"/>
              </a:rPr>
              <a:t>معلم در اين مرحله به دانش آموزان کمک می کند تا از منابع معين شده در مرحله ی قبل مثل بازديد ميدانی مصاحبه، فيلم، جمله ها و کتابها و مقاله ها، اينترنت و ... اطلاعات موردنظر را گردآوری و طبقه بندی کنند. همچنين بايد به دانش آموزان کمک کرد تا با داده ها بين اطلاعات گردآوری شده، ارتباط برقرار کرده، آنها را بفهمند و تجزيه و تحليل کنند.</a:t>
            </a:r>
            <a:endParaRPr lang="ar-SA" b="1" dirty="0">
              <a:solidFill>
                <a:srgbClr val="0070C0"/>
              </a:solidFill>
              <a:cs typeface="+mj-cs"/>
            </a:endParaRPr>
          </a:p>
        </p:txBody>
      </p:sp>
    </p:spTree>
    <p:extLst>
      <p:ext uri="{BB962C8B-B14F-4D97-AF65-F5344CB8AC3E}">
        <p14:creationId xmlns:p14="http://schemas.microsoft.com/office/powerpoint/2010/main" val="4255596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334</TotalTime>
  <Words>2187</Words>
  <Application>Microsoft Office PowerPoint</Application>
  <PresentationFormat>Widescreen</PresentationFormat>
  <Paragraphs>66</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Tahoma</vt:lpstr>
      <vt:lpstr>Trebuchet MS</vt:lpstr>
      <vt:lpstr>Wingdings 3</vt:lpstr>
      <vt:lpstr>Facet</vt:lpstr>
      <vt:lpstr>       جلسه هشتم مجازی  99/02/13</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34</cp:revision>
  <dcterms:created xsi:type="dcterms:W3CDTF">2019-12-10T06:03:06Z</dcterms:created>
  <dcterms:modified xsi:type="dcterms:W3CDTF">2020-05-22T10:47:14Z</dcterms:modified>
</cp:coreProperties>
</file>