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87" r:id="rId2"/>
    <p:sldId id="292" r:id="rId3"/>
    <p:sldId id="293" r:id="rId4"/>
    <p:sldId id="295" r:id="rId5"/>
    <p:sldId id="296" r:id="rId6"/>
    <p:sldId id="297" r:id="rId7"/>
    <p:sldId id="298" r:id="rId8"/>
    <p:sldId id="299" r:id="rId9"/>
    <p:sldId id="300" r:id="rId10"/>
    <p:sldId id="291" r:id="rId11"/>
    <p:sldId id="301" r:id="rId12"/>
    <p:sldId id="28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0" autoAdjust="0"/>
    <p:restoredTop sz="94660"/>
  </p:normalViewPr>
  <p:slideViewPr>
    <p:cSldViewPr snapToGrid="0">
      <p:cViewPr varScale="1">
        <p:scale>
          <a:sx n="71" d="100"/>
          <a:sy n="71" d="100"/>
        </p:scale>
        <p:origin x="61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2595" y="810092"/>
            <a:ext cx="7766936" cy="836207"/>
          </a:xfrm>
        </p:spPr>
        <p:txBody>
          <a:bodyPr/>
          <a:lstStyle/>
          <a:p>
            <a:pPr algn="ctr">
              <a:lnSpc>
                <a:spcPct val="150000"/>
              </a:lnSpc>
            </a:pPr>
            <a:r>
              <a:rPr lang="fa-IR" sz="2000" b="1" dirty="0" smtClean="0">
                <a:solidFill>
                  <a:srgbClr val="0070C0"/>
                </a:solidFill>
              </a:rPr>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470647" y="1912751"/>
            <a:ext cx="11267568" cy="6047908"/>
          </a:xfrm>
        </p:spPr>
        <p:txBody>
          <a:bodyPr>
            <a:noAutofit/>
          </a:bodyPr>
          <a:lstStyle/>
          <a:p>
            <a:pPr algn="just" rtl="1">
              <a:lnSpc>
                <a:spcPct val="150000"/>
              </a:lnSpc>
            </a:pPr>
            <a:r>
              <a:rPr lang="fa-IR" sz="2000" b="1" dirty="0" smtClean="0">
                <a:solidFill>
                  <a:schemeClr val="tx1"/>
                </a:solidFill>
              </a:rPr>
              <a:t>پ- </a:t>
            </a:r>
            <a:r>
              <a:rPr lang="ar-SA" sz="2000" b="1" dirty="0" smtClean="0">
                <a:solidFill>
                  <a:schemeClr val="tx1"/>
                </a:solidFill>
              </a:rPr>
              <a:t>تحلیل </a:t>
            </a:r>
            <a:r>
              <a:rPr lang="ar-SA" sz="2000" b="1" dirty="0">
                <a:solidFill>
                  <a:schemeClr val="tx1"/>
                </a:solidFill>
              </a:rPr>
              <a:t>و تعیین روش تدریس : </a:t>
            </a:r>
            <a:r>
              <a:rPr lang="ar-SA" b="1" dirty="0">
                <a:solidFill>
                  <a:srgbClr val="0070C0"/>
                </a:solidFill>
              </a:rPr>
              <a:t>مرحله دیگر از گام سوم ، انتخاب الگو و شیوه تدریس مناسب است عوامل متعددی در انتخاب روش تدریس موثرند مانند: ماهیت درس، توانمندی معلم، امکانات و ... </a:t>
            </a:r>
            <a:endParaRPr lang="fa-IR" b="1" dirty="0" smtClean="0">
              <a:solidFill>
                <a:srgbClr val="0070C0"/>
              </a:solidFill>
            </a:endParaRPr>
          </a:p>
          <a:p>
            <a:pPr algn="just" rtl="1">
              <a:lnSpc>
                <a:spcPct val="150000"/>
              </a:lnSpc>
            </a:pPr>
            <a:r>
              <a:rPr lang="ar-SA" b="1" dirty="0">
                <a:solidFill>
                  <a:schemeClr val="tx1"/>
                </a:solidFill>
              </a:rPr>
              <a:t>1- روشهای مؤثر درآموزش مطالعات اجتماعی </a:t>
            </a:r>
          </a:p>
          <a:p>
            <a:pPr algn="just" rtl="1">
              <a:lnSpc>
                <a:spcPct val="150000"/>
              </a:lnSpc>
            </a:pPr>
            <a:r>
              <a:rPr lang="ar-SA" b="1" dirty="0">
                <a:solidFill>
                  <a:srgbClr val="0070C0"/>
                </a:solidFill>
              </a:rPr>
              <a:t>درس مطالعات اجتماعی بنابرماهيت خود با موضوعات متنوع و هم چنين رشد فردی و اجتماعی دانش آموزان سروکار دارد؛ لذا استفاده از روشهای متنوع و فعال يادگيری در اين حيطه، الزامی و اجتناب ناپذير است.</a:t>
            </a:r>
          </a:p>
          <a:p>
            <a:pPr algn="just" rtl="1"/>
            <a:endParaRPr lang="fa-IR" sz="2000" b="1" dirty="0">
              <a:solidFill>
                <a:srgbClr val="0070C0"/>
              </a:solidFill>
            </a:endParaRPr>
          </a:p>
        </p:txBody>
      </p:sp>
      <p:sp>
        <p:nvSpPr>
          <p:cNvPr id="4" name="Rectangle 3"/>
          <p:cNvSpPr/>
          <p:nvPr/>
        </p:nvSpPr>
        <p:spPr>
          <a:xfrm>
            <a:off x="2779059" y="1017928"/>
            <a:ext cx="6096000" cy="871457"/>
          </a:xfrm>
          <a:prstGeom prst="rect">
            <a:avLst/>
          </a:prstGeom>
        </p:spPr>
        <p:txBody>
          <a:bodyPr>
            <a:spAutoFit/>
          </a:bodyPr>
          <a:lstStyle/>
          <a:p>
            <a:pPr algn="ctr">
              <a:lnSpc>
                <a:spcPct val="150000"/>
              </a:lnSpc>
            </a:pPr>
            <a:r>
              <a:rPr lang="fa-IR" b="1" dirty="0">
                <a:solidFill>
                  <a:srgbClr val="0070C0"/>
                </a:solidFill>
              </a:rPr>
              <a:t>جلسه چهارم مجازی</a:t>
            </a:r>
            <a:br>
              <a:rPr lang="fa-IR" b="1" dirty="0">
                <a:solidFill>
                  <a:srgbClr val="0070C0"/>
                </a:solidFill>
              </a:rPr>
            </a:br>
            <a:r>
              <a:rPr lang="fa-IR" b="1" dirty="0">
                <a:solidFill>
                  <a:srgbClr val="0070C0"/>
                </a:solidFill>
              </a:rPr>
              <a:t>99/01/16</a:t>
            </a:r>
            <a:endParaRPr lang="en-US" dirty="0"/>
          </a:p>
        </p:txBody>
      </p:sp>
    </p:spTree>
    <p:extLst>
      <p:ext uri="{BB962C8B-B14F-4D97-AF65-F5344CB8AC3E}">
        <p14:creationId xmlns:p14="http://schemas.microsoft.com/office/powerpoint/2010/main" val="13184497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59149" y="172321"/>
            <a:ext cx="7766936" cy="836207"/>
          </a:xfrm>
        </p:spPr>
        <p:txBody>
          <a:bodyPr/>
          <a:lstStyle/>
          <a:p>
            <a:pPr algn="ctr"/>
            <a:r>
              <a:rPr lang="fa-IR" sz="2000" b="1" dirty="0" smtClean="0">
                <a:solidFill>
                  <a:srgbClr val="0070C0"/>
                </a:solidFill>
              </a:rPr>
              <a:t>ادامه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349624" y="1008528"/>
            <a:ext cx="11267568" cy="6047908"/>
          </a:xfrm>
        </p:spPr>
        <p:txBody>
          <a:bodyPr>
            <a:noAutofit/>
          </a:bodyPr>
          <a:lstStyle/>
          <a:p>
            <a:pPr algn="just" rtl="1">
              <a:lnSpc>
                <a:spcPct val="150000"/>
              </a:lnSpc>
            </a:pPr>
            <a:r>
              <a:rPr lang="ar-SA" sz="2000" b="1" dirty="0" smtClean="0">
                <a:solidFill>
                  <a:srgbClr val="0070C0"/>
                </a:solidFill>
              </a:rPr>
              <a:t>اين </a:t>
            </a:r>
            <a:r>
              <a:rPr lang="ar-SA" sz="2000" b="1" dirty="0">
                <a:solidFill>
                  <a:srgbClr val="0070C0"/>
                </a:solidFill>
              </a:rPr>
              <a:t>روشها به تفصيل در کتابهای روش تدريس مورد بحث قرار گرفته است و دانشجويان عزيز میتوانند برای يادآوری و مرور اين روشها به اين کتابها مراجعه کنند. هر يک از اين روشها برای اجرا، ويژگیهای خاص خود را دارند و با توجه به مضامين و موضوعات مختلف و ويژگیهای مخاطبان، انتخاب میشوند. استفاده از مؤثرترين روش در آموزش هر مضمون يا موضوع نيز به هنر و مهارت معلم بستگی دارد؛ زيرا در صورتی که روش متناسب با موضوع انتخاب نشود، خود، آثار منفی به دنبال دارد؛ برای مثال، زمانی می توانيم از </a:t>
            </a:r>
            <a:r>
              <a:rPr lang="ar-SA" sz="2000" b="1" dirty="0">
                <a:solidFill>
                  <a:schemeClr val="tx1"/>
                </a:solidFill>
              </a:rPr>
              <a:t>روش بحث گروهی </a:t>
            </a:r>
            <a:r>
              <a:rPr lang="ar-SA" sz="2000" b="1" dirty="0">
                <a:solidFill>
                  <a:srgbClr val="0070C0"/>
                </a:solidFill>
              </a:rPr>
              <a:t>برای يک موضوع استفاده کنيم که آن موضوع قابليت بحث و نقد و گفت وگو داشته باشد؛ به عبارت ديگر، درباره ی آن موضوع ايده های مختلف وجود داشته باشد؛ در حالی که برای آموزش يک پديده و موضوع قطعی و مسلم، به کاربرد اين روش نيازی نيست يا </a:t>
            </a:r>
            <a:r>
              <a:rPr lang="ar-SA" sz="2000" b="1" dirty="0">
                <a:solidFill>
                  <a:schemeClr val="tx1"/>
                </a:solidFill>
              </a:rPr>
              <a:t>روش بيان ايده های آنی (بارش مغزی) </a:t>
            </a:r>
            <a:r>
              <a:rPr lang="ar-SA" sz="2000" b="1" dirty="0">
                <a:solidFill>
                  <a:srgbClr val="0070C0"/>
                </a:solidFill>
              </a:rPr>
              <a:t>به نوعی ارزشيابی تشخيصی، جذاب کردن فضای کلاس و انگيزه ايجاد کردن نيز است. </a:t>
            </a:r>
            <a:endParaRPr lang="fa-IR" sz="2000" b="1" dirty="0">
              <a:solidFill>
                <a:srgbClr val="0070C0"/>
              </a:solidFill>
            </a:endParaRPr>
          </a:p>
        </p:txBody>
      </p:sp>
    </p:spTree>
    <p:extLst>
      <p:ext uri="{BB962C8B-B14F-4D97-AF65-F5344CB8AC3E}">
        <p14:creationId xmlns:p14="http://schemas.microsoft.com/office/powerpoint/2010/main" val="36271696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4678" y="468156"/>
            <a:ext cx="7766936" cy="836207"/>
          </a:xfrm>
        </p:spPr>
        <p:txBody>
          <a:bodyPr/>
          <a:lstStyle/>
          <a:p>
            <a:pPr algn="ctr"/>
            <a:r>
              <a:rPr lang="fa-IR" sz="2000" b="1" dirty="0" smtClean="0">
                <a:solidFill>
                  <a:srgbClr val="0070C0"/>
                </a:solidFill>
              </a:rPr>
              <a:t>ادامه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336177" y="1468998"/>
            <a:ext cx="11267568" cy="6047908"/>
          </a:xfrm>
        </p:spPr>
        <p:txBody>
          <a:bodyPr>
            <a:noAutofit/>
          </a:bodyPr>
          <a:lstStyle/>
          <a:p>
            <a:pPr algn="just" rtl="1">
              <a:lnSpc>
                <a:spcPct val="150000"/>
              </a:lnSpc>
            </a:pPr>
            <a:r>
              <a:rPr lang="ar-SA" sz="2000" b="1" dirty="0" smtClean="0">
                <a:solidFill>
                  <a:srgbClr val="0070C0"/>
                </a:solidFill>
              </a:rPr>
              <a:t>از </a:t>
            </a:r>
            <a:r>
              <a:rPr lang="ar-SA" sz="2000" b="1" dirty="0">
                <a:solidFill>
                  <a:schemeClr val="tx1"/>
                </a:solidFill>
              </a:rPr>
              <a:t>روش ايفای نقش </a:t>
            </a:r>
            <a:r>
              <a:rPr lang="ar-SA" sz="2000" b="1" dirty="0">
                <a:solidFill>
                  <a:srgbClr val="0070C0"/>
                </a:solidFill>
              </a:rPr>
              <a:t>در مواردی استفاده می شود که در آن، کنشهای افراد يا ديدگاهها مطرح باشند؛ برای مثال، در تاريخ، مباحثات و مذاکرات بين شخصيتهای تاريخی يا در جغرافيا و مدنی، رفتارهای افرد هنگام وقوع بلايای طبيعی يا تصميم گيریهای محيطی و اجتماعی يا در نقش کارکنان و مسئولان مؤسسات مختلف ظاهر شدن، از آن جمله است. شايان ذکر است که به کارگيری هر يک از روشها، ارزشيابی خاص و منطبق با همان روش را نيز طلب میکند</a:t>
            </a:r>
            <a:r>
              <a:rPr lang="en-US" sz="2000" b="1" dirty="0">
                <a:solidFill>
                  <a:srgbClr val="0070C0"/>
                </a:solidFill>
              </a:rPr>
              <a:t>.</a:t>
            </a:r>
          </a:p>
          <a:p>
            <a:pPr algn="just" rtl="1"/>
            <a:endParaRPr lang="fa-IR" sz="2000" b="1" dirty="0">
              <a:solidFill>
                <a:srgbClr val="0070C0"/>
              </a:solidFill>
            </a:endParaRPr>
          </a:p>
        </p:txBody>
      </p:sp>
    </p:spTree>
    <p:extLst>
      <p:ext uri="{BB962C8B-B14F-4D97-AF65-F5344CB8AC3E}">
        <p14:creationId xmlns:p14="http://schemas.microsoft.com/office/powerpoint/2010/main" val="27416039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65019" y="105085"/>
            <a:ext cx="7766936" cy="836207"/>
          </a:xfrm>
        </p:spPr>
        <p:txBody>
          <a:bodyPr/>
          <a:lstStyle/>
          <a:p>
            <a:pPr algn="ctr"/>
            <a:r>
              <a:rPr lang="fa-IR" sz="2000" b="1" dirty="0" smtClean="0">
                <a:solidFill>
                  <a:srgbClr val="0070C0"/>
                </a:solidFill>
              </a:rPr>
              <a:t>ادامه</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7" y="810092"/>
            <a:ext cx="11267568" cy="6047908"/>
          </a:xfrm>
        </p:spPr>
        <p:txBody>
          <a:bodyPr>
            <a:noAutofit/>
          </a:bodyPr>
          <a:lstStyle/>
          <a:p>
            <a:pPr rtl="1">
              <a:lnSpc>
                <a:spcPct val="150000"/>
              </a:lnSpc>
            </a:pPr>
            <a:r>
              <a:rPr lang="ar-SA" sz="2000" b="1" dirty="0">
                <a:solidFill>
                  <a:schemeClr val="tx1"/>
                </a:solidFill>
              </a:rPr>
              <a:t>- روش تلفيقی:</a:t>
            </a:r>
            <a:r>
              <a:rPr lang="ar-SA" sz="2000" dirty="0">
                <a:solidFill>
                  <a:schemeClr val="tx1"/>
                </a:solidFill>
              </a:rPr>
              <a:t> </a:t>
            </a:r>
            <a:r>
              <a:rPr lang="ar-SA" sz="2000" dirty="0">
                <a:solidFill>
                  <a:srgbClr val="0070C0"/>
                </a:solidFill>
              </a:rPr>
              <a:t>ر</a:t>
            </a:r>
            <a:r>
              <a:rPr lang="ar-SA" sz="2000" b="1" dirty="0">
                <a:solidFill>
                  <a:srgbClr val="0070C0"/>
                </a:solidFill>
              </a:rPr>
              <a:t>وش تلفيقی چنانکه از نامش پيداست، به استفاده ی معلم از دو يا چند روش در کنار هم به منظور نيل به اهداف آموزشی گفته میشود. استفاده از چند روش در تدريس روزانه نيازمند برنامه ريزی دقيق تری است و معلم بايد در طرح درس روزانه ی خود موارد استفاده از روشهای مختلف را براساس اهداف درس تعيين و مشخص کند. روش تلفيقی به چند شکل میتواند عملی شود، تلفيق چند روش از روشهای مستقيم يا غير مستقيم ياددهی - يادگيری يا روشهای سنتی و نوين</a:t>
            </a:r>
            <a:r>
              <a:rPr lang="en-US" sz="2000" b="1" dirty="0">
                <a:solidFill>
                  <a:srgbClr val="0070C0"/>
                </a:solidFill>
              </a:rPr>
              <a:t>.</a:t>
            </a:r>
          </a:p>
          <a:p>
            <a:pPr rtl="1">
              <a:lnSpc>
                <a:spcPct val="150000"/>
              </a:lnSpc>
            </a:pPr>
            <a:r>
              <a:rPr lang="ar-SA" sz="2000" b="1" dirty="0">
                <a:solidFill>
                  <a:srgbClr val="0070C0"/>
                </a:solidFill>
              </a:rPr>
              <a:t>تلفيق روشها به هر دليلی و در هر مجموعه ای از روشها رخ دهد، در صورتی که به طور درست طرح ريزی و اجرا شود از مطلوبيت و محبوبيت بيشتری برخوردار می شود و با اقبال بيشتری از طرف فراگيرندگان روبه رو شده و نتايج بهتری به دنبال خواهد داشت</a:t>
            </a:r>
            <a:r>
              <a:rPr lang="en-US" sz="2000" b="1" dirty="0"/>
              <a:t>.</a:t>
            </a:r>
          </a:p>
          <a:p>
            <a:pPr algn="just" rtl="1"/>
            <a:endParaRPr lang="fa-IR" sz="2000" b="1" dirty="0">
              <a:solidFill>
                <a:srgbClr val="0070C0"/>
              </a:solidFill>
            </a:endParaRPr>
          </a:p>
        </p:txBody>
      </p:sp>
    </p:spTree>
    <p:extLst>
      <p:ext uri="{BB962C8B-B14F-4D97-AF65-F5344CB8AC3E}">
        <p14:creationId xmlns:p14="http://schemas.microsoft.com/office/powerpoint/2010/main" val="2866454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2595" y="810092"/>
            <a:ext cx="7766936" cy="836207"/>
          </a:xfrm>
        </p:spPr>
        <p:txBody>
          <a:bodyPr/>
          <a:lstStyle/>
          <a:p>
            <a:pPr algn="ctr">
              <a:lnSpc>
                <a:spcPct val="150000"/>
              </a:lnSpc>
            </a:pPr>
            <a:r>
              <a:rPr lang="fa-IR" sz="2000" b="1" dirty="0" smtClean="0">
                <a:solidFill>
                  <a:srgbClr val="0070C0"/>
                </a:solidFill>
              </a:rPr>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6" y="810092"/>
            <a:ext cx="11294462" cy="5792414"/>
          </a:xfrm>
        </p:spPr>
        <p:txBody>
          <a:bodyPr>
            <a:noAutofit/>
          </a:bodyPr>
          <a:lstStyle/>
          <a:p>
            <a:pPr algn="just" rtl="1">
              <a:lnSpc>
                <a:spcPct val="150000"/>
              </a:lnSpc>
            </a:pPr>
            <a:r>
              <a:rPr lang="fa-IR" sz="2000" b="1" dirty="0">
                <a:solidFill>
                  <a:schemeClr val="tx1"/>
                </a:solidFill>
              </a:rPr>
              <a:t>-  گسترش روشهای فعال: </a:t>
            </a:r>
          </a:p>
          <a:p>
            <a:pPr algn="just" rtl="1">
              <a:lnSpc>
                <a:spcPct val="150000"/>
              </a:lnSpc>
            </a:pPr>
            <a:r>
              <a:rPr lang="fa-IR" sz="2000" b="1" dirty="0">
                <a:solidFill>
                  <a:srgbClr val="0070C0"/>
                </a:solidFill>
              </a:rPr>
              <a:t> تاريخ پيدايی روشهای نوين درآموزش و پرورش را که به روشهای فعال ازآنها يادمی شود، بيش از همه بايد در بنيانگذاری روانشناسی تکوين (رشد) و روانشناسی اجتماعی دوران کودکی و فعاليت مربيان، روانشناسان و انديشمندانی دانست که در طول بيش از دو قرن به مرور به شکل گيری چنين روشهايی کمک کردند. اين انديشه که کودک دارای شيوه های مشاهده، تفکرو احساس خاص خويش است که با بزرگسال فرق می کند و همچنين کودک يک فرايند رشد هوش عملی به سمت هوش نظری را طی میکند، ازاهميت بسياربرخوردار شد. اصولا کودک از راه درک فعالانه ی امور است که چيزی ياد میگيرد. روشهای نودر آموزش و پرورش که به روشهای فعال مشهورندف ریشه درفعاليتهای علمی و جمعی روانشناسان ومربيان معاصردرقرن بيستم داشته است که به يک کشور يا منطقه ی خاصی اختصاص ندارند. اين تحول در روانشناسی باعث شد تا نگاه به کودک و رشد و تکوين عقلانی و يادگيری اوعوض شود. </a:t>
            </a:r>
          </a:p>
          <a:p>
            <a:pPr algn="just" rtl="1"/>
            <a:endParaRPr lang="fa-IR" sz="2000" b="1" dirty="0">
              <a:solidFill>
                <a:srgbClr val="0070C0"/>
              </a:solidFill>
            </a:endParaRPr>
          </a:p>
        </p:txBody>
      </p:sp>
      <p:sp>
        <p:nvSpPr>
          <p:cNvPr id="4" name="Rectangle 3"/>
          <p:cNvSpPr/>
          <p:nvPr/>
        </p:nvSpPr>
        <p:spPr>
          <a:xfrm>
            <a:off x="2752165" y="282526"/>
            <a:ext cx="6096000" cy="369332"/>
          </a:xfrm>
          <a:prstGeom prst="rect">
            <a:avLst/>
          </a:prstGeom>
        </p:spPr>
        <p:txBody>
          <a:bodyPr>
            <a:spAutoFit/>
          </a:bodyPr>
          <a:lstStyle/>
          <a:p>
            <a:pPr algn="ctr"/>
            <a:r>
              <a:rPr lang="fa-IR" b="1" dirty="0" smtClean="0">
                <a:solidFill>
                  <a:srgbClr val="0070C0"/>
                </a:solidFill>
              </a:rPr>
              <a:t>ادامه </a:t>
            </a:r>
            <a:endParaRPr lang="en-US" dirty="0"/>
          </a:p>
        </p:txBody>
      </p:sp>
    </p:spTree>
    <p:extLst>
      <p:ext uri="{BB962C8B-B14F-4D97-AF65-F5344CB8AC3E}">
        <p14:creationId xmlns:p14="http://schemas.microsoft.com/office/powerpoint/2010/main" val="1425600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2595" y="810092"/>
            <a:ext cx="7766936" cy="836207"/>
          </a:xfrm>
        </p:spPr>
        <p:txBody>
          <a:bodyPr/>
          <a:lstStyle/>
          <a:p>
            <a:pPr algn="ctr">
              <a:lnSpc>
                <a:spcPct val="150000"/>
              </a:lnSpc>
            </a:pPr>
            <a:r>
              <a:rPr lang="fa-IR" sz="2000" b="1" dirty="0" smtClean="0">
                <a:solidFill>
                  <a:srgbClr val="0070C0"/>
                </a:solidFill>
              </a:rPr>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6" y="810092"/>
            <a:ext cx="11294462" cy="5792414"/>
          </a:xfrm>
        </p:spPr>
        <p:txBody>
          <a:bodyPr>
            <a:noAutofit/>
          </a:bodyPr>
          <a:lstStyle/>
          <a:p>
            <a:pPr algn="just" rtl="1">
              <a:lnSpc>
                <a:spcPct val="150000"/>
              </a:lnSpc>
            </a:pPr>
            <a:r>
              <a:rPr lang="fa-IR" sz="2000" b="1" dirty="0">
                <a:solidFill>
                  <a:srgbClr val="0070C0"/>
                </a:solidFill>
              </a:rPr>
              <a:t>با پيشرفت علوم تربيتی، روشهای ياددهی ـ يادگيری دچار تحول شد. اين روشها را به دليل تازگی روشهای نو، در همين قياس بايد روشهای ماقبل آن را روشهای قديمی، سنتی يا کهنه نام داد. بايد توجه داشت که اطلاق اين نامها به روشهای مختلف، در سطح نظری فاقد جنبه ی ارزش داوری است و بد يا خوب بودن از آنها مراد نمی شود. روشهای نو را براساس ماهيت آموزش میتوان روشهای غيرمستقيم هم ناميد و در مقابل، روشهای «سنتی» را روشهای مستقيم نام داد.</a:t>
            </a:r>
            <a:r>
              <a:rPr lang="fa-IR" sz="2000" b="1" dirty="0" smtClean="0">
                <a:solidFill>
                  <a:srgbClr val="0070C0"/>
                </a:solidFill>
              </a:rPr>
              <a:t>شود</a:t>
            </a:r>
            <a:r>
              <a:rPr lang="fa-IR" sz="2000" b="1" dirty="0">
                <a:solidFill>
                  <a:srgbClr val="0070C0"/>
                </a:solidFill>
              </a:rPr>
              <a:t>. </a:t>
            </a:r>
          </a:p>
          <a:p>
            <a:pPr algn="just" rtl="1"/>
            <a:endParaRPr lang="fa-IR" sz="2000" b="1" dirty="0">
              <a:solidFill>
                <a:srgbClr val="0070C0"/>
              </a:solidFill>
            </a:endParaRPr>
          </a:p>
        </p:txBody>
      </p:sp>
      <p:sp>
        <p:nvSpPr>
          <p:cNvPr id="4" name="Rectangle 3"/>
          <p:cNvSpPr/>
          <p:nvPr/>
        </p:nvSpPr>
        <p:spPr>
          <a:xfrm>
            <a:off x="2752165" y="282526"/>
            <a:ext cx="6096000" cy="369332"/>
          </a:xfrm>
          <a:prstGeom prst="rect">
            <a:avLst/>
          </a:prstGeom>
        </p:spPr>
        <p:txBody>
          <a:bodyPr>
            <a:spAutoFit/>
          </a:bodyPr>
          <a:lstStyle/>
          <a:p>
            <a:pPr algn="ctr"/>
            <a:r>
              <a:rPr lang="fa-IR" b="1" dirty="0" smtClean="0">
                <a:solidFill>
                  <a:srgbClr val="0070C0"/>
                </a:solidFill>
              </a:rPr>
              <a:t>ادامه </a:t>
            </a:r>
            <a:endParaRPr lang="en-US" dirty="0"/>
          </a:p>
        </p:txBody>
      </p:sp>
    </p:spTree>
    <p:extLst>
      <p:ext uri="{BB962C8B-B14F-4D97-AF65-F5344CB8AC3E}">
        <p14:creationId xmlns:p14="http://schemas.microsoft.com/office/powerpoint/2010/main" val="15719144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2595" y="810092"/>
            <a:ext cx="7766936" cy="836207"/>
          </a:xfrm>
        </p:spPr>
        <p:txBody>
          <a:bodyPr/>
          <a:lstStyle/>
          <a:p>
            <a:pPr algn="ctr">
              <a:lnSpc>
                <a:spcPct val="150000"/>
              </a:lnSpc>
            </a:pPr>
            <a:r>
              <a:rPr lang="fa-IR" sz="2000" b="1" dirty="0" smtClean="0">
                <a:solidFill>
                  <a:srgbClr val="0070C0"/>
                </a:solidFill>
              </a:rPr>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6" y="810092"/>
            <a:ext cx="11294462" cy="5792414"/>
          </a:xfrm>
        </p:spPr>
        <p:txBody>
          <a:bodyPr>
            <a:noAutofit/>
          </a:bodyPr>
          <a:lstStyle/>
          <a:p>
            <a:pPr algn="just" rtl="1">
              <a:lnSpc>
                <a:spcPct val="150000"/>
              </a:lnSpc>
            </a:pPr>
            <a:r>
              <a:rPr lang="fa-IR" sz="2000" b="1" dirty="0">
                <a:solidFill>
                  <a:srgbClr val="0070C0"/>
                </a:solidFill>
              </a:rPr>
              <a:t>روشهای نوين ياددهی - يادگيری را می توان روشهای فراشناختی هم ناميد و در تعريف آن ، اظهارداشت که روش فراشناختی يک استراتژی آموزشی است که طی آن معلم باروشهای مختلف، فراگيرندگان را متوجه مجهولات ذهنی خود می کند و اين آگاهی هرچه بيشتر باشد، ميل به دانستن  و تبديل آنها به مجهولات از قوت بيشتری برخوردار می شود؛ روند تبديل مجهولات به معلومات از مراحلی مانندمطالعه، مشاهده، مباحثه و نتيجه گيری می گذرد و نتايج حاصل که همان مجهولات تبديل شده به معلومات است با استدلال پذيرفته می شود. اين فرايند هر اندازه عمق بيشتری برخوردارباشد، فراشناخت عميق تری حاصل خواهد شد؛ به بيان ساده تر، اگر «شناخت» را دانستن بدانيم، فراشناخت راعميق تر دانستن، دانستن همراه با استدلال و دانستن برآمده از تفکر بايد بدانيم.</a:t>
            </a:r>
          </a:p>
        </p:txBody>
      </p:sp>
      <p:sp>
        <p:nvSpPr>
          <p:cNvPr id="4" name="Rectangle 3"/>
          <p:cNvSpPr/>
          <p:nvPr/>
        </p:nvSpPr>
        <p:spPr>
          <a:xfrm>
            <a:off x="2752165" y="282526"/>
            <a:ext cx="6096000" cy="369332"/>
          </a:xfrm>
          <a:prstGeom prst="rect">
            <a:avLst/>
          </a:prstGeom>
        </p:spPr>
        <p:txBody>
          <a:bodyPr>
            <a:spAutoFit/>
          </a:bodyPr>
          <a:lstStyle/>
          <a:p>
            <a:pPr algn="ctr"/>
            <a:r>
              <a:rPr lang="fa-IR" b="1" dirty="0" smtClean="0">
                <a:solidFill>
                  <a:srgbClr val="0070C0"/>
                </a:solidFill>
              </a:rPr>
              <a:t>ادامه </a:t>
            </a:r>
            <a:endParaRPr lang="en-US" dirty="0"/>
          </a:p>
        </p:txBody>
      </p:sp>
    </p:spTree>
    <p:extLst>
      <p:ext uri="{BB962C8B-B14F-4D97-AF65-F5344CB8AC3E}">
        <p14:creationId xmlns:p14="http://schemas.microsoft.com/office/powerpoint/2010/main" val="14614804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2595" y="810092"/>
            <a:ext cx="7766936" cy="836207"/>
          </a:xfrm>
        </p:spPr>
        <p:txBody>
          <a:bodyPr/>
          <a:lstStyle/>
          <a:p>
            <a:pPr algn="ctr">
              <a:lnSpc>
                <a:spcPct val="150000"/>
              </a:lnSpc>
            </a:pPr>
            <a:r>
              <a:rPr lang="fa-IR" sz="2000" b="1" dirty="0" smtClean="0">
                <a:solidFill>
                  <a:srgbClr val="0070C0"/>
                </a:solidFill>
              </a:rPr>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6" y="810092"/>
            <a:ext cx="11294462" cy="5792414"/>
          </a:xfrm>
        </p:spPr>
        <p:txBody>
          <a:bodyPr>
            <a:noAutofit/>
          </a:bodyPr>
          <a:lstStyle/>
          <a:p>
            <a:pPr algn="just" rtl="1">
              <a:lnSpc>
                <a:spcPct val="150000"/>
              </a:lnSpc>
            </a:pPr>
            <a:r>
              <a:rPr lang="fa-IR" sz="2000" b="1" dirty="0">
                <a:solidFill>
                  <a:srgbClr val="0070C0"/>
                </a:solidFill>
              </a:rPr>
              <a:t>تعريف فوق، تعريف روشهای غيرمستقيم آموزش نيز است. در اين روشها، معلم آنچه را فراگيرندگان بايدبدانندآماده وبه صورت معلومات مسلم دراختيارآنها نمیگذارد. بلکه فراگيرندگان را درگير پروسه ای ازفعاليتهای علمی، ذهنی وفکری میکندتا آنان درفرايندی کاوشگرانه و مشارکتی بر دانش و معرفت خود بيفزايند و آنچه را معلومات تلقی می کنند، با استدلال همراه سازند. نتيجه ی چنين آموزشی بر اعماق ذهن نقش می بندد و از پايداری بيشتری برخوردار میشود مقايسه ی دو تعريف فوق، بنيان مشترکی را ميان آنها نشان میدهد چنانکه در سطح نظری و بر مبنای تعاريف فوق میتوان روشهای فراشناختی را همان روشهای غير مستقيم ياددهی ــ يادگيری دانست</a:t>
            </a:r>
            <a:r>
              <a:rPr lang="fa-IR" sz="2000" b="1" dirty="0" smtClean="0">
                <a:solidFill>
                  <a:srgbClr val="0070C0"/>
                </a:solidFill>
              </a:rPr>
              <a:t>.</a:t>
            </a:r>
          </a:p>
          <a:p>
            <a:pPr algn="just" rtl="1">
              <a:lnSpc>
                <a:spcPct val="150000"/>
              </a:lnSpc>
            </a:pPr>
            <a:r>
              <a:rPr lang="fa-IR" sz="2000" b="1" dirty="0">
                <a:solidFill>
                  <a:srgbClr val="0070C0"/>
                </a:solidFill>
              </a:rPr>
              <a:t>روشهايی مثل ايفای نقش، ّحل مسئله، تبيين ارزشها و نمايشی را میتوان در مجموعه «روشهای غير مستقيم يا نوين» طبقه بندی کرد؛ زيرا از توان بالقوه برای تحقق اهداف فراشناختی برخوردارند. در اينجا يادآوری اين نکته ضروری است که به کارگيری صورت اين روشها میتواند فرايند آموزش را از قالب فراشناختی ياغيرمستقيم خارج کند.</a:t>
            </a:r>
          </a:p>
        </p:txBody>
      </p:sp>
      <p:sp>
        <p:nvSpPr>
          <p:cNvPr id="4" name="Rectangle 3"/>
          <p:cNvSpPr/>
          <p:nvPr/>
        </p:nvSpPr>
        <p:spPr>
          <a:xfrm>
            <a:off x="2752165" y="282526"/>
            <a:ext cx="6096000" cy="369332"/>
          </a:xfrm>
          <a:prstGeom prst="rect">
            <a:avLst/>
          </a:prstGeom>
        </p:spPr>
        <p:txBody>
          <a:bodyPr>
            <a:spAutoFit/>
          </a:bodyPr>
          <a:lstStyle/>
          <a:p>
            <a:pPr algn="ctr"/>
            <a:r>
              <a:rPr lang="fa-IR" b="1" dirty="0" smtClean="0">
                <a:solidFill>
                  <a:srgbClr val="0070C0"/>
                </a:solidFill>
              </a:rPr>
              <a:t>ادامه </a:t>
            </a:r>
            <a:endParaRPr lang="en-US" dirty="0"/>
          </a:p>
        </p:txBody>
      </p:sp>
    </p:spTree>
    <p:extLst>
      <p:ext uri="{BB962C8B-B14F-4D97-AF65-F5344CB8AC3E}">
        <p14:creationId xmlns:p14="http://schemas.microsoft.com/office/powerpoint/2010/main" val="29699245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2595" y="810092"/>
            <a:ext cx="7766936" cy="836207"/>
          </a:xfrm>
        </p:spPr>
        <p:txBody>
          <a:bodyPr/>
          <a:lstStyle/>
          <a:p>
            <a:pPr algn="ctr">
              <a:lnSpc>
                <a:spcPct val="150000"/>
              </a:lnSpc>
            </a:pPr>
            <a:r>
              <a:rPr lang="fa-IR" sz="2000" b="1" dirty="0" smtClean="0">
                <a:solidFill>
                  <a:srgbClr val="0070C0"/>
                </a:solidFill>
              </a:rPr>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6" y="810092"/>
            <a:ext cx="11294462" cy="5792414"/>
          </a:xfrm>
        </p:spPr>
        <p:txBody>
          <a:bodyPr>
            <a:noAutofit/>
          </a:bodyPr>
          <a:lstStyle/>
          <a:p>
            <a:pPr algn="just" rtl="1">
              <a:lnSpc>
                <a:spcPct val="150000"/>
              </a:lnSpc>
            </a:pPr>
            <a:r>
              <a:rPr lang="fa-IR" sz="2000" b="1" dirty="0">
                <a:solidFill>
                  <a:srgbClr val="0070C0"/>
                </a:solidFill>
              </a:rPr>
              <a:t>اما روشهای مستقيم يا سنتی آموزش، فرايندی تقريبا ساده است که آنچه باید  آموزش داده شود در کتاب درسی نوشته می شود و معلم با شيوه ها يا روشهای مختلف از جمله توضيح يا سخنرانی، روخوانی و پرسش و پاسخ يا تلفيقی از آن ها، محتوای مذکور را به اطلاع دانش آموزان می رساند و دانش آموزان نيز در مطلوبترين حالت، صددرصد آن محتوا را به حافظه می سپارند و در زمان پرسش و آزمون بازگو می کنند. تلاش ذهنی دانش آموز در اين فرايند بر تقويت حافظه و انتقال بی کم و کاست مطالب استوار است؛ بنابراين، هر شيوه يا روش آموزشی که چنين فرايندی را بپيمايد و به هدف فوق نايل آيد، هرچند دارای نامهای مختلفی باشد در مجموعه ی روشهای مستقيم يا سنتی جای می گيرد؛ </a:t>
            </a:r>
          </a:p>
        </p:txBody>
      </p:sp>
      <p:sp>
        <p:nvSpPr>
          <p:cNvPr id="4" name="Rectangle 3"/>
          <p:cNvSpPr/>
          <p:nvPr/>
        </p:nvSpPr>
        <p:spPr>
          <a:xfrm>
            <a:off x="2752165" y="282526"/>
            <a:ext cx="6096000" cy="369332"/>
          </a:xfrm>
          <a:prstGeom prst="rect">
            <a:avLst/>
          </a:prstGeom>
        </p:spPr>
        <p:txBody>
          <a:bodyPr>
            <a:spAutoFit/>
          </a:bodyPr>
          <a:lstStyle/>
          <a:p>
            <a:pPr algn="ctr"/>
            <a:r>
              <a:rPr lang="fa-IR" b="1" dirty="0" smtClean="0">
                <a:solidFill>
                  <a:srgbClr val="0070C0"/>
                </a:solidFill>
              </a:rPr>
              <a:t>ادامه </a:t>
            </a:r>
            <a:endParaRPr lang="en-US" dirty="0"/>
          </a:p>
        </p:txBody>
      </p:sp>
    </p:spTree>
    <p:extLst>
      <p:ext uri="{BB962C8B-B14F-4D97-AF65-F5344CB8AC3E}">
        <p14:creationId xmlns:p14="http://schemas.microsoft.com/office/powerpoint/2010/main" val="903784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2595" y="810092"/>
            <a:ext cx="7766936" cy="836207"/>
          </a:xfrm>
        </p:spPr>
        <p:txBody>
          <a:bodyPr/>
          <a:lstStyle/>
          <a:p>
            <a:pPr algn="ctr">
              <a:lnSpc>
                <a:spcPct val="150000"/>
              </a:lnSpc>
            </a:pPr>
            <a:r>
              <a:rPr lang="fa-IR" sz="2000" b="1" dirty="0" smtClean="0">
                <a:solidFill>
                  <a:srgbClr val="0070C0"/>
                </a:solidFill>
              </a:rPr>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6" y="810092"/>
            <a:ext cx="11294462" cy="5792414"/>
          </a:xfrm>
        </p:spPr>
        <p:txBody>
          <a:bodyPr>
            <a:noAutofit/>
          </a:bodyPr>
          <a:lstStyle/>
          <a:p>
            <a:pPr algn="just" rtl="1">
              <a:lnSpc>
                <a:spcPct val="150000"/>
              </a:lnSpc>
            </a:pPr>
            <a:r>
              <a:rPr lang="fa-IR" sz="2000" b="1" dirty="0" smtClean="0">
                <a:solidFill>
                  <a:srgbClr val="0070C0"/>
                </a:solidFill>
              </a:rPr>
              <a:t>برای </a:t>
            </a:r>
            <a:r>
              <a:rPr lang="fa-IR" sz="2000" b="1" dirty="0">
                <a:solidFill>
                  <a:srgbClr val="0070C0"/>
                </a:solidFill>
              </a:rPr>
              <a:t>مثال، معلم می تواند با روشهايی مثل پرسش و پاسخ، طرح چند سؤال اضافی، يافتن پاسخ آن ها توسط دانش آموزان به صورت فعاليت گروهی يا فعاليت در خانه، بررسی پاسخ ها در کلاس، مشخص کردن جوابهای صحيح از کتاب، ملزم ساختن دانش آموزان به نگارش سؤال ها و جوابها به صورت پاکنويس در دفتری خاص، چنين پندارد که روش فعال يا مشارکتی به کار گرفته است و کلاس را از حالت يکنواختی خارج کرده است. اما اگر توجه کند که آنچه دانش آموز در نهايت فرا خواهد گرفت عين متن کتاب است، در خواهد يافت که از قالب آموزش مستقيم خارج نشده است. البته مسلم است که به کارگيری اين روشها، تنوع فعاليت آموزشی به دنبال دارد و در قياس با روشهای يکنواخت، از امتياز بالاتری برخوردار است اما در نهايت، از ماهيت آموزشی روشهای مستقيم پا فراتر نمی گذارد.</a:t>
            </a:r>
          </a:p>
        </p:txBody>
      </p:sp>
      <p:sp>
        <p:nvSpPr>
          <p:cNvPr id="4" name="Rectangle 3"/>
          <p:cNvSpPr/>
          <p:nvPr/>
        </p:nvSpPr>
        <p:spPr>
          <a:xfrm>
            <a:off x="2752165" y="282526"/>
            <a:ext cx="6096000" cy="369332"/>
          </a:xfrm>
          <a:prstGeom prst="rect">
            <a:avLst/>
          </a:prstGeom>
        </p:spPr>
        <p:txBody>
          <a:bodyPr>
            <a:spAutoFit/>
          </a:bodyPr>
          <a:lstStyle/>
          <a:p>
            <a:pPr algn="ctr"/>
            <a:r>
              <a:rPr lang="fa-IR" b="1" dirty="0" smtClean="0">
                <a:solidFill>
                  <a:srgbClr val="0070C0"/>
                </a:solidFill>
              </a:rPr>
              <a:t>ادامه </a:t>
            </a:r>
            <a:endParaRPr lang="en-US" dirty="0"/>
          </a:p>
        </p:txBody>
      </p:sp>
    </p:spTree>
    <p:extLst>
      <p:ext uri="{BB962C8B-B14F-4D97-AF65-F5344CB8AC3E}">
        <p14:creationId xmlns:p14="http://schemas.microsoft.com/office/powerpoint/2010/main" val="37303341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2595" y="810092"/>
            <a:ext cx="7766936" cy="836207"/>
          </a:xfrm>
        </p:spPr>
        <p:txBody>
          <a:bodyPr/>
          <a:lstStyle/>
          <a:p>
            <a:pPr algn="ctr">
              <a:lnSpc>
                <a:spcPct val="150000"/>
              </a:lnSpc>
            </a:pPr>
            <a:r>
              <a:rPr lang="fa-IR" sz="2000" b="1" dirty="0" smtClean="0">
                <a:solidFill>
                  <a:srgbClr val="0070C0"/>
                </a:solidFill>
              </a:rPr>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6" y="810092"/>
            <a:ext cx="11294462" cy="5792414"/>
          </a:xfrm>
        </p:spPr>
        <p:txBody>
          <a:bodyPr>
            <a:noAutofit/>
          </a:bodyPr>
          <a:lstStyle/>
          <a:p>
            <a:pPr algn="just" rtl="1">
              <a:lnSpc>
                <a:spcPct val="150000"/>
              </a:lnSpc>
            </a:pPr>
            <a:r>
              <a:rPr lang="fa-IR" sz="2000" b="1" dirty="0">
                <a:solidFill>
                  <a:srgbClr val="0070C0"/>
                </a:solidFill>
              </a:rPr>
              <a:t>عکس حالت فوق میتواند در اجرای روشهای غير مستقيم اتفاق بيفتد؛ برای مثال، «ايفای نقش» در کلاس اجرا شود اما آنچه ممکن است مدنظر معلم باشد دريافت عبارات رد و بدل شده و اسامی ايفاگران نقش توسط بقيه ی شاگردان و انعکاس آنها باشد. در چنين حالتی بايد گفت که فراگيرندگان آنچه را بايد به حافظه می سپردند، به دليل عينی شدن مطالب، راحت تر يادگرفته اند؛ به عبارت ساده تر، دانش آموزان هيچ تلاش فکری و ذهنی برای پذيرش معلومات و چرايی پذيرش آنها به کار نبرده اند.</a:t>
            </a:r>
          </a:p>
          <a:p>
            <a:pPr algn="just" rtl="1">
              <a:lnSpc>
                <a:spcPct val="150000"/>
              </a:lnSpc>
            </a:pPr>
            <a:r>
              <a:rPr lang="fa-IR" sz="2000" b="1" dirty="0">
                <a:solidFill>
                  <a:srgbClr val="0070C0"/>
                </a:solidFill>
              </a:rPr>
              <a:t>پس آنچه می تواند مرز و شاخص روشهای مستقيم و غيرمستقيم (سنتی و نو) ياددهی - يادگيری باشد، ميزان دوری ونزديکی به ماهيت آموزشی مورد انتظاربراساس تعاريف اين دو مجموعه است. </a:t>
            </a:r>
          </a:p>
        </p:txBody>
      </p:sp>
      <p:sp>
        <p:nvSpPr>
          <p:cNvPr id="4" name="Rectangle 3"/>
          <p:cNvSpPr/>
          <p:nvPr/>
        </p:nvSpPr>
        <p:spPr>
          <a:xfrm>
            <a:off x="2752165" y="282526"/>
            <a:ext cx="6096000" cy="369332"/>
          </a:xfrm>
          <a:prstGeom prst="rect">
            <a:avLst/>
          </a:prstGeom>
        </p:spPr>
        <p:txBody>
          <a:bodyPr>
            <a:spAutoFit/>
          </a:bodyPr>
          <a:lstStyle/>
          <a:p>
            <a:pPr algn="ctr"/>
            <a:r>
              <a:rPr lang="fa-IR" b="1" dirty="0" smtClean="0">
                <a:solidFill>
                  <a:srgbClr val="0070C0"/>
                </a:solidFill>
              </a:rPr>
              <a:t>ادامه </a:t>
            </a:r>
            <a:endParaRPr lang="en-US" dirty="0"/>
          </a:p>
        </p:txBody>
      </p:sp>
    </p:spTree>
    <p:extLst>
      <p:ext uri="{BB962C8B-B14F-4D97-AF65-F5344CB8AC3E}">
        <p14:creationId xmlns:p14="http://schemas.microsoft.com/office/powerpoint/2010/main" val="474007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2595" y="810092"/>
            <a:ext cx="7766936" cy="836207"/>
          </a:xfrm>
        </p:spPr>
        <p:txBody>
          <a:bodyPr/>
          <a:lstStyle/>
          <a:p>
            <a:pPr algn="ctr">
              <a:lnSpc>
                <a:spcPct val="150000"/>
              </a:lnSpc>
            </a:pPr>
            <a:r>
              <a:rPr lang="fa-IR" sz="2000" b="1" dirty="0" smtClean="0">
                <a:solidFill>
                  <a:srgbClr val="0070C0"/>
                </a:solidFill>
              </a:rPr>
              <a:t/>
            </a:r>
            <a:br>
              <a:rPr lang="fa-IR" sz="2000" b="1" dirty="0" smtClean="0">
                <a:solidFill>
                  <a:srgbClr val="0070C0"/>
                </a:solidFill>
              </a:rPr>
            </a:br>
            <a:endParaRPr lang="en-US" sz="2000" b="1" dirty="0">
              <a:solidFill>
                <a:srgbClr val="0070C0"/>
              </a:solidFill>
            </a:endParaRPr>
          </a:p>
        </p:txBody>
      </p:sp>
      <p:sp>
        <p:nvSpPr>
          <p:cNvPr id="3" name="Subtitle 2"/>
          <p:cNvSpPr>
            <a:spLocks noGrp="1"/>
          </p:cNvSpPr>
          <p:nvPr>
            <p:ph type="subTitle" idx="1"/>
          </p:nvPr>
        </p:nvSpPr>
        <p:spPr>
          <a:xfrm>
            <a:off x="564776" y="810092"/>
            <a:ext cx="11294462" cy="5792414"/>
          </a:xfrm>
        </p:spPr>
        <p:txBody>
          <a:bodyPr>
            <a:noAutofit/>
          </a:bodyPr>
          <a:lstStyle/>
          <a:p>
            <a:pPr algn="just" rtl="1">
              <a:lnSpc>
                <a:spcPct val="150000"/>
              </a:lnSpc>
            </a:pPr>
            <a:r>
              <a:rPr lang="fa-IR" sz="2000" b="1" dirty="0">
                <a:solidFill>
                  <a:srgbClr val="0070C0"/>
                </a:solidFill>
              </a:rPr>
              <a:t>نکته ديگر، نيازمندی روشهای مستقيم و غير مستقيم و تداخل حيطه های آنهاست؛ نکته ی مهم يعنی اينکه هيچ روش آموزشی را شايد نتوان بدون استفاده از روشهای ديگر به کار برد. چنانکه در اجرای روش غيرمستقيم،گاهی ازتوضيح و سخنرانی درمحدوده ای کوچک وبه عنوان شيوه استفاده می شود و آموزشهای حاصل از ياددهی ـ يادگيری مستقيم در مواردی می توانند به سطح آموزشی روشهای غيرمستقيم نزديک شوند</a:t>
            </a:r>
            <a:r>
              <a:rPr lang="fa-IR" sz="2000" b="1" dirty="0" smtClean="0">
                <a:solidFill>
                  <a:srgbClr val="0070C0"/>
                </a:solidFill>
              </a:rPr>
              <a:t>.</a:t>
            </a:r>
          </a:p>
          <a:p>
            <a:pPr algn="just" rtl="1">
              <a:lnSpc>
                <a:spcPct val="150000"/>
              </a:lnSpc>
            </a:pPr>
            <a:r>
              <a:rPr lang="fa-IR" sz="2000" b="1" dirty="0">
                <a:solidFill>
                  <a:schemeClr val="tx1"/>
                </a:solidFill>
              </a:rPr>
              <a:t>روشهای نوين، فعال يا غيرمستقيم که در مقابل روشهای سنتی قرار می گيرند، طيفی از روشهای مختلف را در برمی گيرند؛ برای مثال، روشهای ايفای نقش، مطالعه ی موردی، بحث گروهی، نمايش، استفاده از کارتهای آموزشی بارش مغزی (بيان ايده های آنی)، روش تبيين ارزشها، اکتشافی، ّحل مسئله و بازديد علمی، از آن جمله است</a:t>
            </a:r>
            <a:r>
              <a:rPr lang="fa-IR" sz="2000" b="1" dirty="0">
                <a:solidFill>
                  <a:srgbClr val="0070C0"/>
                </a:solidFill>
              </a:rPr>
              <a:t>.</a:t>
            </a:r>
          </a:p>
        </p:txBody>
      </p:sp>
      <p:sp>
        <p:nvSpPr>
          <p:cNvPr id="4" name="Rectangle 3"/>
          <p:cNvSpPr/>
          <p:nvPr/>
        </p:nvSpPr>
        <p:spPr>
          <a:xfrm>
            <a:off x="2752165" y="282526"/>
            <a:ext cx="6096000" cy="369332"/>
          </a:xfrm>
          <a:prstGeom prst="rect">
            <a:avLst/>
          </a:prstGeom>
        </p:spPr>
        <p:txBody>
          <a:bodyPr>
            <a:spAutoFit/>
          </a:bodyPr>
          <a:lstStyle/>
          <a:p>
            <a:pPr algn="ctr"/>
            <a:r>
              <a:rPr lang="fa-IR" b="1" dirty="0" smtClean="0">
                <a:solidFill>
                  <a:srgbClr val="0070C0"/>
                </a:solidFill>
              </a:rPr>
              <a:t>ادامه </a:t>
            </a:r>
            <a:endParaRPr lang="en-US" dirty="0"/>
          </a:p>
        </p:txBody>
      </p:sp>
    </p:spTree>
    <p:extLst>
      <p:ext uri="{BB962C8B-B14F-4D97-AF65-F5344CB8AC3E}">
        <p14:creationId xmlns:p14="http://schemas.microsoft.com/office/powerpoint/2010/main" val="67970695"/>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257</TotalTime>
  <Words>1663</Words>
  <Application>Microsoft Office PowerPoint</Application>
  <PresentationFormat>Widescreen</PresentationFormat>
  <Paragraphs>40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Tahoma</vt:lpstr>
      <vt:lpstr>Trebuchet MS</vt:lpstr>
      <vt:lpstr>Wingdings 3</vt:lpstr>
      <vt:lpstr>Facet</vt:lpstr>
      <vt:lpstr> </vt:lpstr>
      <vt:lpstr> </vt:lpstr>
      <vt:lpstr> </vt:lpstr>
      <vt:lpstr> </vt:lpstr>
      <vt:lpstr> </vt:lpstr>
      <vt:lpstr> </vt:lpstr>
      <vt:lpstr> </vt:lpstr>
      <vt:lpstr> </vt:lpstr>
      <vt:lpstr> </vt:lpstr>
      <vt:lpstr>ادامه  </vt:lpstr>
      <vt:lpstr>ادامه  </vt:lpstr>
      <vt:lpstr>ادامه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هویت یابی</dc:title>
  <dc:creator>RS</dc:creator>
  <cp:lastModifiedBy>maryam hosseini</cp:lastModifiedBy>
  <cp:revision>29</cp:revision>
  <dcterms:created xsi:type="dcterms:W3CDTF">2019-12-10T06:03:06Z</dcterms:created>
  <dcterms:modified xsi:type="dcterms:W3CDTF">2020-05-22T09:48:45Z</dcterms:modified>
</cp:coreProperties>
</file>