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8" r:id="rId2"/>
    <p:sldId id="259" r:id="rId3"/>
    <p:sldId id="260" r:id="rId4"/>
    <p:sldId id="261" r:id="rId5"/>
    <p:sldId id="262" r:id="rId6"/>
    <p:sldId id="264" r:id="rId7"/>
    <p:sldId id="265" r:id="rId8"/>
    <p:sldId id="266"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0" autoAdjust="0"/>
    <p:restoredTop sz="94660"/>
  </p:normalViewPr>
  <p:slideViewPr>
    <p:cSldViewPr snapToGrid="0">
      <p:cViewPr varScale="1">
        <p:scale>
          <a:sx n="71" d="100"/>
          <a:sy n="71" d="100"/>
        </p:scale>
        <p:origin x="618"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50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rot="10800000">
              <a:off x="0" y="0"/>
              <a:ext cx="842596" cy="5666154"/>
            </a:xfrm>
            <a:prstGeom prst="triangle">
              <a:avLst>
                <a:gd name="adj" fmla="val 100000"/>
              </a:avLst>
            </a:pr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lumMod val="7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2A54C80-263E-416B-A8E0-580EDEADCBDC}" type="datetimeFigureOut">
              <a:rPr lang="en-US" dirty="0"/>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2A54C80-263E-416B-A8E0-580EDEADCBDC}" type="datetimeFigureOut">
              <a:rPr lang="en-US" dirty="0"/>
              <a:t>5/22/2020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5/22/2020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9" name="Group 28"/>
          <p:cNvGrpSpPr/>
          <p:nvPr/>
        </p:nvGrpSpPr>
        <p:grpSpPr>
          <a:xfrm>
            <a:off x="0" y="-8467"/>
            <a:ext cx="12192000" cy="6866467"/>
            <a:chOff x="0" y="-8467"/>
            <a:chExt cx="12192000" cy="6866467"/>
          </a:xfrm>
        </p:grpSpPr>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50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0" y="4013200"/>
              <a:ext cx="448733" cy="2844800"/>
            </a:xfrm>
            <a:prstGeom prst="triangle">
              <a:avLst>
                <a:gd name="adj" fmla="val 0"/>
              </a:avLst>
            </a:pr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5/22/2020</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lumMod val="75000"/>
                  </a:schemeClr>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65" r:id="rId2"/>
    <p:sldLayoutId id="2147483651" r:id="rId3"/>
    <p:sldLayoutId id="2147483666" r:id="rId4"/>
    <p:sldLayoutId id="2147483653" r:id="rId5"/>
    <p:sldLayoutId id="2147483654" r:id="rId6"/>
    <p:sldLayoutId id="2147483655" r:id="rId7"/>
    <p:sldLayoutId id="2147483667" r:id="rId8"/>
    <p:sldLayoutId id="2147483657" r:id="rId9"/>
    <p:sldLayoutId id="2147483660" r:id="rId10"/>
    <p:sldLayoutId id="2147483661" r:id="rId11"/>
    <p:sldLayoutId id="2147483662" r:id="rId12"/>
    <p:sldLayoutId id="2147483663" r:id="rId13"/>
    <p:sldLayoutId id="2147483664" r:id="rId14"/>
    <p:sldLayoutId id="2147483668" r:id="rId15"/>
    <p:sldLayoutId id="2147483659" r:id="rId16"/>
  </p:sldLayoutIdLst>
  <p:txStyles>
    <p:titleStyle>
      <a:lvl1pPr algn="l" defTabSz="457200" rtl="0" eaLnBrk="1" latinLnBrk="0" hangingPunct="1">
        <a:spcBef>
          <a:spcPct val="0"/>
        </a:spcBef>
        <a:buNone/>
        <a:defRPr sz="3600" kern="1200">
          <a:solidFill>
            <a:schemeClr val="accent1">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lumMod val="75000"/>
          </a:schemeClr>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lumMod val="75000"/>
          </a:schemeClr>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9417" y="793376"/>
            <a:ext cx="8596668" cy="672353"/>
          </a:xfrm>
        </p:spPr>
        <p:txBody>
          <a:bodyPr>
            <a:normAutofit fontScale="90000"/>
          </a:bodyPr>
          <a:lstStyle/>
          <a:p>
            <a:pPr algn="ctr">
              <a:lnSpc>
                <a:spcPct val="150000"/>
              </a:lnSpc>
            </a:pP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200" b="1" dirty="0"/>
              <a:t/>
            </a:r>
            <a:br>
              <a:rPr lang="en-US" sz="2200" b="1" dirty="0"/>
            </a:br>
            <a:r>
              <a:rPr lang="fa-IR" sz="2200" b="1" dirty="0" smtClean="0">
                <a:solidFill>
                  <a:srgbClr val="0070C0"/>
                </a:solidFill>
              </a:rPr>
              <a:t>جلسه </a:t>
            </a:r>
            <a:r>
              <a:rPr lang="fa-IR" sz="2200" b="1" dirty="0" smtClean="0">
                <a:solidFill>
                  <a:srgbClr val="0070C0"/>
                </a:solidFill>
              </a:rPr>
              <a:t>هفتم </a:t>
            </a:r>
            <a:r>
              <a:rPr lang="fa-IR" sz="2200" b="1" dirty="0" smtClean="0">
                <a:solidFill>
                  <a:srgbClr val="0070C0"/>
                </a:solidFill>
              </a:rPr>
              <a:t> </a:t>
            </a:r>
            <a:r>
              <a:rPr lang="fa-IR" sz="2200" b="1" dirty="0" smtClean="0">
                <a:solidFill>
                  <a:srgbClr val="0070C0"/>
                </a:solidFill>
              </a:rPr>
              <a:t>مجازی </a:t>
            </a:r>
            <a:br>
              <a:rPr lang="fa-IR" sz="2200" b="1" dirty="0" smtClean="0">
                <a:solidFill>
                  <a:srgbClr val="0070C0"/>
                </a:solidFill>
              </a:rPr>
            </a:br>
            <a:r>
              <a:rPr lang="fa-IR" sz="2200" b="1" dirty="0" smtClean="0">
                <a:solidFill>
                  <a:srgbClr val="0070C0"/>
                </a:solidFill>
              </a:rPr>
              <a:t>99/02/06</a:t>
            </a:r>
            <a:endParaRPr lang="en-US" sz="2200" b="1" dirty="0">
              <a:solidFill>
                <a:srgbClr val="0070C0"/>
              </a:solidFill>
            </a:endParaRPr>
          </a:p>
        </p:txBody>
      </p:sp>
      <p:sp>
        <p:nvSpPr>
          <p:cNvPr id="3" name="Text Placeholder 2"/>
          <p:cNvSpPr>
            <a:spLocks noGrp="1"/>
          </p:cNvSpPr>
          <p:nvPr>
            <p:ph type="body" idx="1"/>
          </p:nvPr>
        </p:nvSpPr>
        <p:spPr>
          <a:xfrm>
            <a:off x="416858" y="2017059"/>
            <a:ext cx="10488705" cy="5795683"/>
          </a:xfrm>
        </p:spPr>
        <p:txBody>
          <a:bodyPr>
            <a:noAutofit/>
          </a:bodyPr>
          <a:lstStyle/>
          <a:p>
            <a:pPr algn="r">
              <a:lnSpc>
                <a:spcPct val="150000"/>
              </a:lnSpc>
            </a:pPr>
            <a:r>
              <a:rPr lang="ar-SA" b="1" dirty="0">
                <a:solidFill>
                  <a:schemeClr val="tx1"/>
                </a:solidFill>
                <a:cs typeface="+mj-cs"/>
              </a:rPr>
              <a:t>ب - رويکرد مبتنی بررويدادهای جاری : </a:t>
            </a:r>
          </a:p>
          <a:p>
            <a:pPr algn="r">
              <a:lnSpc>
                <a:spcPct val="150000"/>
              </a:lnSpc>
            </a:pPr>
            <a:r>
              <a:rPr lang="ar-SA" b="1" dirty="0">
                <a:solidFill>
                  <a:srgbClr val="0070C0"/>
                </a:solidFill>
                <a:cs typeface="+mj-cs"/>
              </a:rPr>
              <a:t>يکی از رويکردهای جالب، مؤثر و مفيد در آموزش مطالعات اجتماعی، آموزش بر اساس رويدادهای جاری است. اگرچه ممکن است برای تمام واحدهای يادگيری و در تمام دوره ی آموزشی نتوان از آن استفاده کرد. درواقع، هر آنچه در جامعه ی محلی، استان، کشور و جهان رخ میدهد، در رديف رويدادهای جاری قرار می گيرد. رويدادهای جاری ممکن است طبيعی، علمی، سياسی، اقتصادی، اجتماعی، فرهنگی و نظاير آن باشند. به هر حال، انتخاب رويداد جاری متناسب با اهداف و محتوای مورد نظر در آموزش صورت می گيرد. </a:t>
            </a:r>
          </a:p>
          <a:p>
            <a:pPr algn="ctr"/>
            <a:endParaRPr lang="en-US" dirty="0">
              <a:cs typeface="+mj-cs"/>
            </a:endParaRPr>
          </a:p>
        </p:txBody>
      </p:sp>
    </p:spTree>
    <p:extLst>
      <p:ext uri="{BB962C8B-B14F-4D97-AF65-F5344CB8AC3E}">
        <p14:creationId xmlns:p14="http://schemas.microsoft.com/office/powerpoint/2010/main" val="41554636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5970" y="174812"/>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416859" y="1035424"/>
            <a:ext cx="10488705" cy="5795683"/>
          </a:xfrm>
        </p:spPr>
        <p:txBody>
          <a:bodyPr>
            <a:noAutofit/>
          </a:bodyPr>
          <a:lstStyle/>
          <a:p>
            <a:pPr algn="just" rtl="1">
              <a:lnSpc>
                <a:spcPct val="150000"/>
              </a:lnSpc>
            </a:pPr>
            <a:r>
              <a:rPr lang="ar-SA" b="1" dirty="0">
                <a:solidFill>
                  <a:schemeClr val="tx1"/>
                </a:solidFill>
                <a:cs typeface="+mj-cs"/>
              </a:rPr>
              <a:t>اهميت و ماهيت استفاده از رويدادهای جاری: </a:t>
            </a:r>
            <a:r>
              <a:rPr lang="ar-SA" b="1" dirty="0">
                <a:solidFill>
                  <a:srgbClr val="0070C0"/>
                </a:solidFill>
                <a:cs typeface="+mj-cs"/>
              </a:rPr>
              <a:t>هر روز که می گذرد، معلمان بيشتر به نقش ها و اهميت های به کارگيری «اخبار» در طراحی های آموزش خود واقف می شوند. راستی، چرا فرصت آموزش مبتنی بر رويدادهای جاری را که نسبت به آموزش های مرسوم، زمان و کار بيشتری را می طلبد، برخود هموار می کنيم. </a:t>
            </a:r>
          </a:p>
          <a:p>
            <a:pPr algn="just" rtl="1">
              <a:lnSpc>
                <a:spcPct val="150000"/>
              </a:lnSpc>
            </a:pPr>
            <a:r>
              <a:rPr lang="ar-SA" b="1" dirty="0">
                <a:solidFill>
                  <a:srgbClr val="0070C0"/>
                </a:solidFill>
                <a:cs typeface="+mj-cs"/>
              </a:rPr>
              <a:t>عمده ترين ويژگی های رويدادهای جاری را که ناظر بر اهميت اين روش نيز است به شرح زير می توان خلاصه کرد:</a:t>
            </a:r>
          </a:p>
          <a:p>
            <a:pPr algn="just" rtl="1">
              <a:lnSpc>
                <a:spcPct val="150000"/>
              </a:lnSpc>
            </a:pPr>
            <a:r>
              <a:rPr lang="ar-SA" b="1" dirty="0">
                <a:solidFill>
                  <a:schemeClr val="tx1"/>
                </a:solidFill>
                <a:cs typeface="+mj-cs"/>
              </a:rPr>
              <a:t>الف) واقعی بودن: </a:t>
            </a:r>
            <a:r>
              <a:rPr lang="ar-SA" b="1" dirty="0">
                <a:solidFill>
                  <a:srgbClr val="0070C0"/>
                </a:solidFill>
                <a:cs typeface="+mj-cs"/>
              </a:rPr>
              <a:t>رويدادهای جاری پيرامون زندگی ما و فراگيرندگان مسائلی واقعیاند و خارج از ذهن ما جريان دارند و به همين دليل، قابل شناخت اند.</a:t>
            </a:r>
          </a:p>
        </p:txBody>
      </p:sp>
    </p:spTree>
    <p:extLst>
      <p:ext uri="{BB962C8B-B14F-4D97-AF65-F5344CB8AC3E}">
        <p14:creationId xmlns:p14="http://schemas.microsoft.com/office/powerpoint/2010/main" val="35467616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5970" y="174812"/>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416859" y="1035424"/>
            <a:ext cx="10488705" cy="5795683"/>
          </a:xfrm>
        </p:spPr>
        <p:txBody>
          <a:bodyPr>
            <a:noAutofit/>
          </a:bodyPr>
          <a:lstStyle/>
          <a:p>
            <a:pPr algn="just" rtl="1">
              <a:lnSpc>
                <a:spcPct val="150000"/>
              </a:lnSpc>
            </a:pPr>
            <a:r>
              <a:rPr lang="ar-SA" b="1" dirty="0">
                <a:solidFill>
                  <a:schemeClr val="tx1"/>
                </a:solidFill>
                <a:cs typeface="+mj-cs"/>
              </a:rPr>
              <a:t>ب) قابل مشاهده بودن: </a:t>
            </a:r>
            <a:r>
              <a:rPr lang="ar-SA" b="1" dirty="0">
                <a:solidFill>
                  <a:srgbClr val="0070C0"/>
                </a:solidFill>
                <a:cs typeface="+mj-cs"/>
              </a:rPr>
              <a:t>رويدادهای جاری به دليل واقعی بودن، عينی و قابل مشاهده اند و در نتيجه از سنخ انتزاعی و ذهنی محسوب نمی شوند و فاقد مشکلات شناختی اين قبيل مفاهيم انتزاعی اند.</a:t>
            </a:r>
          </a:p>
          <a:p>
            <a:pPr algn="just" rtl="1">
              <a:lnSpc>
                <a:spcPct val="150000"/>
              </a:lnSpc>
            </a:pPr>
            <a:r>
              <a:rPr lang="ar-SA" b="1" dirty="0">
                <a:solidFill>
                  <a:schemeClr val="tx1"/>
                </a:solidFill>
                <a:cs typeface="+mj-cs"/>
              </a:rPr>
              <a:t>پ) چند بعدی بودن: </a:t>
            </a:r>
            <a:r>
              <a:rPr lang="ar-SA" b="1" dirty="0">
                <a:solidFill>
                  <a:srgbClr val="0070C0"/>
                </a:solidFill>
                <a:cs typeface="+mj-cs"/>
              </a:rPr>
              <a:t>رويدادهای جاری به دليل ماهيت، دارای چند بعدند و اين، همان ماهيت پديده های اجتماعی است؛ بنابراين، اين رويدادها می توانند کانون يا هسته ی خوبی برای تلفيق موضوعات مختلف موردنظر باشند</a:t>
            </a:r>
            <a:r>
              <a:rPr lang="ar-SA" b="1" dirty="0" smtClean="0">
                <a:solidFill>
                  <a:srgbClr val="0070C0"/>
                </a:solidFill>
                <a:cs typeface="+mj-cs"/>
              </a:rPr>
              <a:t>.</a:t>
            </a:r>
            <a:endParaRPr lang="fa-IR" b="1" dirty="0" smtClean="0">
              <a:solidFill>
                <a:srgbClr val="0070C0"/>
              </a:solidFill>
              <a:cs typeface="+mj-cs"/>
            </a:endParaRPr>
          </a:p>
          <a:p>
            <a:pPr algn="just" rtl="1">
              <a:lnSpc>
                <a:spcPct val="150000"/>
              </a:lnSpc>
            </a:pPr>
            <a:endParaRPr lang="ar-SA" b="1" dirty="0">
              <a:solidFill>
                <a:srgbClr val="0070C0"/>
              </a:solidFill>
              <a:cs typeface="+mj-cs"/>
            </a:endParaRPr>
          </a:p>
        </p:txBody>
      </p:sp>
    </p:spTree>
    <p:extLst>
      <p:ext uri="{BB962C8B-B14F-4D97-AF65-F5344CB8AC3E}">
        <p14:creationId xmlns:p14="http://schemas.microsoft.com/office/powerpoint/2010/main" val="27493831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268942" y="510990"/>
            <a:ext cx="11362764" cy="6158754"/>
          </a:xfrm>
        </p:spPr>
        <p:txBody>
          <a:bodyPr>
            <a:noAutofit/>
          </a:bodyPr>
          <a:lstStyle/>
          <a:p>
            <a:pPr algn="just" rtl="1">
              <a:lnSpc>
                <a:spcPct val="150000"/>
              </a:lnSpc>
            </a:pPr>
            <a:r>
              <a:rPr lang="ar-SA" b="1" dirty="0">
                <a:solidFill>
                  <a:schemeClr val="tx1"/>
                </a:solidFill>
                <a:cs typeface="+mj-cs"/>
              </a:rPr>
              <a:t>فوايدی که دانش آموزان از طريق به کارگيری اين رويکرد نصيبشان می شود :</a:t>
            </a:r>
          </a:p>
          <a:p>
            <a:pPr algn="just" rtl="1">
              <a:lnSpc>
                <a:spcPct val="150000"/>
              </a:lnSpc>
            </a:pPr>
            <a:r>
              <a:rPr lang="ar-SA" b="1" dirty="0">
                <a:solidFill>
                  <a:srgbClr val="0070C0"/>
                </a:solidFill>
                <a:cs typeface="+mj-cs"/>
              </a:rPr>
              <a:t>ـ مهارتهای سواد خواندن، افزايش دايره ی لغات، درک مطلب</a:t>
            </a:r>
          </a:p>
          <a:p>
            <a:pPr algn="just" rtl="1">
              <a:lnSpc>
                <a:spcPct val="150000"/>
              </a:lnSpc>
            </a:pPr>
            <a:r>
              <a:rPr lang="ar-SA" b="1" dirty="0">
                <a:solidFill>
                  <a:srgbClr val="0070C0"/>
                </a:solidFill>
                <a:cs typeface="+mj-cs"/>
              </a:rPr>
              <a:t>- آگاه شدن از مسائل و اخبار جاری و حساس شدن نسبت به آگاهی از اخبار محيط اطراف و توجه به موضوعات خارج از مدرسه</a:t>
            </a:r>
          </a:p>
          <a:p>
            <a:pPr algn="just" rtl="1">
              <a:lnSpc>
                <a:spcPct val="150000"/>
              </a:lnSpc>
            </a:pPr>
            <a:r>
              <a:rPr lang="ar-SA" b="1" dirty="0">
                <a:solidFill>
                  <a:srgbClr val="0070C0"/>
                </a:solidFill>
                <a:cs typeface="+mj-cs"/>
              </a:rPr>
              <a:t> - علاقه مندی به مطالعه و خواندن روزنامه </a:t>
            </a:r>
          </a:p>
          <a:p>
            <a:pPr algn="just" rtl="1">
              <a:lnSpc>
                <a:spcPct val="150000"/>
              </a:lnSpc>
            </a:pPr>
            <a:r>
              <a:rPr lang="ar-SA" b="1" dirty="0">
                <a:solidFill>
                  <a:srgbClr val="0070C0"/>
                </a:solidFill>
                <a:cs typeface="+mj-cs"/>
              </a:rPr>
              <a:t>- مهارت يافتن تدريجی در شناخت سبکهای مختلف اطلاع رسانی و روشهای رسانه ای </a:t>
            </a:r>
          </a:p>
          <a:p>
            <a:pPr algn="just" rtl="1">
              <a:lnSpc>
                <a:spcPct val="150000"/>
              </a:lnSpc>
            </a:pPr>
            <a:r>
              <a:rPr lang="ar-SA" b="1" dirty="0">
                <a:solidFill>
                  <a:srgbClr val="0070C0"/>
                </a:solidFill>
                <a:cs typeface="+mj-cs"/>
              </a:rPr>
              <a:t>-  ايجاد فرصت برای بحثهای گروهی و مبادله ی افکار و ديدگاهها </a:t>
            </a:r>
          </a:p>
          <a:p>
            <a:pPr algn="just" rtl="1">
              <a:lnSpc>
                <a:spcPct val="150000"/>
              </a:lnSpc>
            </a:pPr>
            <a:r>
              <a:rPr lang="ar-SA" b="1" dirty="0">
                <a:solidFill>
                  <a:srgbClr val="0070C0"/>
                </a:solidFill>
                <a:cs typeface="+mj-cs"/>
              </a:rPr>
              <a:t>-  پرورش مهارتهای تفکر انتقادی، گوش کردن، حل مسئله و ...</a:t>
            </a:r>
            <a:endParaRPr lang="ar-SA" b="1" dirty="0">
              <a:solidFill>
                <a:srgbClr val="0070C0"/>
              </a:solidFill>
              <a:cs typeface="+mj-cs"/>
            </a:endParaRPr>
          </a:p>
        </p:txBody>
      </p:sp>
    </p:spTree>
    <p:extLst>
      <p:ext uri="{BB962C8B-B14F-4D97-AF65-F5344CB8AC3E}">
        <p14:creationId xmlns:p14="http://schemas.microsoft.com/office/powerpoint/2010/main" val="39797193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349624" y="1048872"/>
            <a:ext cx="11362764" cy="6158754"/>
          </a:xfrm>
        </p:spPr>
        <p:txBody>
          <a:bodyPr>
            <a:noAutofit/>
          </a:bodyPr>
          <a:lstStyle/>
          <a:p>
            <a:pPr algn="just" rtl="1">
              <a:lnSpc>
                <a:spcPct val="150000"/>
              </a:lnSpc>
            </a:pPr>
            <a:r>
              <a:rPr lang="ar-SA" b="1" dirty="0">
                <a:solidFill>
                  <a:schemeClr val="tx1"/>
                </a:solidFill>
                <a:cs typeface="+mj-cs"/>
              </a:rPr>
              <a:t>انواع رويدادهای جاری براساس موضوع: </a:t>
            </a:r>
            <a:r>
              <a:rPr lang="ar-SA" b="1" dirty="0">
                <a:solidFill>
                  <a:srgbClr val="0070C0"/>
                </a:solidFill>
                <a:cs typeface="+mj-cs"/>
              </a:rPr>
              <a:t>رويدادهای جاری را بر مبنای ملاکهای مختلف می توان طبقه بندی کرد. يکی از اين ملاکها، موضوع و مضمون رويدادهاست:</a:t>
            </a:r>
          </a:p>
          <a:p>
            <a:pPr algn="just" rtl="1">
              <a:lnSpc>
                <a:spcPct val="150000"/>
              </a:lnSpc>
            </a:pPr>
            <a:r>
              <a:rPr lang="ar-SA" b="1" dirty="0">
                <a:solidFill>
                  <a:schemeClr val="tx1"/>
                </a:solidFill>
                <a:cs typeface="+mj-cs"/>
              </a:rPr>
              <a:t>الف) رويدادهای فرهنگی: </a:t>
            </a:r>
            <a:r>
              <a:rPr lang="ar-SA" b="1" dirty="0">
                <a:solidFill>
                  <a:srgbClr val="0070C0"/>
                </a:solidFill>
                <a:cs typeface="+mj-cs"/>
              </a:rPr>
              <a:t>درج اخباری درباره ی مراسم، اعياد ملی و مذهبی يا مناسبت های خاص فرهنگی و دينی در روزنامه يا پخش آنها از راديو و تلويزيون می تواندکانونی برای طراحی يک واحد يادگيری تلفيقی يا پروژه پديد بياورد؛ برای مثال، ممکن است درعناوين اخبار آمده باشد:</a:t>
            </a:r>
          </a:p>
          <a:p>
            <a:pPr algn="just" rtl="1">
              <a:lnSpc>
                <a:spcPct val="150000"/>
              </a:lnSpc>
            </a:pPr>
            <a:r>
              <a:rPr lang="ar-SA" b="1" dirty="0">
                <a:solidFill>
                  <a:schemeClr val="tx1"/>
                </a:solidFill>
                <a:cs typeface="+mj-cs"/>
              </a:rPr>
              <a:t>ب) رويدادهای طبيعی و زيست محيطی: </a:t>
            </a:r>
            <a:r>
              <a:rPr lang="ar-SA" b="1" dirty="0">
                <a:solidFill>
                  <a:srgbClr val="0070C0"/>
                </a:solidFill>
                <a:cs typeface="+mj-cs"/>
              </a:rPr>
              <a:t>اخبار مربوط به رويدادهای طبيعی نظير تغييرات آب و هوايی و مخاطرات زيست محيطی مانند سيل، زلزله، خشکسالی، طوفان، آلودگی هوا، خاک و آب، و پيامدهای فعاليتهای انسانی در محيط طبيعی، از جمله اخباری است که قابليت خوبی برای طراحی درسی مطالعات اجتماعی دارد. </a:t>
            </a:r>
          </a:p>
          <a:p>
            <a:pPr algn="just" rtl="1">
              <a:lnSpc>
                <a:spcPct val="150000"/>
              </a:lnSpc>
            </a:pPr>
            <a:endParaRPr lang="ar-SA" b="1" dirty="0">
              <a:solidFill>
                <a:srgbClr val="0070C0"/>
              </a:solidFill>
              <a:cs typeface="+mj-cs"/>
            </a:endParaRPr>
          </a:p>
        </p:txBody>
      </p:sp>
    </p:spTree>
    <p:extLst>
      <p:ext uri="{BB962C8B-B14F-4D97-AF65-F5344CB8AC3E}">
        <p14:creationId xmlns:p14="http://schemas.microsoft.com/office/powerpoint/2010/main" val="344663447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349624" y="1196790"/>
            <a:ext cx="11362764" cy="6158754"/>
          </a:xfrm>
        </p:spPr>
        <p:txBody>
          <a:bodyPr>
            <a:noAutofit/>
          </a:bodyPr>
          <a:lstStyle/>
          <a:p>
            <a:pPr algn="just" rtl="1">
              <a:lnSpc>
                <a:spcPct val="150000"/>
              </a:lnSpc>
            </a:pPr>
            <a:r>
              <a:rPr lang="ar-SA" b="1" dirty="0">
                <a:solidFill>
                  <a:schemeClr val="tx1"/>
                </a:solidFill>
                <a:cs typeface="+mj-cs"/>
              </a:rPr>
              <a:t>پ) رويدادهای اجتماعی و اقتصادی: </a:t>
            </a:r>
            <a:r>
              <a:rPr lang="ar-SA" b="1" dirty="0">
                <a:solidFill>
                  <a:srgbClr val="0070C0"/>
                </a:solidFill>
                <a:cs typeface="+mj-cs"/>
              </a:rPr>
              <a:t>اين رويدادها نيز موارد مفيدی برای آموزش مطالعات اجتماعی در بستری واقعی در اختيار می گذارند؛ برای مثال، نمونه ای از اخبار در زير آمده است: </a:t>
            </a:r>
          </a:p>
          <a:p>
            <a:pPr algn="just" rtl="1">
              <a:lnSpc>
                <a:spcPct val="150000"/>
              </a:lnSpc>
            </a:pPr>
            <a:r>
              <a:rPr lang="ar-SA" b="1" dirty="0" smtClean="0">
                <a:solidFill>
                  <a:schemeClr val="tx1"/>
                </a:solidFill>
                <a:cs typeface="+mj-cs"/>
              </a:rPr>
              <a:t>ت</a:t>
            </a:r>
            <a:r>
              <a:rPr lang="ar-SA" b="1" dirty="0">
                <a:solidFill>
                  <a:schemeClr val="tx1"/>
                </a:solidFill>
                <a:cs typeface="+mj-cs"/>
              </a:rPr>
              <a:t>) رويدادهای سياسی: </a:t>
            </a:r>
            <a:r>
              <a:rPr lang="ar-SA" b="1" dirty="0">
                <a:solidFill>
                  <a:srgbClr val="0070C0"/>
                </a:solidFill>
                <a:cs typeface="+mj-cs"/>
              </a:rPr>
              <a:t>اين رويدادها بيشتر بستری برای آموزش های مدنی به ويژه در بخش روابط مردم و حکومت، مشارکت سياسی و امثال آن به وجود می </a:t>
            </a:r>
            <a:r>
              <a:rPr lang="ar-SA" b="1" dirty="0" smtClean="0">
                <a:solidFill>
                  <a:srgbClr val="0070C0"/>
                </a:solidFill>
                <a:cs typeface="+mj-cs"/>
              </a:rPr>
              <a:t>آورد</a:t>
            </a:r>
            <a:r>
              <a:rPr lang="fa-IR" b="1" dirty="0" smtClean="0">
                <a:solidFill>
                  <a:srgbClr val="0070C0"/>
                </a:solidFill>
                <a:cs typeface="+mj-cs"/>
              </a:rPr>
              <a:t>.</a:t>
            </a:r>
          </a:p>
          <a:p>
            <a:pPr algn="just" rtl="1">
              <a:lnSpc>
                <a:spcPct val="150000"/>
              </a:lnSpc>
            </a:pPr>
            <a:endParaRPr lang="ar-SA" b="1" dirty="0">
              <a:solidFill>
                <a:srgbClr val="0070C0"/>
              </a:solidFill>
              <a:cs typeface="+mj-cs"/>
            </a:endParaRPr>
          </a:p>
          <a:p>
            <a:pPr algn="just" rtl="1">
              <a:lnSpc>
                <a:spcPct val="150000"/>
              </a:lnSpc>
            </a:pPr>
            <a:endParaRPr lang="ar-SA" b="1" dirty="0">
              <a:solidFill>
                <a:srgbClr val="0070C0"/>
              </a:solidFill>
              <a:cs typeface="+mj-cs"/>
            </a:endParaRPr>
          </a:p>
        </p:txBody>
      </p:sp>
    </p:spTree>
    <p:extLst>
      <p:ext uri="{BB962C8B-B14F-4D97-AF65-F5344CB8AC3E}">
        <p14:creationId xmlns:p14="http://schemas.microsoft.com/office/powerpoint/2010/main" val="1666107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349624" y="820272"/>
            <a:ext cx="11362764" cy="6158754"/>
          </a:xfrm>
        </p:spPr>
        <p:txBody>
          <a:bodyPr>
            <a:noAutofit/>
          </a:bodyPr>
          <a:lstStyle/>
          <a:p>
            <a:pPr algn="just" rtl="1">
              <a:lnSpc>
                <a:spcPct val="150000"/>
              </a:lnSpc>
            </a:pPr>
            <a:r>
              <a:rPr lang="ar-SA" b="1" dirty="0">
                <a:solidFill>
                  <a:schemeClr val="tx1"/>
                </a:solidFill>
                <a:cs typeface="+mj-cs"/>
              </a:rPr>
              <a:t>انواع استفاده از رويدادهای جاری در آموزش: </a:t>
            </a:r>
            <a:r>
              <a:rPr lang="ar-SA" b="1" dirty="0">
                <a:solidFill>
                  <a:srgbClr val="0070C0"/>
                </a:solidFill>
                <a:cs typeface="+mj-cs"/>
              </a:rPr>
              <a:t>امروزه اغلب دانش آموزان به طيف وسيعی از منابع اطلاعاتی چون تلويزيون، راديو، اينترنت، روزنامه ها و مجله ها دسترسی دارند. اين منابع به ويژه روزنامه ها و رسانه های محلی و بومی می توانند برای درک بهتر مفاهيم درسی مطالعات اجتماعی، طراحی واحديادگيری، طراحی پروژه ی آموزشی ونظايرآن بسيارمفيد باشند. ازرويدادهای جاری منعکس شده در رسانه های خبری می توان به شيوه های مختلف استفاده کرد. بهتر است معلمان روزنامه ها ومجله ها را طبقه بندی کنند و براساس سطح مخاطبان وموضوعات و اهداف مرتبط درسی، اخبار مربوط در آنها را جدا کنند يا علامت بزنند و به کلاس بياورند، سپس متناسب با موضوع درس برای ايجاد انگيزه دردانش آموزان يا به عنوان فعاليتی مکمل که رابطه ی درس را با زندگی واقعی نشان دهد، از آن استفاده کنند و بخشهای مورد نظر را در اختيار دانش آموزان بگذارند. گاه ممکن است از دانش آموزان بخواهيم که در روزنامه ها مطالبی را پيدا کنند</a:t>
            </a:r>
            <a:endParaRPr lang="ar-SA" b="1" dirty="0">
              <a:solidFill>
                <a:srgbClr val="0070C0"/>
              </a:solidFill>
              <a:cs typeface="+mj-cs"/>
            </a:endParaRPr>
          </a:p>
        </p:txBody>
      </p:sp>
    </p:spTree>
    <p:extLst>
      <p:ext uri="{BB962C8B-B14F-4D97-AF65-F5344CB8AC3E}">
        <p14:creationId xmlns:p14="http://schemas.microsoft.com/office/powerpoint/2010/main" val="6503438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416859" y="1438836"/>
            <a:ext cx="11362764" cy="6158754"/>
          </a:xfrm>
        </p:spPr>
        <p:txBody>
          <a:bodyPr>
            <a:noAutofit/>
          </a:bodyPr>
          <a:lstStyle/>
          <a:p>
            <a:pPr algn="just" rtl="1">
              <a:lnSpc>
                <a:spcPct val="150000"/>
              </a:lnSpc>
            </a:pPr>
            <a:r>
              <a:rPr lang="ar-SA" b="1" dirty="0">
                <a:solidFill>
                  <a:srgbClr val="0070C0"/>
                </a:solidFill>
                <a:cs typeface="+mj-cs"/>
              </a:rPr>
              <a:t>يکی از روشهای عمده ی استفاده از رويکرد، رويکردهای جاری و تعريف پروژه بر مبنای رويدادهاست. لذا در اين زمينه همان موارد گفته شده در روش پروژه به کار بسته می شود ولی در انتخاب موضوع سعی می شود تا از يک رويداد جاری متناسب با اهداف و راهبردهای آموزشی بهره گيری شود. طراحی واحد يادگيری تلفيقی و با رويکرد کاوشگری به خوبی با استفاده از رويدادهای جاری ميسر می شود؛ به طوری که بچه ها ابتدا سؤال هايی درباره ی ابعادمختلف اقتصادی، اجتماعی، تاريخی و جغرافيايی يک رويداد طرح می کنندو سپس هر گروه يا همه ی اعضای گروه به تحقيق درباره ی يافتن پاسخها يا ارائه ی پيشنهادات و راه حلها (درصورتی که به راه حل نياز باشد) می پردازند.</a:t>
            </a:r>
            <a:endParaRPr lang="ar-SA" b="1" dirty="0">
              <a:solidFill>
                <a:srgbClr val="0070C0"/>
              </a:solidFill>
              <a:cs typeface="+mj-cs"/>
            </a:endParaRPr>
          </a:p>
        </p:txBody>
      </p:sp>
    </p:spTree>
    <p:extLst>
      <p:ext uri="{BB962C8B-B14F-4D97-AF65-F5344CB8AC3E}">
        <p14:creationId xmlns:p14="http://schemas.microsoft.com/office/powerpoint/2010/main" val="1391750033"/>
      </p:ext>
    </p:extLst>
  </p:cSld>
  <p:clrMapOvr>
    <a:masterClrMapping/>
  </p:clrMapOvr>
  <p:timing>
    <p:tnLst>
      <p:par>
        <p:cTn id="1" dur="indefinite" restart="never" nodeType="tmRoot"/>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F496CB"/>
      </a:accent1>
      <a:accent2>
        <a:srgbClr val="BC356F"/>
      </a:accent2>
      <a:accent3>
        <a:srgbClr val="E65331"/>
      </a:accent3>
      <a:accent4>
        <a:srgbClr val="F27E19"/>
      </a:accent4>
      <a:accent5>
        <a:srgbClr val="F2AC19"/>
      </a:accent5>
      <a:accent6>
        <a:srgbClr val="BC80E0"/>
      </a:accent6>
      <a:hlink>
        <a:srgbClr val="EF5285"/>
      </a:hlink>
      <a:folHlink>
        <a:srgbClr val="F77F90"/>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23659B44-6E34-4CE8-8F0D-387DA7996826}"/>
    </a:ext>
  </a:extLst>
</a:theme>
</file>

<file path=docProps/app.xml><?xml version="1.0" encoding="utf-8"?>
<Properties xmlns="http://schemas.openxmlformats.org/officeDocument/2006/extended-properties" xmlns:vt="http://schemas.openxmlformats.org/officeDocument/2006/docPropsVTypes">
  <Template>Facet</Template>
  <TotalTime>318</TotalTime>
  <Words>928</Words>
  <Application>Microsoft Office PowerPoint</Application>
  <PresentationFormat>Widescreen</PresentationFormat>
  <Paragraphs>29</Paragraphs>
  <Slides>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Tahoma</vt:lpstr>
      <vt:lpstr>Trebuchet MS</vt:lpstr>
      <vt:lpstr>Wingdings 3</vt:lpstr>
      <vt:lpstr>Facet</vt:lpstr>
      <vt:lpstr>       جلسه هفتم  مجازی  99/02/06</vt:lpstr>
      <vt:lpstr>    ادامه </vt:lpstr>
      <vt:lpstr>    ادامه </vt:lpstr>
      <vt:lpstr>    ادامه </vt:lpstr>
      <vt:lpstr>    ادامه </vt:lpstr>
      <vt:lpstr>    ادامه </vt:lpstr>
      <vt:lpstr>    ادامه </vt:lpstr>
      <vt:lpstr>    ادامه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هویت یابی</dc:title>
  <dc:creator>RS</dc:creator>
  <cp:lastModifiedBy>maryam hosseini</cp:lastModifiedBy>
  <cp:revision>32</cp:revision>
  <dcterms:created xsi:type="dcterms:W3CDTF">2019-12-10T06:03:06Z</dcterms:created>
  <dcterms:modified xsi:type="dcterms:W3CDTF">2020-05-22T10:29:13Z</dcterms:modified>
</cp:coreProperties>
</file>