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8" r:id="rId2"/>
    <p:sldId id="259" r:id="rId3"/>
    <p:sldId id="260" r:id="rId4"/>
    <p:sldId id="261" r:id="rId5"/>
    <p:sldId id="262"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0" autoAdjust="0"/>
    <p:restoredTop sz="94660"/>
  </p:normalViewPr>
  <p:slideViewPr>
    <p:cSldViewPr snapToGrid="0">
      <p:cViewPr varScale="1">
        <p:scale>
          <a:sx n="71" d="100"/>
          <a:sy n="71" d="100"/>
        </p:scale>
        <p:origin x="618"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50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rot="10800000">
              <a:off x="0" y="0"/>
              <a:ext cx="842596" cy="5666154"/>
            </a:xfrm>
            <a:prstGeom prst="triangle">
              <a:avLst>
                <a:gd name="adj" fmla="val 100000"/>
              </a:avLst>
            </a:pr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lumMod val="7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2A54C80-263E-416B-A8E0-580EDEADCBDC}" type="datetimeFigureOut">
              <a:rPr lang="en-US" dirty="0"/>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2A54C80-263E-416B-A8E0-580EDEADCBDC}" type="datetimeFigureOut">
              <a:rPr lang="en-US" dirty="0"/>
              <a:t>5/22/2020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5/22/2020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9" name="Group 28"/>
          <p:cNvGrpSpPr/>
          <p:nvPr/>
        </p:nvGrpSpPr>
        <p:grpSpPr>
          <a:xfrm>
            <a:off x="0" y="-8467"/>
            <a:ext cx="12192000" cy="6866467"/>
            <a:chOff x="0" y="-8467"/>
            <a:chExt cx="12192000" cy="6866467"/>
          </a:xfrm>
        </p:grpSpPr>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50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0" y="4013200"/>
              <a:ext cx="448733" cy="2844800"/>
            </a:xfrm>
            <a:prstGeom prst="triangle">
              <a:avLst>
                <a:gd name="adj" fmla="val 0"/>
              </a:avLst>
            </a:pr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5/22/2020</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lumMod val="75000"/>
                  </a:schemeClr>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65" r:id="rId2"/>
    <p:sldLayoutId id="2147483651" r:id="rId3"/>
    <p:sldLayoutId id="2147483666" r:id="rId4"/>
    <p:sldLayoutId id="2147483653" r:id="rId5"/>
    <p:sldLayoutId id="2147483654" r:id="rId6"/>
    <p:sldLayoutId id="2147483655" r:id="rId7"/>
    <p:sldLayoutId id="2147483667" r:id="rId8"/>
    <p:sldLayoutId id="2147483657" r:id="rId9"/>
    <p:sldLayoutId id="2147483660" r:id="rId10"/>
    <p:sldLayoutId id="2147483661" r:id="rId11"/>
    <p:sldLayoutId id="2147483662" r:id="rId12"/>
    <p:sldLayoutId id="2147483663" r:id="rId13"/>
    <p:sldLayoutId id="2147483664" r:id="rId14"/>
    <p:sldLayoutId id="2147483668" r:id="rId15"/>
    <p:sldLayoutId id="2147483659" r:id="rId16"/>
  </p:sldLayoutIdLst>
  <p:txStyles>
    <p:titleStyle>
      <a:lvl1pPr algn="l" defTabSz="457200" rtl="0" eaLnBrk="1" latinLnBrk="0" hangingPunct="1">
        <a:spcBef>
          <a:spcPct val="0"/>
        </a:spcBef>
        <a:buNone/>
        <a:defRPr sz="3600" kern="1200">
          <a:solidFill>
            <a:schemeClr val="accent1">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lumMod val="75000"/>
          </a:schemeClr>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lumMod val="75000"/>
          </a:schemeClr>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9417" y="430307"/>
            <a:ext cx="8596668" cy="927846"/>
          </a:xfrm>
        </p:spPr>
        <p:txBody>
          <a:bodyPr>
            <a:normAutofit fontScale="90000"/>
          </a:bodyPr>
          <a:lstStyle/>
          <a:p>
            <a:pPr algn="ctr">
              <a:lnSpc>
                <a:spcPct val="150000"/>
              </a:lnSpc>
            </a:pP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200" b="1" dirty="0"/>
              <a:t/>
            </a:r>
            <a:br>
              <a:rPr lang="en-US" sz="2200" b="1" dirty="0"/>
            </a:br>
            <a:r>
              <a:rPr lang="fa-IR" sz="2200" b="1" dirty="0" smtClean="0">
                <a:solidFill>
                  <a:srgbClr val="0070C0"/>
                </a:solidFill>
              </a:rPr>
              <a:t>جلسه </a:t>
            </a:r>
            <a:r>
              <a:rPr lang="fa-IR" sz="2200" b="1" dirty="0" smtClean="0">
                <a:solidFill>
                  <a:srgbClr val="0070C0"/>
                </a:solidFill>
              </a:rPr>
              <a:t>نهم </a:t>
            </a:r>
            <a:r>
              <a:rPr lang="fa-IR" sz="2200" b="1" dirty="0" smtClean="0">
                <a:solidFill>
                  <a:srgbClr val="0070C0"/>
                </a:solidFill>
              </a:rPr>
              <a:t>مجازی </a:t>
            </a:r>
            <a:br>
              <a:rPr lang="fa-IR" sz="2200" b="1" dirty="0" smtClean="0">
                <a:solidFill>
                  <a:srgbClr val="0070C0"/>
                </a:solidFill>
              </a:rPr>
            </a:br>
            <a:r>
              <a:rPr lang="fa-IR" sz="2200" b="1" dirty="0" smtClean="0">
                <a:solidFill>
                  <a:srgbClr val="0070C0"/>
                </a:solidFill>
              </a:rPr>
              <a:t>99/02/20</a:t>
            </a:r>
            <a:endParaRPr lang="en-US" sz="2200" b="1" dirty="0">
              <a:solidFill>
                <a:srgbClr val="0070C0"/>
              </a:solidFill>
            </a:endParaRPr>
          </a:p>
        </p:txBody>
      </p:sp>
      <p:sp>
        <p:nvSpPr>
          <p:cNvPr id="3" name="Text Placeholder 2"/>
          <p:cNvSpPr>
            <a:spLocks noGrp="1"/>
          </p:cNvSpPr>
          <p:nvPr>
            <p:ph type="body" idx="1"/>
          </p:nvPr>
        </p:nvSpPr>
        <p:spPr>
          <a:xfrm>
            <a:off x="416858" y="2017059"/>
            <a:ext cx="10488705" cy="5795683"/>
          </a:xfrm>
        </p:spPr>
        <p:txBody>
          <a:bodyPr>
            <a:noAutofit/>
          </a:bodyPr>
          <a:lstStyle/>
          <a:p>
            <a:pPr algn="justLow" rtl="1">
              <a:lnSpc>
                <a:spcPct val="150000"/>
              </a:lnSpc>
            </a:pPr>
            <a:r>
              <a:rPr lang="ar-SA" b="1" dirty="0">
                <a:solidFill>
                  <a:schemeClr val="tx1"/>
                </a:solidFill>
                <a:cs typeface="+mj-cs"/>
              </a:rPr>
              <a:t>- بازديدعلمی و مطالعه ی ميدانی: </a:t>
            </a:r>
          </a:p>
          <a:p>
            <a:pPr algn="justLow" rtl="1">
              <a:lnSpc>
                <a:spcPct val="150000"/>
              </a:lnSpc>
            </a:pPr>
            <a:r>
              <a:rPr lang="ar-SA" b="1" dirty="0">
                <a:solidFill>
                  <a:srgbClr val="0070C0"/>
                </a:solidFill>
                <a:cs typeface="+mj-cs"/>
              </a:rPr>
              <a:t>همان طور که پيشتر گفتيم، محيط های واقعی بهترين های مکان های آموزش موضوعات درس مطالعات اجتماعی اند؛ به همين علت، روش بازديد علمی و مطالعه ی ميدانی يکی از مؤثرترين و ارزشمندترين روشهای تدريس مطالعات اجتماعی است که علاوه بر عينيت بخشيدن به آموزش، فرصت های مناسب برای ارضای کنجکاوی و يافتن پاسخ سؤالات فراهم می کند. در </a:t>
            </a:r>
            <a:r>
              <a:rPr lang="ar-SA" b="1" dirty="0">
                <a:solidFill>
                  <a:schemeClr val="tx1"/>
                </a:solidFill>
                <a:cs typeface="+mj-cs"/>
              </a:rPr>
              <a:t>آموزش جغرافيا</a:t>
            </a:r>
            <a:r>
              <a:rPr lang="ar-SA" b="1" dirty="0">
                <a:solidFill>
                  <a:srgbClr val="0070C0"/>
                </a:solidFill>
                <a:cs typeface="+mj-cs"/>
              </a:rPr>
              <a:t>، همه باور دارند که زمين بهترين آزمايشگاه است و مشاهده ی پديده های جغرافيايی و روابط عناصر و اجزای محيط، به يادگيری غنا می بخشد و آن را پايدار می سازد. </a:t>
            </a:r>
            <a:r>
              <a:rPr lang="ar-SA" b="1" dirty="0">
                <a:solidFill>
                  <a:schemeClr val="tx1"/>
                </a:solidFill>
                <a:cs typeface="+mj-cs"/>
              </a:rPr>
              <a:t>آموزش تاريخ </a:t>
            </a:r>
            <a:r>
              <a:rPr lang="ar-SA" b="1" dirty="0">
                <a:solidFill>
                  <a:srgbClr val="0070C0"/>
                </a:solidFill>
                <a:cs typeface="+mj-cs"/>
              </a:rPr>
              <a:t>بازديد از موزه ها که گنجينه مدارک و شواهد تاريخ به شمار می آيند و هم چنين آثار و ابنيه ی تاريخی نقش مشاهده ی مستقيم (دست اول)  را در آموزش ايفا می کند. </a:t>
            </a:r>
            <a:endParaRPr lang="en-US" dirty="0">
              <a:solidFill>
                <a:srgbClr val="0070C0"/>
              </a:solidFill>
              <a:cs typeface="+mj-cs"/>
            </a:endParaRPr>
          </a:p>
        </p:txBody>
      </p:sp>
    </p:spTree>
    <p:extLst>
      <p:ext uri="{BB962C8B-B14F-4D97-AF65-F5344CB8AC3E}">
        <p14:creationId xmlns:p14="http://schemas.microsoft.com/office/powerpoint/2010/main" val="415546363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416859" y="1438836"/>
            <a:ext cx="11362764" cy="6158754"/>
          </a:xfrm>
        </p:spPr>
        <p:txBody>
          <a:bodyPr>
            <a:noAutofit/>
          </a:bodyPr>
          <a:lstStyle/>
          <a:p>
            <a:pPr algn="just" rtl="1">
              <a:lnSpc>
                <a:spcPct val="150000"/>
              </a:lnSpc>
            </a:pPr>
            <a:r>
              <a:rPr lang="ar-SA" b="1" dirty="0">
                <a:solidFill>
                  <a:schemeClr val="tx1"/>
                </a:solidFill>
                <a:cs typeface="+mj-cs"/>
              </a:rPr>
              <a:t>-توجيه دانش آموزان: </a:t>
            </a:r>
            <a:r>
              <a:rPr lang="ar-SA" b="1" dirty="0">
                <a:solidFill>
                  <a:srgbClr val="0070C0"/>
                </a:solidFill>
                <a:cs typeface="+mj-cs"/>
              </a:rPr>
              <a:t>معلم موظف است قبل ازانجام بازديد، اهداف بازديد، نوع اطلاعاتی که دانش آموزان بايد جمع آوری کنند، دسته بندی و تجزيه و تحليل اطلاعات، يادداشت برداری، گزارش نويسی و همه ی آنچه را انتظار دارد دانش آموزان در اين فرايند انجام دهند، به خوبی به آنها تفهيم کند. در اين زمينه، بچه ها حتی بايد نحوه ی ارزشيابی گزارش بازديد يا آنچه را بايد پس از بازديد ارائه دهند، به خوبی بدانند. همچنين لازم است توصيه های ايمنی،وسايل موردنيازی که دانش آموزان بايدهمراه داشته باشند، رفتار و اخلاق موردانتظار، نحوه ی مشارکت انضباط وهمياری گروهی به اطلاع آن ها برسد.</a:t>
            </a:r>
            <a:endParaRPr lang="ar-SA" b="1" dirty="0">
              <a:solidFill>
                <a:srgbClr val="0070C0"/>
              </a:solidFill>
              <a:cs typeface="+mj-cs"/>
            </a:endParaRPr>
          </a:p>
        </p:txBody>
      </p:sp>
    </p:spTree>
    <p:extLst>
      <p:ext uri="{BB962C8B-B14F-4D97-AF65-F5344CB8AC3E}">
        <p14:creationId xmlns:p14="http://schemas.microsoft.com/office/powerpoint/2010/main" val="227093161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416859" y="1438836"/>
            <a:ext cx="11362764" cy="6158754"/>
          </a:xfrm>
        </p:spPr>
        <p:txBody>
          <a:bodyPr>
            <a:noAutofit/>
          </a:bodyPr>
          <a:lstStyle/>
          <a:p>
            <a:pPr algn="just" rtl="1">
              <a:lnSpc>
                <a:spcPct val="150000"/>
              </a:lnSpc>
            </a:pPr>
            <a:r>
              <a:rPr lang="ar-SA" b="1" dirty="0">
                <a:solidFill>
                  <a:schemeClr val="tx1"/>
                </a:solidFill>
                <a:cs typeface="+mj-cs"/>
              </a:rPr>
              <a:t> - پيش بينی حوادث غيرمترقبه: </a:t>
            </a:r>
            <a:r>
              <a:rPr lang="ar-SA" b="1" dirty="0">
                <a:solidFill>
                  <a:srgbClr val="0070C0"/>
                </a:solidFill>
                <a:cs typeface="+mj-cs"/>
              </a:rPr>
              <a:t>لازم است با توجه به مسير و مکان مورد بازديد، حوادث و خطرات احتمالی پيش بينی و تمهيدات لازم در اين زمينه شامل به همراه داشتن وسايل ايمنی و کمک های اوليه و شناسايی مراکز و افراد امداد رسان و نظاير آن، مورد توجه قرار گيرد. سقوط از بلندیها، گم شدن دانش آموزان، تصادف و سوانح در جاده، گياهان سمی، سقوط مصالح ساختمانی، دستگاه ها و ابزار در حال حرکت درکارخانه ها از جمله مواردی اندکه درمحيط های طبيعی ومصنوع ممکن است دانش آموزان را تهديد کند. لذا توجيه دانش آموزان برای رعايت نکات ايمنی، قبل از بازديدالزامی است.</a:t>
            </a:r>
            <a:endParaRPr lang="ar-SA" b="1" dirty="0">
              <a:solidFill>
                <a:srgbClr val="0070C0"/>
              </a:solidFill>
              <a:cs typeface="+mj-cs"/>
            </a:endParaRPr>
          </a:p>
        </p:txBody>
      </p:sp>
    </p:spTree>
    <p:extLst>
      <p:ext uri="{BB962C8B-B14F-4D97-AF65-F5344CB8AC3E}">
        <p14:creationId xmlns:p14="http://schemas.microsoft.com/office/powerpoint/2010/main" val="33096245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416859" y="1438836"/>
            <a:ext cx="11362764" cy="6158754"/>
          </a:xfrm>
        </p:spPr>
        <p:txBody>
          <a:bodyPr>
            <a:noAutofit/>
          </a:bodyPr>
          <a:lstStyle/>
          <a:p>
            <a:pPr algn="just" rtl="1">
              <a:lnSpc>
                <a:spcPct val="150000"/>
              </a:lnSpc>
            </a:pPr>
            <a:r>
              <a:rPr lang="ar-SA" b="1" dirty="0">
                <a:solidFill>
                  <a:schemeClr val="tx1"/>
                </a:solidFill>
                <a:cs typeface="+mj-cs"/>
              </a:rPr>
              <a:t>- گزارش نويسی: </a:t>
            </a:r>
            <a:r>
              <a:rPr lang="ar-SA" b="1" dirty="0">
                <a:solidFill>
                  <a:srgbClr val="0070C0"/>
                </a:solidFill>
                <a:cs typeface="+mj-cs"/>
              </a:rPr>
              <a:t>شايسته است هم معلم و هم دانش آموزان، گزارشی از بازديد علمی تهيه کنند. معلم می تواند اين گزارش را در اختيار مسئولان مدرسه يا ساير معلمان بگذارد يا برای مقاصد مختلف نگه داری کند. برای نوشتن گزارش بازديد علمی با توجه به اهداف، موضوع بازديد و توان مخاطبان، روش های مختلفی وجود دارد. دانش آموزان گزارش بازديد را طبق طرح از پيش تعيين شده ای که معلم برای آنها معين کرده است يا ملاکهای مورد انتظار تهيه می کنند. جمع آوری نمونه ها، تهيه ی عکس و فيلم و نظاير آن ممکن است به اين گزارش پيوست شود. </a:t>
            </a:r>
          </a:p>
          <a:p>
            <a:pPr algn="just" rtl="1">
              <a:lnSpc>
                <a:spcPct val="150000"/>
              </a:lnSpc>
            </a:pPr>
            <a:r>
              <a:rPr lang="ar-SA" b="1" dirty="0">
                <a:solidFill>
                  <a:srgbClr val="0070C0"/>
                </a:solidFill>
                <a:cs typeface="+mj-cs"/>
              </a:rPr>
              <a:t>تنظيم گزارش با توجه به ذکرهدف، منابع، شرح مراحل کار و نتايج ازاهم اصول گزارش نويسی است.  البته معلم بايد قبلا اصول و  مهارت های گزارش نويسی را آموزش داده باشد..</a:t>
            </a:r>
            <a:endParaRPr lang="ar-SA" b="1" dirty="0">
              <a:solidFill>
                <a:srgbClr val="0070C0"/>
              </a:solidFill>
              <a:cs typeface="+mj-cs"/>
            </a:endParaRPr>
          </a:p>
        </p:txBody>
      </p:sp>
    </p:spTree>
    <p:extLst>
      <p:ext uri="{BB962C8B-B14F-4D97-AF65-F5344CB8AC3E}">
        <p14:creationId xmlns:p14="http://schemas.microsoft.com/office/powerpoint/2010/main" val="305382610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416859" y="1438836"/>
            <a:ext cx="11362764" cy="6158754"/>
          </a:xfrm>
        </p:spPr>
        <p:txBody>
          <a:bodyPr>
            <a:noAutofit/>
          </a:bodyPr>
          <a:lstStyle/>
          <a:p>
            <a:pPr marL="342900" indent="-342900" algn="just" rtl="1">
              <a:lnSpc>
                <a:spcPct val="150000"/>
              </a:lnSpc>
              <a:buFontTx/>
              <a:buChar char="-"/>
            </a:pPr>
            <a:r>
              <a:rPr lang="fa-IR" b="1" dirty="0" smtClean="0">
                <a:solidFill>
                  <a:schemeClr val="tx1"/>
                </a:solidFill>
                <a:cs typeface="+mj-cs"/>
              </a:rPr>
              <a:t>-</a:t>
            </a:r>
            <a:r>
              <a:rPr lang="ar-SA" b="1" dirty="0" smtClean="0">
                <a:solidFill>
                  <a:schemeClr val="tx1"/>
                </a:solidFill>
                <a:cs typeface="+mj-cs"/>
              </a:rPr>
              <a:t>ارزشيابی </a:t>
            </a:r>
            <a:r>
              <a:rPr lang="ar-SA" b="1" dirty="0">
                <a:solidFill>
                  <a:schemeClr val="tx1"/>
                </a:solidFill>
                <a:cs typeface="+mj-cs"/>
              </a:rPr>
              <a:t>ازبازديدعلمی: </a:t>
            </a:r>
            <a:r>
              <a:rPr lang="ar-SA" b="1" dirty="0">
                <a:solidFill>
                  <a:srgbClr val="0070C0"/>
                </a:solidFill>
                <a:cs typeface="+mj-cs"/>
              </a:rPr>
              <a:t>ارزشيابی ازبازديد علمی،هم در جريان بازديد وهم پس از ديدن گزارش های بازديد علمی دانش آموزان، انجام می گيرد. در اين مرحله، معلم طبق سياهه هايی که از قبل تهيه کرده است، مواردی چون رعايت انضباط، مشارکت و کارگروهی، توجه، طرح سؤال و دقت دانش آموزان را در حين بازديد ارزيابی می کند. هم چنين گزارش بازديد دانش آموزان با توجه به اهداف، ماهيت بازديد و انتظارات از قبل تعيين شده مورد ارزيابی قرار می گيرد</a:t>
            </a:r>
            <a:r>
              <a:rPr lang="ar-SA" b="1" dirty="0" smtClean="0">
                <a:solidFill>
                  <a:srgbClr val="0070C0"/>
                </a:solidFill>
                <a:cs typeface="+mj-cs"/>
              </a:rPr>
              <a:t>.</a:t>
            </a:r>
            <a:endParaRPr lang="fa-IR" b="1" dirty="0" smtClean="0">
              <a:solidFill>
                <a:srgbClr val="0070C0"/>
              </a:solidFill>
              <a:cs typeface="+mj-cs"/>
            </a:endParaRPr>
          </a:p>
          <a:p>
            <a:pPr marL="342900" indent="-342900" algn="just" rtl="1">
              <a:lnSpc>
                <a:spcPct val="150000"/>
              </a:lnSpc>
              <a:buFontTx/>
              <a:buChar char="-"/>
            </a:pPr>
            <a:r>
              <a:rPr lang="fa-IR" b="1" dirty="0">
                <a:solidFill>
                  <a:schemeClr val="tx1"/>
                </a:solidFill>
                <a:cs typeface="+mj-cs"/>
              </a:rPr>
              <a:t>-</a:t>
            </a:r>
            <a:r>
              <a:rPr lang="ar-SA" b="1" dirty="0" smtClean="0">
                <a:solidFill>
                  <a:schemeClr val="tx1"/>
                </a:solidFill>
                <a:cs typeface="+mj-cs"/>
              </a:rPr>
              <a:t> </a:t>
            </a:r>
            <a:r>
              <a:rPr lang="ar-SA" b="1" dirty="0">
                <a:solidFill>
                  <a:schemeClr val="tx1"/>
                </a:solidFill>
                <a:cs typeface="+mj-cs"/>
              </a:rPr>
              <a:t>نوشتن گزارش بازديد علمی: </a:t>
            </a:r>
            <a:r>
              <a:rPr lang="ar-SA" b="1" dirty="0">
                <a:solidFill>
                  <a:srgbClr val="0070C0"/>
                </a:solidFill>
                <a:cs typeface="+mj-cs"/>
              </a:rPr>
              <a:t>برای نوشتن گزارش بازديد علمی، روشهای مختلفی وجود دارد. به علاوه، بعضی معلمان هم بر يک سبک خاص برای گزارش نويسی اصراردارند و دانش آموزان را به پيروی از آن ملزم می کنند. </a:t>
            </a:r>
            <a:endParaRPr lang="ar-SA" b="1" dirty="0">
              <a:solidFill>
                <a:schemeClr val="tx1"/>
              </a:solidFill>
              <a:cs typeface="+mj-cs"/>
            </a:endParaRPr>
          </a:p>
        </p:txBody>
      </p:sp>
    </p:spTree>
    <p:extLst>
      <p:ext uri="{BB962C8B-B14F-4D97-AF65-F5344CB8AC3E}">
        <p14:creationId xmlns:p14="http://schemas.microsoft.com/office/powerpoint/2010/main" val="294572271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416859" y="1438836"/>
            <a:ext cx="11362764" cy="6158754"/>
          </a:xfrm>
        </p:spPr>
        <p:txBody>
          <a:bodyPr>
            <a:noAutofit/>
          </a:bodyPr>
          <a:lstStyle/>
          <a:p>
            <a:pPr algn="just" rtl="1">
              <a:lnSpc>
                <a:spcPct val="150000"/>
              </a:lnSpc>
            </a:pPr>
            <a:r>
              <a:rPr lang="ar-SA" b="1" dirty="0">
                <a:solidFill>
                  <a:srgbClr val="0070C0"/>
                </a:solidFill>
                <a:cs typeface="+mj-cs"/>
              </a:rPr>
              <a:t>هنگام آموزش دادن گزارش نويسی ازيک بازديد علمی به دانش آموزان، بايد به ماهيت آن بازديد و هم چنين سن و توان مخاطبان توجه کافی کرد. بديهی است که به موازات بالا رفتن سن می توان از آنها انتظار تهيه ی گزارش های جامع تر و مفصل تر داشت. ممکن است معلم در پايه های پايين تر دوره ی ابتدايی، فرم گزارش را با چند عنوان مختصر تهيه کند و از دانش آموزان يا گروه ها بخواهد پس از بازديدعلمی، آن فرم را پر کنند. درپايه های بالاتر نيز ممکن است بر تعداد عناوين آن فرم بيفزاييم وب ه اين ترتيب ازدانش آموزان بخواهيم گزارش های کامل تری را ارائه دهند. هم چنين می توانيم عناوين را برای آنها توضيح بدهيم و از آنها بخواهيم خودشان به تهيه و تنظيم گزارش اقدام کنند. به طور کلی در تهيه ی هر نوع گزارش پس از انجام بازديدعلمی، بايد به اين عناوين توجه کرد:</a:t>
            </a:r>
            <a:endParaRPr lang="ar-SA" b="1" dirty="0">
              <a:solidFill>
                <a:srgbClr val="0070C0"/>
              </a:solidFill>
              <a:cs typeface="+mj-cs"/>
            </a:endParaRPr>
          </a:p>
        </p:txBody>
      </p:sp>
    </p:spTree>
    <p:extLst>
      <p:ext uri="{BB962C8B-B14F-4D97-AF65-F5344CB8AC3E}">
        <p14:creationId xmlns:p14="http://schemas.microsoft.com/office/powerpoint/2010/main" val="258469894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510989" y="699246"/>
            <a:ext cx="11362764" cy="5957048"/>
          </a:xfrm>
        </p:spPr>
        <p:txBody>
          <a:bodyPr>
            <a:noAutofit/>
          </a:bodyPr>
          <a:lstStyle/>
          <a:p>
            <a:pPr algn="just" rtl="1">
              <a:lnSpc>
                <a:spcPct val="150000"/>
              </a:lnSpc>
            </a:pPr>
            <a:r>
              <a:rPr lang="ar-SA" b="1" dirty="0">
                <a:solidFill>
                  <a:srgbClr val="0070C0"/>
                </a:solidFill>
                <a:cs typeface="+mj-cs"/>
              </a:rPr>
              <a:t>ـ نام و نام خانوادگی نويسنده ی گزارش يا گروه تهيه کنندگان:</a:t>
            </a:r>
          </a:p>
          <a:p>
            <a:pPr algn="just" rtl="1">
              <a:lnSpc>
                <a:spcPct val="150000"/>
              </a:lnSpc>
            </a:pPr>
            <a:r>
              <a:rPr lang="ar-SA" b="1" dirty="0">
                <a:solidFill>
                  <a:srgbClr val="0070C0"/>
                </a:solidFill>
                <a:cs typeface="+mj-cs"/>
              </a:rPr>
              <a:t> - نام مدرسه و پايه ی تحصيلی: </a:t>
            </a:r>
          </a:p>
          <a:p>
            <a:pPr algn="just" rtl="1">
              <a:lnSpc>
                <a:spcPct val="150000"/>
              </a:lnSpc>
            </a:pPr>
            <a:r>
              <a:rPr lang="ar-SA" b="1" dirty="0">
                <a:solidFill>
                  <a:srgbClr val="0070C0"/>
                </a:solidFill>
                <a:cs typeface="+mj-cs"/>
              </a:rPr>
              <a:t> - عنوان درس</a:t>
            </a:r>
            <a:r>
              <a:rPr lang="ar-SA" b="1" dirty="0" smtClean="0">
                <a:solidFill>
                  <a:srgbClr val="0070C0"/>
                </a:solidFill>
                <a:cs typeface="+mj-cs"/>
              </a:rPr>
              <a:t>:</a:t>
            </a:r>
            <a:r>
              <a:rPr lang="fa-IR" b="1" dirty="0" smtClean="0">
                <a:solidFill>
                  <a:srgbClr val="0070C0"/>
                </a:solidFill>
                <a:cs typeface="+mj-cs"/>
              </a:rPr>
              <a:t>                                   </a:t>
            </a:r>
            <a:r>
              <a:rPr lang="ar-SA" b="1" dirty="0" smtClean="0">
                <a:solidFill>
                  <a:srgbClr val="0070C0"/>
                </a:solidFill>
                <a:cs typeface="+mj-cs"/>
              </a:rPr>
              <a:t> </a:t>
            </a:r>
            <a:r>
              <a:rPr lang="ar-SA" b="1" dirty="0">
                <a:solidFill>
                  <a:srgbClr val="0070C0"/>
                </a:solidFill>
                <a:cs typeface="+mj-cs"/>
              </a:rPr>
              <a:t>- مکان يا منطقه ی مورد بازديد:</a:t>
            </a:r>
          </a:p>
          <a:p>
            <a:pPr algn="just" rtl="1">
              <a:lnSpc>
                <a:spcPct val="150000"/>
              </a:lnSpc>
            </a:pPr>
            <a:r>
              <a:rPr lang="ar-SA" b="1" dirty="0">
                <a:solidFill>
                  <a:srgbClr val="0070C0"/>
                </a:solidFill>
                <a:cs typeface="+mj-cs"/>
              </a:rPr>
              <a:t>- تاريخ بازديد</a:t>
            </a:r>
            <a:r>
              <a:rPr lang="ar-SA" b="1" dirty="0" smtClean="0">
                <a:solidFill>
                  <a:srgbClr val="0070C0"/>
                </a:solidFill>
                <a:cs typeface="+mj-cs"/>
              </a:rPr>
              <a:t>:</a:t>
            </a:r>
            <a:r>
              <a:rPr lang="fa-IR" b="1" dirty="0" smtClean="0">
                <a:solidFill>
                  <a:srgbClr val="0070C0"/>
                </a:solidFill>
                <a:cs typeface="+mj-cs"/>
              </a:rPr>
              <a:t>                                      </a:t>
            </a:r>
            <a:r>
              <a:rPr lang="ar-SA" b="1" dirty="0" smtClean="0">
                <a:solidFill>
                  <a:srgbClr val="0070C0"/>
                </a:solidFill>
                <a:cs typeface="+mj-cs"/>
              </a:rPr>
              <a:t>- </a:t>
            </a:r>
            <a:r>
              <a:rPr lang="ar-SA" b="1" dirty="0">
                <a:solidFill>
                  <a:srgbClr val="0070C0"/>
                </a:solidFill>
                <a:cs typeface="+mj-cs"/>
              </a:rPr>
              <a:t>هدف يا موضوع اصلی بازديد:</a:t>
            </a:r>
          </a:p>
          <a:p>
            <a:pPr algn="just" rtl="1">
              <a:lnSpc>
                <a:spcPct val="150000"/>
              </a:lnSpc>
            </a:pPr>
            <a:r>
              <a:rPr lang="ar-SA" b="1" dirty="0">
                <a:solidFill>
                  <a:srgbClr val="0070C0"/>
                </a:solidFill>
                <a:cs typeface="+mj-cs"/>
              </a:rPr>
              <a:t>مطالب مورد بازديد: </a:t>
            </a:r>
          </a:p>
          <a:p>
            <a:pPr algn="just" rtl="1">
              <a:lnSpc>
                <a:spcPct val="150000"/>
              </a:lnSpc>
            </a:pPr>
            <a:r>
              <a:rPr lang="ar-SA" b="1" dirty="0">
                <a:solidFill>
                  <a:srgbClr val="0070C0"/>
                </a:solidFill>
                <a:cs typeface="+mj-cs"/>
              </a:rPr>
              <a:t>متن اصلی گزارش شامل داده ها، اطلاعات و مشاهداتی است که يادداشت برداری شده است.</a:t>
            </a:r>
          </a:p>
          <a:p>
            <a:pPr algn="just" rtl="1">
              <a:lnSpc>
                <a:spcPct val="150000"/>
              </a:lnSpc>
            </a:pPr>
            <a:r>
              <a:rPr lang="ar-SA" b="1" dirty="0">
                <a:solidFill>
                  <a:srgbClr val="0070C0"/>
                </a:solidFill>
                <a:cs typeface="+mj-cs"/>
              </a:rPr>
              <a:t> نتايج: خلاصه ی نتايج يا يافته های بازديد.</a:t>
            </a:r>
          </a:p>
          <a:p>
            <a:pPr algn="just" rtl="1">
              <a:lnSpc>
                <a:spcPct val="150000"/>
              </a:lnSpc>
            </a:pPr>
            <a:r>
              <a:rPr lang="ar-SA" b="1" dirty="0">
                <a:solidFill>
                  <a:srgbClr val="0070C0"/>
                </a:solidFill>
                <a:cs typeface="+mj-cs"/>
              </a:rPr>
              <a:t> پيوست ها: چنانچه درحين بازديد بروشورها،نقشه ها،عکس ها يا نمونه هايی تهيه وجمع آوری يا از آنها استفاده شده است، به گزارش اضافه می شود.</a:t>
            </a:r>
            <a:endParaRPr lang="ar-SA" b="1" dirty="0">
              <a:solidFill>
                <a:srgbClr val="0070C0"/>
              </a:solidFill>
              <a:cs typeface="+mj-cs"/>
            </a:endParaRPr>
          </a:p>
        </p:txBody>
      </p:sp>
    </p:spTree>
    <p:extLst>
      <p:ext uri="{BB962C8B-B14F-4D97-AF65-F5344CB8AC3E}">
        <p14:creationId xmlns:p14="http://schemas.microsoft.com/office/powerpoint/2010/main" val="84874867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309283" y="1021977"/>
            <a:ext cx="11362764" cy="6158754"/>
          </a:xfrm>
        </p:spPr>
        <p:txBody>
          <a:bodyPr>
            <a:noAutofit/>
          </a:bodyPr>
          <a:lstStyle/>
          <a:p>
            <a:pPr algn="just" rtl="1">
              <a:lnSpc>
                <a:spcPct val="150000"/>
              </a:lnSpc>
            </a:pPr>
            <a:r>
              <a:rPr lang="ar-SA" b="1" dirty="0">
                <a:solidFill>
                  <a:srgbClr val="0070C0"/>
                </a:solidFill>
                <a:cs typeface="+mj-cs"/>
              </a:rPr>
              <a:t>معلمان بايد نحوه ی يادداشت برداری صحيح از مشاهدات يا صحبت های معلم يا مسئولان يک مکان را، به دانش آموزان بياموزند. منظور از يادداشت برداری، نوشتن تمامی کلمات و جملات و عين عبارات نيست. يادداشت بايد مختصر و حاوی کليه ی مفاهيم اصلی و مهم باشد. البته اين کار در اثر تمرين و تکرار، راهنمايی و تصحيح مداوم کار دانش آموز توسط معلم ميسر می شود. در مورد شکل ظاهری گزارش نيز معلم بايد اهميت تميزی و پاکيزگی متن، استفاده از کلمات درست، رعايت نکات جمله نويسی و قواعد نگارش، و نظم منطقی بيان مطالب را به دانش آموزان آموزش دهد.</a:t>
            </a:r>
            <a:endParaRPr lang="ar-SA" b="1" dirty="0">
              <a:solidFill>
                <a:srgbClr val="0070C0"/>
              </a:solidFill>
              <a:cs typeface="+mj-cs"/>
            </a:endParaRPr>
          </a:p>
        </p:txBody>
      </p:sp>
    </p:spTree>
    <p:extLst>
      <p:ext uri="{BB962C8B-B14F-4D97-AF65-F5344CB8AC3E}">
        <p14:creationId xmlns:p14="http://schemas.microsoft.com/office/powerpoint/2010/main" val="41045225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309283" y="1021977"/>
            <a:ext cx="11362764" cy="6158754"/>
          </a:xfrm>
        </p:spPr>
        <p:txBody>
          <a:bodyPr>
            <a:noAutofit/>
          </a:bodyPr>
          <a:lstStyle/>
          <a:p>
            <a:pPr algn="just" rtl="1">
              <a:lnSpc>
                <a:spcPct val="150000"/>
              </a:lnSpc>
            </a:pPr>
            <a:r>
              <a:rPr lang="ar-SA" b="1" dirty="0">
                <a:solidFill>
                  <a:schemeClr val="tx1"/>
                </a:solidFill>
                <a:cs typeface="+mj-cs"/>
              </a:rPr>
              <a:t>-- تحلیل و تعیین وسایل آموزشی ( رسانه ها) </a:t>
            </a:r>
            <a:endParaRPr lang="fa-IR" b="1" dirty="0" smtClean="0">
              <a:solidFill>
                <a:schemeClr val="tx1"/>
              </a:solidFill>
              <a:cs typeface="+mj-cs"/>
            </a:endParaRPr>
          </a:p>
          <a:p>
            <a:pPr algn="just" rtl="1">
              <a:lnSpc>
                <a:spcPct val="150000"/>
              </a:lnSpc>
            </a:pPr>
            <a:r>
              <a:rPr lang="ar-SA" b="1" dirty="0">
                <a:solidFill>
                  <a:srgbClr val="0070C0"/>
                </a:solidFill>
                <a:cs typeface="+mj-cs"/>
              </a:rPr>
              <a:t>گرچه تعليم و تربيت ازديرباز درهر زمان و مکانی با استفاده ازابزار و وسايل آموزشی مختلف توأم بوده است اما در دهه های اخير با تغيير نگرش نسبت به امر ياددهی - يادگيری، مواد و وسايل آموزشی در تعليم و تربيت و نظام آموزشی هر کشور جايگاهی خاص يافته است</a:t>
            </a:r>
          </a:p>
          <a:p>
            <a:pPr algn="just" rtl="1">
              <a:lnSpc>
                <a:spcPct val="150000"/>
              </a:lnSpc>
            </a:pPr>
            <a:r>
              <a:rPr lang="ar-SA" b="1" dirty="0">
                <a:solidFill>
                  <a:srgbClr val="0070C0"/>
                </a:solidFill>
                <a:cs typeface="+mj-cs"/>
              </a:rPr>
              <a:t> به عبارت ديگر، با تغيير نقش معلم از ارايه کننده ی صرف اطلاعات به يک راهنما و تسهيل کننده ی جریان آموزش ، نقش مواد  آموزشی در پويايی امر تعليم و تربيت پررنگ تر شده است. امروزه نه تنها معلمان به نقش و ارزش مواد آموزشی در بالا بردن کيفيت فرايند تدريس و یادگیری موثر، واقف شده اند، بلکه خانواده ها نيز خواستار استفاده ی بيشتر از مواد آموزشی اند. همچنين، پس از نضج گرفتن انديشه و مفهوم «مهارتهای يادگيری پايدار» در بين صاحبنظران آموزش و پرورش، توجه خاص به مواد آموزشی در قالب بسته های آموزشی افزايش يافته است.</a:t>
            </a:r>
          </a:p>
          <a:p>
            <a:pPr algn="just" rtl="1">
              <a:lnSpc>
                <a:spcPct val="150000"/>
              </a:lnSpc>
            </a:pPr>
            <a:endParaRPr lang="ar-SA" b="1" dirty="0">
              <a:solidFill>
                <a:schemeClr val="tx1"/>
              </a:solidFill>
              <a:cs typeface="+mj-cs"/>
            </a:endParaRPr>
          </a:p>
        </p:txBody>
      </p:sp>
    </p:spTree>
    <p:extLst>
      <p:ext uri="{BB962C8B-B14F-4D97-AF65-F5344CB8AC3E}">
        <p14:creationId xmlns:p14="http://schemas.microsoft.com/office/powerpoint/2010/main" val="34391721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268942" y="1519519"/>
            <a:ext cx="11362764" cy="6158754"/>
          </a:xfrm>
        </p:spPr>
        <p:txBody>
          <a:bodyPr>
            <a:noAutofit/>
          </a:bodyPr>
          <a:lstStyle/>
          <a:p>
            <a:pPr algn="just" rtl="1">
              <a:lnSpc>
                <a:spcPct val="150000"/>
              </a:lnSpc>
            </a:pPr>
            <a:r>
              <a:rPr lang="ar-SA" b="1" dirty="0">
                <a:solidFill>
                  <a:schemeClr val="tx1"/>
                </a:solidFill>
                <a:cs typeface="+mj-cs"/>
              </a:rPr>
              <a:t>١ــ بسته ی آموزشی  چيست؟</a:t>
            </a:r>
          </a:p>
          <a:p>
            <a:pPr algn="just" rtl="1">
              <a:lnSpc>
                <a:spcPct val="150000"/>
              </a:lnSpc>
            </a:pPr>
            <a:r>
              <a:rPr lang="ar-SA" b="1" dirty="0">
                <a:solidFill>
                  <a:srgbClr val="0070C0"/>
                </a:solidFill>
                <a:cs typeface="+mj-cs"/>
              </a:rPr>
              <a:t>بسته آموزشی مجموعه نرم افزارها(راهبردها، روش ها، الگوها، چارچوب ها ، وظایف ، رهنمودها، فعالیت ها، تکالیف ، آزمون ها) و سخت افزارها (رسانه ها ، وسایل ، تجهیزات ، ابزارها، منابع و مواد) هستند که با استفاده از فناوری های جدید و قدیم به شکل های ساده و پیچیده با توجه به اهداف یاددهی – یادگیری برنامه درسی سازماندهی می شوند. </a:t>
            </a:r>
          </a:p>
          <a:p>
            <a:pPr algn="just" rtl="1">
              <a:lnSpc>
                <a:spcPct val="150000"/>
              </a:lnSpc>
            </a:pPr>
            <a:r>
              <a:rPr lang="ar-SA" b="1" dirty="0">
                <a:solidFill>
                  <a:srgbClr val="0070C0"/>
                </a:solidFill>
                <a:cs typeface="+mj-cs"/>
              </a:rPr>
              <a:t>درزمینه تولید و تهیه بسته آموزشی راهنمای درس مطالعات اجتماعی به موارد زیر تاکید و توجه می نماید: </a:t>
            </a:r>
            <a:endParaRPr lang="ar-SA" b="1" dirty="0">
              <a:solidFill>
                <a:srgbClr val="0070C0"/>
              </a:solidFill>
              <a:cs typeface="+mj-cs"/>
            </a:endParaRPr>
          </a:p>
        </p:txBody>
      </p:sp>
    </p:spTree>
    <p:extLst>
      <p:ext uri="{BB962C8B-B14F-4D97-AF65-F5344CB8AC3E}">
        <p14:creationId xmlns:p14="http://schemas.microsoft.com/office/powerpoint/2010/main" val="274843269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215153" y="1382602"/>
            <a:ext cx="11362764" cy="6158754"/>
          </a:xfrm>
        </p:spPr>
        <p:txBody>
          <a:bodyPr>
            <a:noAutofit/>
          </a:bodyPr>
          <a:lstStyle/>
          <a:p>
            <a:pPr algn="just" rtl="1">
              <a:lnSpc>
                <a:spcPct val="150000"/>
              </a:lnSpc>
            </a:pPr>
            <a:r>
              <a:rPr lang="ar-SA" b="1" dirty="0">
                <a:solidFill>
                  <a:srgbClr val="0070C0"/>
                </a:solidFill>
                <a:cs typeface="+mj-cs"/>
              </a:rPr>
              <a:t>با توجه به اصول و معیارهای حاکم بر برنامه درسی مطالعات اجتماعی که در دوره مبانی پیش تر ذکر گردیده است ، این برنامه می کوشد تا از محوریت کنونی کتاب درسی در فرایند آموزش بکاهد و به همین منظور توجه جدی به دیگر اجزای بسته آموزشی و استفاده از رسانه های متنوع را در امر یادگیری الزامی می شمارد . به این منظور میزان تقریبی استفاده از رسانه ها در آموزش مفاهیم و محتوای این درس به شرح جدول زیر تعیین گردیده است: </a:t>
            </a:r>
            <a:endParaRPr lang="fa-IR" b="1" dirty="0" smtClean="0">
              <a:solidFill>
                <a:srgbClr val="0070C0"/>
              </a:solidFill>
              <a:cs typeface="+mj-cs"/>
            </a:endParaRPr>
          </a:p>
          <a:p>
            <a:pPr algn="just" rtl="1">
              <a:lnSpc>
                <a:spcPct val="150000"/>
              </a:lnSpc>
            </a:pPr>
            <a:endParaRPr lang="ar-SA" b="1" dirty="0">
              <a:solidFill>
                <a:srgbClr val="0070C0"/>
              </a:solidFill>
              <a:cs typeface="+mj-cs"/>
            </a:endParaRPr>
          </a:p>
        </p:txBody>
      </p:sp>
      <p:graphicFrame>
        <p:nvGraphicFramePr>
          <p:cNvPr id="4" name="Table 3"/>
          <p:cNvGraphicFramePr>
            <a:graphicFrameLocks noGrp="1"/>
          </p:cNvGraphicFramePr>
          <p:nvPr>
            <p:extLst>
              <p:ext uri="{D42A27DB-BD31-4B8C-83A1-F6EECF244321}">
                <p14:modId xmlns:p14="http://schemas.microsoft.com/office/powerpoint/2010/main" val="342275584"/>
              </p:ext>
            </p:extLst>
          </p:nvPr>
        </p:nvGraphicFramePr>
        <p:xfrm>
          <a:off x="1371600" y="3913094"/>
          <a:ext cx="9049871" cy="1774747"/>
        </p:xfrm>
        <a:graphic>
          <a:graphicData uri="http://schemas.openxmlformats.org/drawingml/2006/table">
            <a:tbl>
              <a:tblPr rtl="1" firstRow="1" firstCol="1" bandRow="1"/>
              <a:tblGrid>
                <a:gridCol w="1114257"/>
                <a:gridCol w="760411"/>
                <a:gridCol w="1018646"/>
                <a:gridCol w="1266160"/>
                <a:gridCol w="887294"/>
                <a:gridCol w="1266160"/>
                <a:gridCol w="1393045"/>
                <a:gridCol w="1343898"/>
              </a:tblGrid>
              <a:tr h="1210252">
                <a:tc>
                  <a:txBody>
                    <a:bodyPr/>
                    <a:lstStyle/>
                    <a:p>
                      <a:pPr algn="justLow" rtl="1">
                        <a:lnSpc>
                          <a:spcPct val="115000"/>
                        </a:lnSpc>
                        <a:spcAft>
                          <a:spcPts val="0"/>
                        </a:spcAft>
                      </a:pPr>
                      <a:r>
                        <a:rPr lang="fa-IR" sz="1400" b="1" dirty="0">
                          <a:effectLst/>
                          <a:latin typeface="Calibri" panose="020F0502020204030204" pitchFamily="34" charset="0"/>
                          <a:ea typeface="Times New Roman" panose="02020603050405020304" pitchFamily="18" charset="0"/>
                          <a:cs typeface="B Nazanin" panose="00000400000000000000" pitchFamily="2" charset="-78"/>
                        </a:rPr>
                        <a:t>اجزای بسته آموزشی</a:t>
                      </a:r>
                      <a:endParaRPr lang="en-US" sz="14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Low" rtl="1">
                        <a:lnSpc>
                          <a:spcPct val="115000"/>
                        </a:lnSpc>
                        <a:spcAft>
                          <a:spcPts val="0"/>
                        </a:spcAft>
                      </a:pPr>
                      <a:r>
                        <a:rPr lang="fa-IR" sz="1400" b="1" dirty="0">
                          <a:effectLst/>
                          <a:latin typeface="Calibri" panose="020F0502020204030204" pitchFamily="34" charset="0"/>
                          <a:ea typeface="Times New Roman" panose="02020603050405020304" pitchFamily="18" charset="0"/>
                          <a:cs typeface="B Nazanin" panose="00000400000000000000" pitchFamily="2" charset="-78"/>
                        </a:rPr>
                        <a:t>کتاب درسی</a:t>
                      </a:r>
                      <a:endParaRPr lang="en-US" sz="14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Low" rtl="1">
                        <a:lnSpc>
                          <a:spcPct val="115000"/>
                        </a:lnSpc>
                        <a:spcAft>
                          <a:spcPts val="0"/>
                        </a:spcAft>
                      </a:pPr>
                      <a:r>
                        <a:rPr lang="fa-IR" sz="1400" b="1" dirty="0">
                          <a:effectLst/>
                          <a:latin typeface="Calibri" panose="020F0502020204030204" pitchFamily="34" charset="0"/>
                          <a:ea typeface="Times New Roman" panose="02020603050405020304" pitchFamily="18" charset="0"/>
                          <a:cs typeface="B Nazanin" panose="00000400000000000000" pitchFamily="2" charset="-78"/>
                        </a:rPr>
                        <a:t>کتاب های آموزشی، داستانی، موضوعی، کتاب کار، مجلات و ...</a:t>
                      </a:r>
                      <a:endParaRPr lang="en-US" sz="14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Low" rtl="1">
                        <a:lnSpc>
                          <a:spcPct val="115000"/>
                        </a:lnSpc>
                        <a:spcAft>
                          <a:spcPts val="0"/>
                        </a:spcAft>
                      </a:pPr>
                      <a:r>
                        <a:rPr lang="fa-IR" sz="1400" b="1" dirty="0">
                          <a:effectLst/>
                          <a:latin typeface="Calibri" panose="020F0502020204030204" pitchFamily="34" charset="0"/>
                          <a:ea typeface="Times New Roman" panose="02020603050405020304" pitchFamily="18" charset="0"/>
                          <a:cs typeface="B Nazanin" panose="00000400000000000000" pitchFamily="2" charset="-78"/>
                        </a:rPr>
                        <a:t>فیلم های آموزشی ، اسلاید ، عکس و پوستر</a:t>
                      </a:r>
                      <a:endParaRPr lang="en-US" sz="14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Low" rtl="1">
                        <a:lnSpc>
                          <a:spcPct val="115000"/>
                        </a:lnSpc>
                        <a:spcAft>
                          <a:spcPts val="0"/>
                        </a:spcAft>
                      </a:pPr>
                      <a:r>
                        <a:rPr lang="fa-IR" sz="1400" b="1" dirty="0">
                          <a:effectLst/>
                          <a:latin typeface="Calibri" panose="020F0502020204030204" pitchFamily="34" charset="0"/>
                          <a:ea typeface="Times New Roman" panose="02020603050405020304" pitchFamily="18" charset="0"/>
                          <a:cs typeface="B Nazanin" panose="00000400000000000000" pitchFamily="2" charset="-78"/>
                        </a:rPr>
                        <a:t>نرم افزارهای رایانه ای </a:t>
                      </a:r>
                      <a:endParaRPr lang="en-US" sz="14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Low" rtl="1">
                        <a:lnSpc>
                          <a:spcPct val="115000"/>
                        </a:lnSpc>
                        <a:spcAft>
                          <a:spcPts val="0"/>
                        </a:spcAft>
                      </a:pPr>
                      <a:r>
                        <a:rPr lang="fa-IR" sz="1400" b="1" dirty="0">
                          <a:effectLst/>
                          <a:latin typeface="Calibri" panose="020F0502020204030204" pitchFamily="34" charset="0"/>
                          <a:ea typeface="Times New Roman" panose="02020603050405020304" pitchFamily="18" charset="0"/>
                          <a:cs typeface="B Nazanin" panose="00000400000000000000" pitchFamily="2" charset="-78"/>
                        </a:rPr>
                        <a:t>بازدید علمی از اماکن فرهنگی، تاریخی، جغرافیایی ، سازمان ها و نهادها</a:t>
                      </a:r>
                      <a:endParaRPr lang="en-US" sz="14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Low" rtl="1">
                        <a:lnSpc>
                          <a:spcPct val="115000"/>
                        </a:lnSpc>
                        <a:spcAft>
                          <a:spcPts val="0"/>
                        </a:spcAft>
                      </a:pPr>
                      <a:r>
                        <a:rPr lang="fa-IR" sz="1400" b="1" dirty="0">
                          <a:effectLst/>
                          <a:latin typeface="Calibri" panose="020F0502020204030204" pitchFamily="34" charset="0"/>
                          <a:ea typeface="Times New Roman" panose="02020603050405020304" pitchFamily="18" charset="0"/>
                          <a:cs typeface="B Nazanin" panose="00000400000000000000" pitchFamily="2" charset="-78"/>
                        </a:rPr>
                        <a:t>انواع نقشه های تاریخی و جغرافیایی </a:t>
                      </a:r>
                      <a:endParaRPr lang="en-US" sz="14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Low" rtl="1">
                        <a:lnSpc>
                          <a:spcPct val="115000"/>
                        </a:lnSpc>
                        <a:spcAft>
                          <a:spcPts val="0"/>
                        </a:spcAft>
                      </a:pPr>
                      <a:r>
                        <a:rPr lang="fa-IR" sz="1400" b="1">
                          <a:effectLst/>
                          <a:latin typeface="Calibri" panose="020F0502020204030204" pitchFamily="34" charset="0"/>
                          <a:ea typeface="Times New Roman" panose="02020603050405020304" pitchFamily="18" charset="0"/>
                          <a:cs typeface="B Nazanin" panose="00000400000000000000" pitchFamily="2" charset="-78"/>
                        </a:rPr>
                        <a:t>وسایل و ابزار (کره، قطب نما، مدل ها و ماکت ها و...) و سایر موارد </a:t>
                      </a:r>
                      <a:endParaRPr lang="en-US" sz="140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2563">
                <a:tc>
                  <a:txBody>
                    <a:bodyPr/>
                    <a:lstStyle/>
                    <a:p>
                      <a:pPr algn="ctr" rtl="1">
                        <a:lnSpc>
                          <a:spcPct val="115000"/>
                        </a:lnSpc>
                        <a:spcAft>
                          <a:spcPts val="0"/>
                        </a:spcAft>
                      </a:pPr>
                      <a:r>
                        <a:rPr lang="fa-IR" sz="1400" b="1">
                          <a:effectLst/>
                          <a:latin typeface="Calibri" panose="020F0502020204030204" pitchFamily="34" charset="0"/>
                          <a:ea typeface="Times New Roman" panose="02020603050405020304" pitchFamily="18" charset="0"/>
                          <a:cs typeface="B Nazanin" panose="00000400000000000000" pitchFamily="2" charset="-78"/>
                        </a:rPr>
                        <a:t>درصد</a:t>
                      </a:r>
                      <a:endParaRPr lang="en-US" sz="140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400" b="1">
                          <a:effectLst/>
                          <a:latin typeface="Calibri" panose="020F0502020204030204" pitchFamily="34" charset="0"/>
                          <a:ea typeface="Times New Roman" panose="02020603050405020304" pitchFamily="18" charset="0"/>
                          <a:cs typeface="B Nazanin" panose="00000400000000000000" pitchFamily="2" charset="-78"/>
                        </a:rPr>
                        <a:t>65</a:t>
                      </a:r>
                      <a:endParaRPr lang="en-US" sz="140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400" b="1">
                          <a:effectLst/>
                          <a:latin typeface="Calibri" panose="020F0502020204030204" pitchFamily="34" charset="0"/>
                          <a:ea typeface="Times New Roman" panose="02020603050405020304" pitchFamily="18" charset="0"/>
                          <a:cs typeface="B Nazanin" panose="00000400000000000000" pitchFamily="2" charset="-78"/>
                        </a:rPr>
                        <a:t>9</a:t>
                      </a:r>
                      <a:endParaRPr lang="en-US" sz="140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400" b="1">
                          <a:effectLst/>
                          <a:latin typeface="Calibri" panose="020F0502020204030204" pitchFamily="34" charset="0"/>
                          <a:ea typeface="Times New Roman" panose="02020603050405020304" pitchFamily="18" charset="0"/>
                          <a:cs typeface="B Nazanin" panose="00000400000000000000" pitchFamily="2" charset="-78"/>
                        </a:rPr>
                        <a:t>9</a:t>
                      </a:r>
                      <a:endParaRPr lang="en-US" sz="140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400" b="1">
                          <a:effectLst/>
                          <a:latin typeface="Calibri" panose="020F0502020204030204" pitchFamily="34" charset="0"/>
                          <a:ea typeface="Times New Roman" panose="02020603050405020304" pitchFamily="18" charset="0"/>
                          <a:cs typeface="B Nazanin" panose="00000400000000000000" pitchFamily="2" charset="-78"/>
                        </a:rPr>
                        <a:t>5</a:t>
                      </a:r>
                      <a:endParaRPr lang="en-US" sz="140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400" b="1">
                          <a:effectLst/>
                          <a:latin typeface="Calibri" panose="020F0502020204030204" pitchFamily="34" charset="0"/>
                          <a:ea typeface="Times New Roman" panose="02020603050405020304" pitchFamily="18" charset="0"/>
                          <a:cs typeface="B Nazanin" panose="00000400000000000000" pitchFamily="2" charset="-78"/>
                        </a:rPr>
                        <a:t>6</a:t>
                      </a:r>
                      <a:endParaRPr lang="en-US" sz="140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400" b="1" dirty="0">
                          <a:effectLst/>
                          <a:latin typeface="Calibri" panose="020F0502020204030204" pitchFamily="34" charset="0"/>
                          <a:ea typeface="Times New Roman" panose="02020603050405020304" pitchFamily="18" charset="0"/>
                          <a:cs typeface="B Nazanin" panose="00000400000000000000" pitchFamily="2" charset="-78"/>
                        </a:rPr>
                        <a:t>3</a:t>
                      </a:r>
                      <a:endParaRPr lang="en-US" sz="14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400" b="1" dirty="0">
                          <a:effectLst/>
                          <a:latin typeface="Calibri" panose="020F0502020204030204" pitchFamily="34" charset="0"/>
                          <a:ea typeface="Times New Roman" panose="02020603050405020304" pitchFamily="18" charset="0"/>
                          <a:cs typeface="B Nazanin" panose="00000400000000000000" pitchFamily="2" charset="-78"/>
                        </a:rPr>
                        <a:t>3</a:t>
                      </a:r>
                      <a:endParaRPr lang="en-US" sz="1400" dirty="0">
                        <a:effectLst/>
                        <a:latin typeface="Calibri" panose="020F050202020403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975835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5970" y="174812"/>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416859" y="1035424"/>
            <a:ext cx="10488705" cy="5795683"/>
          </a:xfrm>
        </p:spPr>
        <p:txBody>
          <a:bodyPr>
            <a:noAutofit/>
          </a:bodyPr>
          <a:lstStyle/>
          <a:p>
            <a:pPr algn="just" rtl="1">
              <a:lnSpc>
                <a:spcPct val="150000"/>
              </a:lnSpc>
            </a:pPr>
            <a:r>
              <a:rPr lang="ar-SA" b="1" dirty="0">
                <a:solidFill>
                  <a:srgbClr val="0070C0"/>
                </a:solidFill>
                <a:cs typeface="+mj-cs"/>
              </a:rPr>
              <a:t>در آموزش های مدنی و شهروندی نيز مشاهد هی پديده های اجتماعی از نزديک يا بازديد از مؤسسات ونهادهای اجتماعی ميل به فراگيری را افزايش می دهدو فضای مناسب ياددهی ــ يادگيری فعال و پويا را فراهم می آورد.</a:t>
            </a:r>
          </a:p>
          <a:p>
            <a:pPr algn="just" rtl="1">
              <a:lnSpc>
                <a:spcPct val="150000"/>
              </a:lnSpc>
            </a:pPr>
            <a:r>
              <a:rPr lang="ar-SA" b="1" dirty="0">
                <a:solidFill>
                  <a:srgbClr val="0070C0"/>
                </a:solidFill>
                <a:cs typeface="+mj-cs"/>
              </a:rPr>
              <a:t>بازديد علمی که مقدمه ای برای مطالعات ميدانی است، در واقع نوعی آموزش در محيط خارج ازکلاس است که طیّ آن، دانش آموزان با راهنمايی معلم برای نيل به اهداف برنامه ی درسی، فعاليت هايی را انجام می دهند. اهميت بازديدعلمی و مطالعات ميدانی: عمده ترين فوايد اين روش را به عنوان يک روش سودمند، فعال و مؤثر در آموزش مطالعات اجتماعی به شرح زير میتوان خلاصه کرد:</a:t>
            </a:r>
            <a:endParaRPr lang="ar-SA" b="1" dirty="0">
              <a:solidFill>
                <a:srgbClr val="0070C0"/>
              </a:solidFill>
              <a:cs typeface="+mj-cs"/>
            </a:endParaRPr>
          </a:p>
        </p:txBody>
      </p:sp>
    </p:spTree>
    <p:extLst>
      <p:ext uri="{BB962C8B-B14F-4D97-AF65-F5344CB8AC3E}">
        <p14:creationId xmlns:p14="http://schemas.microsoft.com/office/powerpoint/2010/main" val="354676163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295836" y="1021977"/>
            <a:ext cx="11362764" cy="5553635"/>
          </a:xfrm>
        </p:spPr>
        <p:txBody>
          <a:bodyPr>
            <a:noAutofit/>
          </a:bodyPr>
          <a:lstStyle/>
          <a:p>
            <a:pPr algn="just" rtl="1">
              <a:lnSpc>
                <a:spcPct val="150000"/>
              </a:lnSpc>
            </a:pPr>
            <a:r>
              <a:rPr lang="ar-SA" b="1" dirty="0">
                <a:solidFill>
                  <a:schemeClr val="tx1"/>
                </a:solidFill>
                <a:cs typeface="+mj-cs"/>
              </a:rPr>
              <a:t>ويژگیهای بسته ی آموزشی درس مطالعات اجتماعی :</a:t>
            </a:r>
          </a:p>
          <a:p>
            <a:pPr algn="just" rtl="1">
              <a:lnSpc>
                <a:spcPct val="150000"/>
              </a:lnSpc>
            </a:pPr>
            <a:r>
              <a:rPr lang="ar-SA" b="1" dirty="0">
                <a:solidFill>
                  <a:srgbClr val="0070C0"/>
                </a:solidFill>
                <a:cs typeface="+mj-cs"/>
              </a:rPr>
              <a:t>٭ با توجه به ماهيت درس مطالعات اجتماعی که با طيف گسترده ای از موضوعات محيطی، تاريخی، اجتماعی، اقتصادی و فرهنگی سروکار دارد و همچنين با توجه به اينکه در طی فرايند کاوشگری، معلم و دانش آموز به منابع زياد و متنوعی نياز پيدا می کنند، لذا اجزا و عناصر بسته ی آموزشی مطالعات اجتماعی از وسعت و تنوع بالايی برخوردار است</a:t>
            </a:r>
          </a:p>
          <a:p>
            <a:pPr algn="just" rtl="1">
              <a:lnSpc>
                <a:spcPct val="150000"/>
              </a:lnSpc>
            </a:pPr>
            <a:r>
              <a:rPr lang="ar-SA" b="1" dirty="0">
                <a:solidFill>
                  <a:srgbClr val="0070C0"/>
                </a:solidFill>
                <a:cs typeface="+mj-cs"/>
              </a:rPr>
              <a:t>٭ با توجه به تنوع قومی و فرهنگی در ايران و با توجه به حرکت به سوی نظام نيمه متمرکز ، بايستی موقعيتهای محلی و منطقه ای به خوبی در نظر گرفته شود و توليد بخشی از اجزای بسته ی آموزشی مطالعات اجتماعی متناسب با مقتضيات بومی صورت گيرد. بسته ی آموزشی در دروس مطالعات اجتماعی از انعطاف خاصی برخوردار است. توجه به مقتضيات بومی و فرهنگی، زمينه ی مناسبی را برای مشارکت فعالانه ی معلمان و مؤسسات و نهادهای محلی در توليد بسته های آموزشی اين درس فراهم می آورد. </a:t>
            </a:r>
          </a:p>
        </p:txBody>
      </p:sp>
    </p:spTree>
    <p:extLst>
      <p:ext uri="{BB962C8B-B14F-4D97-AF65-F5344CB8AC3E}">
        <p14:creationId xmlns:p14="http://schemas.microsoft.com/office/powerpoint/2010/main" val="419920017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295836" y="1021977"/>
            <a:ext cx="11362764" cy="5553635"/>
          </a:xfrm>
        </p:spPr>
        <p:txBody>
          <a:bodyPr>
            <a:noAutofit/>
          </a:bodyPr>
          <a:lstStyle/>
          <a:p>
            <a:pPr algn="just" rtl="1">
              <a:lnSpc>
                <a:spcPct val="150000"/>
              </a:lnSpc>
            </a:pPr>
            <a:r>
              <a:rPr lang="ar-SA" b="1" dirty="0">
                <a:solidFill>
                  <a:schemeClr val="tx1"/>
                </a:solidFill>
                <a:cs typeface="+mj-cs"/>
              </a:rPr>
              <a:t>٭</a:t>
            </a:r>
            <a:r>
              <a:rPr lang="ar-SA" b="1" dirty="0">
                <a:solidFill>
                  <a:srgbClr val="0070C0"/>
                </a:solidFill>
                <a:cs typeface="+mj-cs"/>
              </a:rPr>
              <a:t> بازديدهای علمی از اماکن تاريخی، فرهنگی و محيط های جغرافيايی و نهادها و مؤسسات اجتماعی يا دعوت از دست اندرکاران و مسئولان اين نهادها و اماکن، منابع چاپی به ويژه روزنامه ها، نشريات و مجله ها و همچنين کتاب ها و فيلم های آموزشی موضوعی، نقش مهمی در بسته ی آموزشی مطالعات اجتماعی ايفا می کنند. با توجه به اين که درس مطالعات اجتماعی می کوشد فراگيرندگان را با موضوعات اجتماعی و محيطی روبه رو کند و مهارت های کاوشگری را در آنها تحقق ببخشد و پيوند ميان زندگی واقعی در جامعه و محيط را با درس و کلاس برقرار کند، ميزان تقريبی استفاده از رسانه های مذکور در آموزش مفاهيم و محتوای اين درس بيشتر است. </a:t>
            </a:r>
          </a:p>
          <a:p>
            <a:pPr algn="just" rtl="1">
              <a:lnSpc>
                <a:spcPct val="150000"/>
              </a:lnSpc>
            </a:pPr>
            <a:r>
              <a:rPr lang="ar-SA" b="1" dirty="0">
                <a:solidFill>
                  <a:srgbClr val="0070C0"/>
                </a:solidFill>
                <a:cs typeface="+mj-cs"/>
              </a:rPr>
              <a:t>٭باتوجه به ماهيت به شدت متغيرموضوعات و مسايل محيطی و اجتماعی درعصر امروز، بازنگری دايمی و جزيی دربرخی اجزای بسته ی آموزشی مطالعات اجتماعی به طور مداوم ضرورت دارد.</a:t>
            </a:r>
          </a:p>
        </p:txBody>
      </p:sp>
    </p:spTree>
    <p:extLst>
      <p:ext uri="{BB962C8B-B14F-4D97-AF65-F5344CB8AC3E}">
        <p14:creationId xmlns:p14="http://schemas.microsoft.com/office/powerpoint/2010/main" val="103310158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295836" y="1021977"/>
            <a:ext cx="11362764" cy="5553635"/>
          </a:xfrm>
        </p:spPr>
        <p:txBody>
          <a:bodyPr>
            <a:noAutofit/>
          </a:bodyPr>
          <a:lstStyle/>
          <a:p>
            <a:pPr algn="just" rtl="1">
              <a:lnSpc>
                <a:spcPct val="150000"/>
              </a:lnSpc>
            </a:pPr>
            <a:r>
              <a:rPr lang="ar-SA" b="1" dirty="0">
                <a:solidFill>
                  <a:schemeClr val="tx1"/>
                </a:solidFill>
                <a:cs typeface="+mj-cs"/>
              </a:rPr>
              <a:t>ـ تشريح اجزای بسته ی آموزشی مطالعات اجتماعی:</a:t>
            </a:r>
          </a:p>
          <a:p>
            <a:pPr algn="just" rtl="1">
              <a:lnSpc>
                <a:spcPct val="150000"/>
              </a:lnSpc>
            </a:pPr>
            <a:r>
              <a:rPr lang="ar-SA" b="1" dirty="0">
                <a:solidFill>
                  <a:srgbClr val="0070C0"/>
                </a:solidFill>
                <a:cs typeface="+mj-cs"/>
              </a:rPr>
              <a:t>طراحی و توليد بسته های آموزشی در زمره ی فعاليت های مرحله ی دوم برنامه ريزی درسی قرار می گيرد. مرحله ی طراحی و توليد بسته های آموزشی با عنوان «سازماندهی مواد و وسايل آموزشی» شناخته می شود و گروه برنامه ريز درسی (در نظام های آموزشی متمرکز) و معلمان و گروه برنامه ريز درسی (در نظامهای آموزشی نيمه متمرکز و غير متمرکز) طراحی همه ی موارد آن را برعهده می گيرند. بدين ترتيب، معلمان مطالعات اجتماعی نيز وظيفه دارند در طراحی و توليد بسته های آموزشی و توليد و کاربرد درتکميل وتصحيح آنها پس از اجرا درکلاس درسی مشارکت داشته باشند و اصولا بسته های آموزشی دامنه ی خلاقيت آنها را افزايش و گسترش می بخشد. در اين بخش، پيرامون برخی اجزای مهم بسته ی آموزشی مطالعات اجتماعی توضيحاتی ارايه میشود:</a:t>
            </a:r>
          </a:p>
        </p:txBody>
      </p:sp>
    </p:spTree>
    <p:extLst>
      <p:ext uri="{BB962C8B-B14F-4D97-AF65-F5344CB8AC3E}">
        <p14:creationId xmlns:p14="http://schemas.microsoft.com/office/powerpoint/2010/main" val="377661847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309283" y="672353"/>
            <a:ext cx="11362764" cy="6091518"/>
          </a:xfrm>
        </p:spPr>
        <p:txBody>
          <a:bodyPr>
            <a:noAutofit/>
          </a:bodyPr>
          <a:lstStyle/>
          <a:p>
            <a:pPr algn="just" rtl="1">
              <a:lnSpc>
                <a:spcPct val="150000"/>
              </a:lnSpc>
            </a:pPr>
            <a:r>
              <a:rPr lang="ar-SA" b="1" dirty="0" smtClean="0">
                <a:solidFill>
                  <a:schemeClr val="tx1"/>
                </a:solidFill>
                <a:cs typeface="+mj-cs"/>
              </a:rPr>
              <a:t>1- </a:t>
            </a:r>
            <a:r>
              <a:rPr lang="ar-SA" b="1" dirty="0">
                <a:solidFill>
                  <a:schemeClr val="tx1"/>
                </a:solidFill>
                <a:cs typeface="+mj-cs"/>
              </a:rPr>
              <a:t>راهنمای معلم (راهنمای تدريس) </a:t>
            </a:r>
            <a:endParaRPr lang="fa-IR" b="1" dirty="0" smtClean="0">
              <a:solidFill>
                <a:schemeClr val="tx1"/>
              </a:solidFill>
              <a:cs typeface="+mj-cs"/>
            </a:endParaRPr>
          </a:p>
          <a:p>
            <a:pPr algn="just" rtl="1">
              <a:lnSpc>
                <a:spcPct val="150000"/>
              </a:lnSpc>
            </a:pPr>
            <a:r>
              <a:rPr lang="ar-SA" b="1" dirty="0">
                <a:solidFill>
                  <a:schemeClr val="tx1"/>
                </a:solidFill>
                <a:cs typeface="+mj-cs"/>
              </a:rPr>
              <a:t>2- کتاب </a:t>
            </a:r>
            <a:r>
              <a:rPr lang="ar-SA" b="1" dirty="0" smtClean="0">
                <a:solidFill>
                  <a:schemeClr val="tx1"/>
                </a:solidFill>
                <a:cs typeface="+mj-cs"/>
              </a:rPr>
              <a:t>درسی</a:t>
            </a:r>
            <a:endParaRPr lang="fa-IR" b="1" dirty="0" smtClean="0">
              <a:solidFill>
                <a:schemeClr val="tx1"/>
              </a:solidFill>
              <a:cs typeface="+mj-cs"/>
            </a:endParaRPr>
          </a:p>
          <a:p>
            <a:pPr algn="just" rtl="1">
              <a:lnSpc>
                <a:spcPct val="150000"/>
              </a:lnSpc>
            </a:pPr>
            <a:r>
              <a:rPr lang="ar-SA" b="1" dirty="0">
                <a:solidFill>
                  <a:schemeClr val="tx1"/>
                </a:solidFill>
                <a:cs typeface="+mj-cs"/>
              </a:rPr>
              <a:t>3- کتابهای </a:t>
            </a:r>
            <a:r>
              <a:rPr lang="ar-SA" b="1" dirty="0" smtClean="0">
                <a:solidFill>
                  <a:schemeClr val="tx1"/>
                </a:solidFill>
                <a:cs typeface="+mj-cs"/>
              </a:rPr>
              <a:t>آموزشی</a:t>
            </a:r>
            <a:r>
              <a:rPr lang="fa-IR" b="1" dirty="0" smtClean="0">
                <a:solidFill>
                  <a:schemeClr val="tx1"/>
                </a:solidFill>
                <a:cs typeface="+mj-cs"/>
              </a:rPr>
              <a:t> شامل : </a:t>
            </a:r>
            <a:r>
              <a:rPr lang="ar-SA" b="1" dirty="0" smtClean="0">
                <a:solidFill>
                  <a:schemeClr val="tx1"/>
                </a:solidFill>
                <a:cs typeface="+mj-cs"/>
              </a:rPr>
              <a:t> </a:t>
            </a:r>
            <a:endParaRPr lang="ar-SA" b="1" dirty="0">
              <a:solidFill>
                <a:schemeClr val="tx1"/>
              </a:solidFill>
              <a:cs typeface="+mj-cs"/>
            </a:endParaRPr>
          </a:p>
          <a:p>
            <a:pPr algn="just" rtl="1">
              <a:lnSpc>
                <a:spcPct val="150000"/>
              </a:lnSpc>
            </a:pPr>
            <a:r>
              <a:rPr lang="ar-SA" b="1" dirty="0" smtClean="0">
                <a:solidFill>
                  <a:srgbClr val="0070C0"/>
                </a:solidFill>
                <a:cs typeface="+mj-cs"/>
              </a:rPr>
              <a:t>١ــ </a:t>
            </a:r>
            <a:r>
              <a:rPr lang="ar-SA" b="1" dirty="0">
                <a:solidFill>
                  <a:srgbClr val="0070C0"/>
                </a:solidFill>
                <a:cs typeface="+mj-cs"/>
              </a:rPr>
              <a:t>کتابهای دانش افزايی دانش آموزان</a:t>
            </a:r>
          </a:p>
          <a:p>
            <a:pPr algn="just" rtl="1">
              <a:lnSpc>
                <a:spcPct val="150000"/>
              </a:lnSpc>
            </a:pPr>
            <a:r>
              <a:rPr lang="ar-SA" b="1" dirty="0">
                <a:solidFill>
                  <a:srgbClr val="0070C0"/>
                </a:solidFill>
                <a:cs typeface="+mj-cs"/>
              </a:rPr>
              <a:t> ٢ــ کتابهای پرورش مهارتهای فرايندی،علمی، پروژه ای و هنری دانش آموزان</a:t>
            </a:r>
          </a:p>
          <a:p>
            <a:pPr algn="just" rtl="1">
              <a:lnSpc>
                <a:spcPct val="150000"/>
              </a:lnSpc>
            </a:pPr>
            <a:r>
              <a:rPr lang="ar-SA" b="1" dirty="0">
                <a:solidFill>
                  <a:srgbClr val="0070C0"/>
                </a:solidFill>
                <a:cs typeface="+mj-cs"/>
              </a:rPr>
              <a:t> ٣ــ کتابهای دانش افزايی مهارتی و روشی برای معلمان</a:t>
            </a:r>
          </a:p>
          <a:p>
            <a:pPr algn="just" rtl="1">
              <a:lnSpc>
                <a:spcPct val="150000"/>
              </a:lnSpc>
            </a:pPr>
            <a:r>
              <a:rPr lang="ar-SA" b="1" dirty="0">
                <a:solidFill>
                  <a:srgbClr val="0070C0"/>
                </a:solidFill>
                <a:cs typeface="+mj-cs"/>
              </a:rPr>
              <a:t> ٤ــ کتابهای کار و فعاليت های يادگيری دانش آموزان</a:t>
            </a:r>
          </a:p>
          <a:p>
            <a:pPr algn="just" rtl="1">
              <a:lnSpc>
                <a:spcPct val="150000"/>
              </a:lnSpc>
            </a:pPr>
            <a:r>
              <a:rPr lang="ar-SA" b="1" dirty="0">
                <a:solidFill>
                  <a:srgbClr val="0070C0"/>
                </a:solidFill>
                <a:cs typeface="+mj-cs"/>
              </a:rPr>
              <a:t> ٥ ــ کتابهای تمرين به منظور تثبيت، تقويت و آموزش جبرانی يادگيری دانش آموزان</a:t>
            </a:r>
          </a:p>
          <a:p>
            <a:pPr algn="just" rtl="1">
              <a:lnSpc>
                <a:spcPct val="150000"/>
              </a:lnSpc>
            </a:pPr>
            <a:r>
              <a:rPr lang="ar-SA" b="1" dirty="0">
                <a:solidFill>
                  <a:srgbClr val="0070C0"/>
                </a:solidFill>
                <a:cs typeface="+mj-cs"/>
              </a:rPr>
              <a:t> ٦ ــ کتابهای سنجش و ارزشيابی پيشرفت تحصيلی دانش آموزان</a:t>
            </a:r>
          </a:p>
          <a:p>
            <a:pPr algn="just" rtl="1">
              <a:lnSpc>
                <a:spcPct val="150000"/>
              </a:lnSpc>
            </a:pPr>
            <a:r>
              <a:rPr lang="ar-SA" b="1" dirty="0">
                <a:solidFill>
                  <a:srgbClr val="0070C0"/>
                </a:solidFill>
                <a:cs typeface="+mj-cs"/>
              </a:rPr>
              <a:t>٧-کتابهای فعاليت محور در چارچوب هدفهای برنامه ی درسی خاص برای دانش آموزان. </a:t>
            </a:r>
          </a:p>
          <a:p>
            <a:pPr algn="just" rtl="1">
              <a:lnSpc>
                <a:spcPct val="150000"/>
              </a:lnSpc>
            </a:pPr>
            <a:endParaRPr lang="ar-SA" b="1" dirty="0">
              <a:solidFill>
                <a:schemeClr val="tx1"/>
              </a:solidFill>
              <a:cs typeface="+mj-cs"/>
            </a:endParaRPr>
          </a:p>
        </p:txBody>
      </p:sp>
    </p:spTree>
    <p:extLst>
      <p:ext uri="{BB962C8B-B14F-4D97-AF65-F5344CB8AC3E}">
        <p14:creationId xmlns:p14="http://schemas.microsoft.com/office/powerpoint/2010/main" val="227032164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309283" y="672353"/>
            <a:ext cx="11362764" cy="6091518"/>
          </a:xfrm>
        </p:spPr>
        <p:txBody>
          <a:bodyPr>
            <a:noAutofit/>
          </a:bodyPr>
          <a:lstStyle/>
          <a:p>
            <a:pPr algn="just" rtl="1">
              <a:lnSpc>
                <a:spcPct val="150000"/>
              </a:lnSpc>
            </a:pPr>
            <a:r>
              <a:rPr lang="ar-SA" b="1" dirty="0">
                <a:solidFill>
                  <a:schemeClr val="tx1"/>
                </a:solidFill>
                <a:cs typeface="+mj-cs"/>
              </a:rPr>
              <a:t>4- مجموعه ی طرح درس های </a:t>
            </a:r>
            <a:r>
              <a:rPr lang="ar-SA" b="1" dirty="0" smtClean="0">
                <a:solidFill>
                  <a:schemeClr val="tx1"/>
                </a:solidFill>
                <a:cs typeface="+mj-cs"/>
              </a:rPr>
              <a:t>پيشنهادی</a:t>
            </a:r>
            <a:endParaRPr lang="fa-IR" b="1" dirty="0" smtClean="0">
              <a:solidFill>
                <a:schemeClr val="tx1"/>
              </a:solidFill>
              <a:cs typeface="+mj-cs"/>
            </a:endParaRPr>
          </a:p>
          <a:p>
            <a:pPr algn="just" rtl="1">
              <a:lnSpc>
                <a:spcPct val="150000"/>
              </a:lnSpc>
            </a:pPr>
            <a:r>
              <a:rPr lang="ar-SA" b="1" dirty="0">
                <a:solidFill>
                  <a:schemeClr val="tx1"/>
                </a:solidFill>
                <a:cs typeface="+mj-cs"/>
              </a:rPr>
              <a:t>5- وسايل آموزشی مورد استفاده درکلاس </a:t>
            </a:r>
            <a:r>
              <a:rPr lang="ar-SA" b="1" dirty="0" smtClean="0">
                <a:solidFill>
                  <a:schemeClr val="tx1"/>
                </a:solidFill>
                <a:cs typeface="+mj-cs"/>
              </a:rPr>
              <a:t>درس</a:t>
            </a:r>
            <a:r>
              <a:rPr lang="fa-IR" b="1" dirty="0" smtClean="0">
                <a:solidFill>
                  <a:schemeClr val="tx1"/>
                </a:solidFill>
                <a:cs typeface="+mj-cs"/>
              </a:rPr>
              <a:t> شامل : </a:t>
            </a:r>
          </a:p>
          <a:p>
            <a:pPr algn="just" rtl="1">
              <a:lnSpc>
                <a:spcPct val="150000"/>
              </a:lnSpc>
            </a:pPr>
            <a:r>
              <a:rPr lang="fa-IR" b="1" dirty="0">
                <a:solidFill>
                  <a:srgbClr val="0070C0"/>
                </a:solidFill>
                <a:cs typeface="+mj-cs"/>
              </a:rPr>
              <a:t>الف) وسايل آموزشی </a:t>
            </a:r>
            <a:r>
              <a:rPr lang="fa-IR" b="1" dirty="0" smtClean="0">
                <a:solidFill>
                  <a:srgbClr val="0070C0"/>
                </a:solidFill>
                <a:cs typeface="+mj-cs"/>
              </a:rPr>
              <a:t>نمايشی</a:t>
            </a:r>
          </a:p>
          <a:p>
            <a:pPr algn="just" rtl="1">
              <a:lnSpc>
                <a:spcPct val="150000"/>
              </a:lnSpc>
            </a:pPr>
            <a:r>
              <a:rPr lang="fa-IR" b="1" dirty="0" smtClean="0">
                <a:solidFill>
                  <a:srgbClr val="0070C0"/>
                </a:solidFill>
                <a:cs typeface="+mj-cs"/>
              </a:rPr>
              <a:t>پوسترها</a:t>
            </a:r>
          </a:p>
          <a:p>
            <a:pPr algn="just" rtl="1">
              <a:lnSpc>
                <a:spcPct val="150000"/>
              </a:lnSpc>
            </a:pPr>
            <a:r>
              <a:rPr lang="fa-IR" b="1" dirty="0">
                <a:solidFill>
                  <a:srgbClr val="0070C0"/>
                </a:solidFill>
                <a:cs typeface="+mj-cs"/>
              </a:rPr>
              <a:t>نقشه ها </a:t>
            </a:r>
            <a:endParaRPr lang="fa-IR" b="1" dirty="0" smtClean="0">
              <a:solidFill>
                <a:srgbClr val="0070C0"/>
              </a:solidFill>
              <a:cs typeface="+mj-cs"/>
            </a:endParaRPr>
          </a:p>
          <a:p>
            <a:pPr algn="just" rtl="1">
              <a:lnSpc>
                <a:spcPct val="150000"/>
              </a:lnSpc>
            </a:pPr>
            <a:r>
              <a:rPr lang="fa-IR" b="1" dirty="0">
                <a:solidFill>
                  <a:srgbClr val="0070C0"/>
                </a:solidFill>
                <a:cs typeface="+mj-cs"/>
              </a:rPr>
              <a:t>نمونه های واقعی </a:t>
            </a:r>
            <a:endParaRPr lang="fa-IR" b="1" dirty="0" smtClean="0">
              <a:solidFill>
                <a:srgbClr val="0070C0"/>
              </a:solidFill>
              <a:cs typeface="+mj-cs"/>
            </a:endParaRPr>
          </a:p>
          <a:p>
            <a:pPr algn="just" rtl="1">
              <a:lnSpc>
                <a:spcPct val="150000"/>
              </a:lnSpc>
            </a:pPr>
            <a:r>
              <a:rPr lang="fa-IR" b="1" dirty="0">
                <a:solidFill>
                  <a:srgbClr val="0070C0"/>
                </a:solidFill>
                <a:cs typeface="+mj-cs"/>
              </a:rPr>
              <a:t>مدلها و ماکتها </a:t>
            </a:r>
            <a:endParaRPr lang="fa-IR" b="1" dirty="0" smtClean="0">
              <a:solidFill>
                <a:srgbClr val="0070C0"/>
              </a:solidFill>
              <a:cs typeface="+mj-cs"/>
            </a:endParaRPr>
          </a:p>
          <a:p>
            <a:pPr algn="just" rtl="1">
              <a:lnSpc>
                <a:spcPct val="150000"/>
              </a:lnSpc>
            </a:pPr>
            <a:r>
              <a:rPr lang="fa-IR" b="1" dirty="0">
                <a:solidFill>
                  <a:srgbClr val="0070C0"/>
                </a:solidFill>
                <a:cs typeface="+mj-cs"/>
              </a:rPr>
              <a:t>آلبوم عکس های تاريخی، جغرافيايی يا اجتماعی </a:t>
            </a:r>
            <a:endParaRPr lang="fa-IR" b="1" dirty="0" smtClean="0">
              <a:solidFill>
                <a:srgbClr val="0070C0"/>
              </a:solidFill>
              <a:cs typeface="+mj-cs"/>
            </a:endParaRPr>
          </a:p>
          <a:p>
            <a:pPr algn="just" rtl="1">
              <a:lnSpc>
                <a:spcPct val="150000"/>
              </a:lnSpc>
            </a:pPr>
            <a:r>
              <a:rPr lang="fa-IR" b="1" dirty="0">
                <a:solidFill>
                  <a:srgbClr val="0070C0"/>
                </a:solidFill>
                <a:cs typeface="+mj-cs"/>
              </a:rPr>
              <a:t>چارتها و نمودارها </a:t>
            </a:r>
          </a:p>
          <a:p>
            <a:pPr algn="just" rtl="1">
              <a:lnSpc>
                <a:spcPct val="150000"/>
              </a:lnSpc>
            </a:pPr>
            <a:endParaRPr lang="ar-SA" b="1" dirty="0">
              <a:solidFill>
                <a:schemeClr val="tx1"/>
              </a:solidFill>
              <a:cs typeface="+mj-cs"/>
            </a:endParaRPr>
          </a:p>
        </p:txBody>
      </p:sp>
    </p:spTree>
    <p:extLst>
      <p:ext uri="{BB962C8B-B14F-4D97-AF65-F5344CB8AC3E}">
        <p14:creationId xmlns:p14="http://schemas.microsoft.com/office/powerpoint/2010/main" val="413982417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309283" y="672353"/>
            <a:ext cx="11362764" cy="6091518"/>
          </a:xfrm>
        </p:spPr>
        <p:txBody>
          <a:bodyPr>
            <a:noAutofit/>
          </a:bodyPr>
          <a:lstStyle/>
          <a:p>
            <a:pPr algn="just" rtl="1">
              <a:lnSpc>
                <a:spcPct val="150000"/>
              </a:lnSpc>
            </a:pPr>
            <a:r>
              <a:rPr lang="ar-SA" b="1" dirty="0">
                <a:solidFill>
                  <a:srgbClr val="0070C0"/>
                </a:solidFill>
                <a:cs typeface="+mj-cs"/>
              </a:rPr>
              <a:t>ب) وسايل آموزشی </a:t>
            </a:r>
            <a:r>
              <a:rPr lang="ar-SA" b="1" dirty="0" smtClean="0">
                <a:solidFill>
                  <a:srgbClr val="0070C0"/>
                </a:solidFill>
                <a:cs typeface="+mj-cs"/>
              </a:rPr>
              <a:t>مرجع</a:t>
            </a:r>
            <a:endParaRPr lang="fa-IR" b="1" dirty="0" smtClean="0">
              <a:solidFill>
                <a:srgbClr val="0070C0"/>
              </a:solidFill>
              <a:cs typeface="+mj-cs"/>
            </a:endParaRPr>
          </a:p>
          <a:p>
            <a:pPr algn="just" rtl="1">
              <a:lnSpc>
                <a:spcPct val="150000"/>
              </a:lnSpc>
            </a:pPr>
            <a:r>
              <a:rPr lang="ar-SA" b="1" dirty="0">
                <a:solidFill>
                  <a:srgbClr val="0070C0"/>
                </a:solidFill>
                <a:cs typeface="+mj-cs"/>
              </a:rPr>
              <a:t>پ) وسايل آموزشی </a:t>
            </a:r>
            <a:r>
              <a:rPr lang="ar-SA" b="1" dirty="0" smtClean="0">
                <a:solidFill>
                  <a:srgbClr val="0070C0"/>
                </a:solidFill>
                <a:cs typeface="+mj-cs"/>
              </a:rPr>
              <a:t>گروهی</a:t>
            </a:r>
            <a:endParaRPr lang="fa-IR" b="1" dirty="0" smtClean="0">
              <a:solidFill>
                <a:srgbClr val="0070C0"/>
              </a:solidFill>
              <a:cs typeface="+mj-cs"/>
            </a:endParaRPr>
          </a:p>
          <a:p>
            <a:pPr algn="just" rtl="1">
              <a:lnSpc>
                <a:spcPct val="150000"/>
              </a:lnSpc>
            </a:pPr>
            <a:r>
              <a:rPr lang="ar-SA" b="1" dirty="0">
                <a:solidFill>
                  <a:schemeClr val="tx1"/>
                </a:solidFill>
                <a:cs typeface="+mj-cs"/>
              </a:rPr>
              <a:t>6- تجهيزات ديداری ــ </a:t>
            </a:r>
            <a:r>
              <a:rPr lang="ar-SA" b="1" dirty="0" smtClean="0">
                <a:solidFill>
                  <a:schemeClr val="tx1"/>
                </a:solidFill>
                <a:cs typeface="+mj-cs"/>
              </a:rPr>
              <a:t>شنيداری</a:t>
            </a:r>
            <a:r>
              <a:rPr lang="fa-IR" b="1" dirty="0" smtClean="0">
                <a:solidFill>
                  <a:schemeClr val="tx1"/>
                </a:solidFill>
                <a:cs typeface="+mj-cs"/>
              </a:rPr>
              <a:t> :</a:t>
            </a:r>
          </a:p>
          <a:p>
            <a:pPr algn="just" rtl="1">
              <a:lnSpc>
                <a:spcPct val="150000"/>
              </a:lnSpc>
            </a:pPr>
            <a:r>
              <a:rPr lang="fa-IR" b="1" dirty="0">
                <a:solidFill>
                  <a:srgbClr val="0070C0"/>
                </a:solidFill>
                <a:cs typeface="+mj-cs"/>
              </a:rPr>
              <a:t>فيلم و </a:t>
            </a:r>
            <a:r>
              <a:rPr lang="fa-IR" b="1" dirty="0" smtClean="0">
                <a:solidFill>
                  <a:srgbClr val="0070C0"/>
                </a:solidFill>
                <a:cs typeface="+mj-cs"/>
              </a:rPr>
              <a:t>اسلايد</a:t>
            </a:r>
          </a:p>
          <a:p>
            <a:pPr algn="just" rtl="1">
              <a:lnSpc>
                <a:spcPct val="150000"/>
              </a:lnSpc>
            </a:pPr>
            <a:r>
              <a:rPr lang="fa-IR" b="1" smtClean="0">
                <a:solidFill>
                  <a:srgbClr val="0070C0"/>
                </a:solidFill>
                <a:cs typeface="+mj-cs"/>
              </a:rPr>
              <a:t>رايانه</a:t>
            </a:r>
          </a:p>
          <a:p>
            <a:pPr algn="just" rtl="1">
              <a:lnSpc>
                <a:spcPct val="150000"/>
              </a:lnSpc>
            </a:pPr>
            <a:endParaRPr lang="fa-IR" b="1" dirty="0">
              <a:solidFill>
                <a:srgbClr val="0070C0"/>
              </a:solidFill>
              <a:cs typeface="+mj-cs"/>
            </a:endParaRPr>
          </a:p>
          <a:p>
            <a:pPr algn="just" rtl="1">
              <a:lnSpc>
                <a:spcPct val="150000"/>
              </a:lnSpc>
            </a:pPr>
            <a:endParaRPr lang="ar-SA" b="1" dirty="0">
              <a:solidFill>
                <a:schemeClr val="tx1"/>
              </a:solidFill>
              <a:cs typeface="+mj-cs"/>
            </a:endParaRPr>
          </a:p>
        </p:txBody>
      </p:sp>
    </p:spTree>
    <p:extLst>
      <p:ext uri="{BB962C8B-B14F-4D97-AF65-F5344CB8AC3E}">
        <p14:creationId xmlns:p14="http://schemas.microsoft.com/office/powerpoint/2010/main" val="8470896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5970" y="174812"/>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363071" y="1237130"/>
            <a:ext cx="10488705" cy="5795683"/>
          </a:xfrm>
        </p:spPr>
        <p:txBody>
          <a:bodyPr>
            <a:noAutofit/>
          </a:bodyPr>
          <a:lstStyle/>
          <a:p>
            <a:pPr algn="just" rtl="1">
              <a:lnSpc>
                <a:spcPct val="150000"/>
              </a:lnSpc>
            </a:pPr>
            <a:r>
              <a:rPr lang="ar-SA" b="1" dirty="0" smtClean="0">
                <a:solidFill>
                  <a:srgbClr val="0070C0"/>
                </a:solidFill>
                <a:cs typeface="+mj-cs"/>
              </a:rPr>
              <a:t>٭ </a:t>
            </a:r>
            <a:r>
              <a:rPr lang="ar-SA" b="1" dirty="0">
                <a:solidFill>
                  <a:srgbClr val="0070C0"/>
                </a:solidFill>
                <a:cs typeface="+mj-cs"/>
              </a:rPr>
              <a:t>مشاهده و رويارويی مستقيم با پديده های محيطی و اجتماعی و ملموس شدن موضوعات درسی</a:t>
            </a:r>
          </a:p>
          <a:p>
            <a:pPr algn="just" rtl="1">
              <a:lnSpc>
                <a:spcPct val="150000"/>
              </a:lnSpc>
            </a:pPr>
            <a:r>
              <a:rPr lang="ar-SA" b="1" dirty="0">
                <a:solidFill>
                  <a:srgbClr val="0070C0"/>
                </a:solidFill>
                <a:cs typeface="+mj-cs"/>
              </a:rPr>
              <a:t> ٭ ايجاد پيوند ميان موضوعات درسی کلاس درس و زندگی واقعی</a:t>
            </a:r>
          </a:p>
          <a:p>
            <a:pPr algn="just" rtl="1">
              <a:lnSpc>
                <a:spcPct val="150000"/>
              </a:lnSpc>
            </a:pPr>
            <a:r>
              <a:rPr lang="ar-SA" b="1" dirty="0">
                <a:solidFill>
                  <a:srgbClr val="0070C0"/>
                </a:solidFill>
                <a:cs typeface="+mj-cs"/>
              </a:rPr>
              <a:t> ٭ فرصت برای گردآوری اطلاعات از منابع دست اول و فراهم کردن داده ها و اطلاعات لازم برای پروژه، کاوشگری يا ّحل مسئله</a:t>
            </a:r>
          </a:p>
          <a:p>
            <a:pPr algn="just" rtl="1">
              <a:lnSpc>
                <a:spcPct val="150000"/>
              </a:lnSpc>
            </a:pPr>
            <a:r>
              <a:rPr lang="ar-SA" b="1" dirty="0">
                <a:solidFill>
                  <a:srgbClr val="0070C0"/>
                </a:solidFill>
                <a:cs typeface="+mj-cs"/>
              </a:rPr>
              <a:t> ٭ ايجاد فرصت مناسب برای کاربرد مهارتها و فنون مختلف (اندازه گيری، نقشه خوانی، مصاحبه، يادداشت برداری و ...) </a:t>
            </a:r>
          </a:p>
        </p:txBody>
      </p:sp>
    </p:spTree>
    <p:extLst>
      <p:ext uri="{BB962C8B-B14F-4D97-AF65-F5344CB8AC3E}">
        <p14:creationId xmlns:p14="http://schemas.microsoft.com/office/powerpoint/2010/main" val="27493831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161366" y="1828801"/>
            <a:ext cx="11362764" cy="6158754"/>
          </a:xfrm>
        </p:spPr>
        <p:txBody>
          <a:bodyPr>
            <a:noAutofit/>
          </a:bodyPr>
          <a:lstStyle/>
          <a:p>
            <a:pPr algn="just" rtl="1">
              <a:lnSpc>
                <a:spcPct val="150000"/>
              </a:lnSpc>
            </a:pPr>
            <a:r>
              <a:rPr lang="ar-SA" b="1" dirty="0">
                <a:solidFill>
                  <a:srgbClr val="0070C0"/>
                </a:solidFill>
                <a:cs typeface="+mj-cs"/>
              </a:rPr>
              <a:t>٭ پاسخگويی به کنجکاوی های دانش آموزان و هم چنين تحريک کنجکاوی آنان و ايجاد سؤال</a:t>
            </a:r>
          </a:p>
          <a:p>
            <a:pPr algn="just" rtl="1">
              <a:lnSpc>
                <a:spcPct val="150000"/>
              </a:lnSpc>
            </a:pPr>
            <a:r>
              <a:rPr lang="ar-SA" b="1" dirty="0">
                <a:solidFill>
                  <a:srgbClr val="0070C0"/>
                </a:solidFill>
                <a:cs typeface="+mj-cs"/>
              </a:rPr>
              <a:t> ٭ لذتبخش کردن فضای آموزش و ايجاد شرايط دلپذير برای يادگيرندگان</a:t>
            </a:r>
          </a:p>
          <a:p>
            <a:pPr algn="just" rtl="1">
              <a:lnSpc>
                <a:spcPct val="150000"/>
              </a:lnSpc>
            </a:pPr>
            <a:r>
              <a:rPr lang="ar-SA" b="1" dirty="0">
                <a:solidFill>
                  <a:srgbClr val="0070C0"/>
                </a:solidFill>
                <a:cs typeface="+mj-cs"/>
              </a:rPr>
              <a:t> ٭توسعه ی مهارت های سواد خواندن از طريق يادداشت برداری ونوشتن گزارش بازديدعلمی يا پرسش و پاسخ</a:t>
            </a:r>
          </a:p>
          <a:p>
            <a:pPr algn="just" rtl="1">
              <a:lnSpc>
                <a:spcPct val="150000"/>
              </a:lnSpc>
            </a:pPr>
            <a:r>
              <a:rPr lang="ar-SA" b="1" dirty="0">
                <a:solidFill>
                  <a:srgbClr val="0070C0"/>
                </a:solidFill>
                <a:cs typeface="+mj-cs"/>
              </a:rPr>
              <a:t> ٭ تقويت ارتباطات مؤثر و مشارکت گروهی از طريق مطالعات ميدانی به صورت تيمی</a:t>
            </a:r>
          </a:p>
          <a:p>
            <a:pPr algn="just" rtl="1">
              <a:lnSpc>
                <a:spcPct val="150000"/>
              </a:lnSpc>
            </a:pPr>
            <a:r>
              <a:rPr lang="ar-SA" b="1" dirty="0">
                <a:solidFill>
                  <a:srgbClr val="0070C0"/>
                </a:solidFill>
                <a:cs typeface="+mj-cs"/>
              </a:rPr>
              <a:t> ٭تعميق وپايداری يادگيری و ايجادفرصت مناسب برای فعال کردن ذهن دانش آموزان به جای انتقال شفاهی مطالب.</a:t>
            </a:r>
            <a:endParaRPr lang="ar-SA" b="1" dirty="0">
              <a:solidFill>
                <a:srgbClr val="0070C0"/>
              </a:solidFill>
              <a:cs typeface="+mj-cs"/>
            </a:endParaRPr>
          </a:p>
        </p:txBody>
      </p:sp>
    </p:spTree>
    <p:extLst>
      <p:ext uri="{BB962C8B-B14F-4D97-AF65-F5344CB8AC3E}">
        <p14:creationId xmlns:p14="http://schemas.microsoft.com/office/powerpoint/2010/main" val="39797193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349624" y="1048872"/>
            <a:ext cx="11362764" cy="6158754"/>
          </a:xfrm>
        </p:spPr>
        <p:txBody>
          <a:bodyPr>
            <a:noAutofit/>
          </a:bodyPr>
          <a:lstStyle/>
          <a:p>
            <a:pPr algn="just" rtl="1">
              <a:lnSpc>
                <a:spcPct val="150000"/>
              </a:lnSpc>
            </a:pPr>
            <a:r>
              <a:rPr lang="ar-SA" b="1" dirty="0">
                <a:solidFill>
                  <a:srgbClr val="0070C0"/>
                </a:solidFill>
                <a:cs typeface="+mj-cs"/>
              </a:rPr>
              <a:t>اجرای بازديد علمی و مطالعه ی ميدانی: قبل از توضيح درباره ی مراحل بازديد علمی بايد به يک نکته توجه کرد و آن اينکه گاه در انجام يک پروژه ی کاوشگری يا حل مسئله در مرحله ی گردآوری اطلاعات به مطالعات غير کتابخانه ای و به عبارت ديگر، مطالعات ميدانی نياز داريم؛ برای مثال، ممکن است دانش آموزان بخواهند وضعيت خانه ها را از نظر شکل و فرم و مصالح و قدمت در يک محله مورد بررسی قرار دهند يا مناطقی را روی نقشه رسم کنند يا کروکی يک ناحيه را ترسيم کنند. ارائه کنندگان خدمات دريک منطقه، مثلا رانندگان اتوبوس وتاکسی، اطلاعاتی درباره ی سيستم حمل و نقل آن منطقه کسب کنند يا نوع پوشش گياهی و ترکيب انواع گياهان يک منطقه را معين کنند. در اين زمينه، مطالعات ميدانی ضرورت می يابد</a:t>
            </a:r>
            <a:endParaRPr lang="ar-SA" b="1" dirty="0">
              <a:solidFill>
                <a:srgbClr val="0070C0"/>
              </a:solidFill>
              <a:cs typeface="+mj-cs"/>
            </a:endParaRPr>
          </a:p>
        </p:txBody>
      </p:sp>
    </p:spTree>
    <p:extLst>
      <p:ext uri="{BB962C8B-B14F-4D97-AF65-F5344CB8AC3E}">
        <p14:creationId xmlns:p14="http://schemas.microsoft.com/office/powerpoint/2010/main" val="344663447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349624" y="1196790"/>
            <a:ext cx="11362764" cy="6158754"/>
          </a:xfrm>
        </p:spPr>
        <p:txBody>
          <a:bodyPr>
            <a:noAutofit/>
          </a:bodyPr>
          <a:lstStyle/>
          <a:p>
            <a:pPr algn="just" rtl="1">
              <a:lnSpc>
                <a:spcPct val="150000"/>
              </a:lnSpc>
            </a:pPr>
            <a:r>
              <a:rPr lang="ar-SA" b="1" dirty="0">
                <a:solidFill>
                  <a:srgbClr val="0070C0"/>
                </a:solidFill>
                <a:cs typeface="+mj-cs"/>
              </a:rPr>
              <a:t>مطالعات ميدانی يا برداشت از زمين،دراينجا ممکن است به صورت انفرادی ياگروههای کاری انجام بگيرد. لذا ما با بازديدعلمی انفرادی يا گروهی متناسب با پروژه ها روبه رو خواهيم بود که در اين صورت نيز معلم بايد دانش آموزان را راهنمايی کرده، معرفی نامه ای برای مراجعه ی آنها به اماکن و نهادها تهيه و والدين آنها را برای همکاری توجيه کندو هماهنگی های لازم را به وجود بياورد. گاه مراد از بازديدعلمی، روش ارايه ی يک موضوع درسی يا بخشی از درس است که در آن، دانش آموزان کلاس به همراه معلم از يک محيط يا مکان بازديد می کنند.در بازديد علمی لازم است مراحل زير مورد توجه قرار گيرد:</a:t>
            </a:r>
            <a:endParaRPr lang="ar-SA" b="1" dirty="0">
              <a:solidFill>
                <a:srgbClr val="0070C0"/>
              </a:solidFill>
              <a:cs typeface="+mj-cs"/>
            </a:endParaRPr>
          </a:p>
          <a:p>
            <a:pPr algn="just" rtl="1">
              <a:lnSpc>
                <a:spcPct val="150000"/>
              </a:lnSpc>
            </a:pPr>
            <a:endParaRPr lang="ar-SA" b="1" dirty="0">
              <a:solidFill>
                <a:srgbClr val="0070C0"/>
              </a:solidFill>
              <a:cs typeface="+mj-cs"/>
            </a:endParaRPr>
          </a:p>
        </p:txBody>
      </p:sp>
    </p:spTree>
    <p:extLst>
      <p:ext uri="{BB962C8B-B14F-4D97-AF65-F5344CB8AC3E}">
        <p14:creationId xmlns:p14="http://schemas.microsoft.com/office/powerpoint/2010/main" val="1666107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295836" y="1371601"/>
            <a:ext cx="11362764" cy="6158754"/>
          </a:xfrm>
        </p:spPr>
        <p:txBody>
          <a:bodyPr>
            <a:noAutofit/>
          </a:bodyPr>
          <a:lstStyle/>
          <a:p>
            <a:pPr algn="just" rtl="1">
              <a:lnSpc>
                <a:spcPct val="150000"/>
              </a:lnSpc>
            </a:pPr>
            <a:r>
              <a:rPr lang="ar-SA" b="1" dirty="0">
                <a:solidFill>
                  <a:schemeClr val="tx1"/>
                </a:solidFill>
                <a:cs typeface="+mj-cs"/>
              </a:rPr>
              <a:t> </a:t>
            </a:r>
            <a:r>
              <a:rPr lang="ar-SA" b="1" dirty="0">
                <a:solidFill>
                  <a:schemeClr val="tx1"/>
                </a:solidFill>
                <a:cs typeface="+mj-cs"/>
              </a:rPr>
              <a:t>- طراحی بازديدعلمی: </a:t>
            </a:r>
            <a:r>
              <a:rPr lang="ar-SA" b="1" dirty="0">
                <a:solidFill>
                  <a:srgbClr val="0070C0"/>
                </a:solidFill>
                <a:cs typeface="+mj-cs"/>
              </a:rPr>
              <a:t>قبل از انجام بازديدعلمی، لازم است معلم فهرستی از کارهايی که بايد انجام گيرد، فراروی خويش داشته باشد؛ به عبارت ديگر، سازماندهی بازديد علمی را به صورت طرحی تهيه کند؛ مواردی چون ارتباط موضوع درس با بازديدعلمی، اهداف موضوع درس و اينکه بازديد علمی چگونه و به چه ميزان اين اهداف را محقق می کند، تهيه ی نقشه و منابع لازم، هماهنگی با مسئولان محل مورد نظر برای بازديد، توجيه والدين و دانش آموزان، فهرست وسايل و مواد لازم و تدارکات، نوع و چگونگی گزارش مورد انتظار از يادگيرندگان و در نهايت، چگونگی ارزشيابی از بازديدعلمی و تحقق اهداف بايدبه دقت طراحی شود.</a:t>
            </a:r>
            <a:endParaRPr lang="ar-SA" b="1" dirty="0">
              <a:solidFill>
                <a:srgbClr val="0070C0"/>
              </a:solidFill>
              <a:cs typeface="+mj-cs"/>
            </a:endParaRPr>
          </a:p>
        </p:txBody>
      </p:sp>
    </p:spTree>
    <p:extLst>
      <p:ext uri="{BB962C8B-B14F-4D97-AF65-F5344CB8AC3E}">
        <p14:creationId xmlns:p14="http://schemas.microsoft.com/office/powerpoint/2010/main" val="6503438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416859" y="1438836"/>
            <a:ext cx="11362764" cy="6158754"/>
          </a:xfrm>
        </p:spPr>
        <p:txBody>
          <a:bodyPr>
            <a:noAutofit/>
          </a:bodyPr>
          <a:lstStyle/>
          <a:p>
            <a:pPr algn="just" rtl="1">
              <a:lnSpc>
                <a:spcPct val="150000"/>
              </a:lnSpc>
            </a:pPr>
            <a:r>
              <a:rPr lang="ar-SA" b="1" dirty="0">
                <a:solidFill>
                  <a:schemeClr val="tx1"/>
                </a:solidFill>
                <a:cs typeface="+mj-cs"/>
              </a:rPr>
              <a:t> - توجيه والدين و مسئولان مدرسه: </a:t>
            </a:r>
            <a:r>
              <a:rPr lang="ar-SA" b="1" dirty="0">
                <a:solidFill>
                  <a:srgbClr val="0070C0"/>
                </a:solidFill>
                <a:cs typeface="+mj-cs"/>
              </a:rPr>
              <a:t>اخذ رضايت نامه ی کتبی از والدين و اطلاع رسانی دقيق به آنها در زمينه ی اهداف، مسير رفت و برگشت، زمان و مکان مورد بازديد، وسايل مورد نياز دانش آموزان.</a:t>
            </a:r>
          </a:p>
          <a:p>
            <a:pPr algn="just" rtl="1">
              <a:lnSpc>
                <a:spcPct val="150000"/>
              </a:lnSpc>
            </a:pPr>
            <a:r>
              <a:rPr lang="ar-SA" b="1" dirty="0">
                <a:solidFill>
                  <a:schemeClr val="tx1"/>
                </a:solidFill>
                <a:cs typeface="+mj-cs"/>
              </a:rPr>
              <a:t>- هماهنگی با مسئولان منطقه يا مکان مورد بازديد: </a:t>
            </a:r>
            <a:r>
              <a:rPr lang="ar-SA" b="1" dirty="0">
                <a:solidFill>
                  <a:srgbClr val="0070C0"/>
                </a:solidFill>
                <a:cs typeface="+mj-cs"/>
              </a:rPr>
              <a:t>در صورتی که بازديد از مکانها و محيط هايی صورت می گيردکه به اخذ مجوز نيازدارد (مثل موزه، آتشنشانی، تأسيسات يک سد، يک مزرعه و نظاير آن)، لازم است معلم هماهنگی و توجيه لازم را با مسئولان آن مکان </a:t>
            </a:r>
            <a:r>
              <a:rPr lang="ar-SA" b="1" dirty="0" smtClean="0">
                <a:solidFill>
                  <a:srgbClr val="0070C0"/>
                </a:solidFill>
                <a:cs typeface="+mj-cs"/>
              </a:rPr>
              <a:t>به</a:t>
            </a:r>
            <a:r>
              <a:rPr lang="fa-IR" b="1" dirty="0" smtClean="0">
                <a:solidFill>
                  <a:srgbClr val="0070C0"/>
                </a:solidFill>
                <a:cs typeface="+mj-cs"/>
              </a:rPr>
              <a:t> </a:t>
            </a:r>
            <a:r>
              <a:rPr lang="ar-SA" b="1" dirty="0" smtClean="0">
                <a:solidFill>
                  <a:srgbClr val="0070C0"/>
                </a:solidFill>
                <a:cs typeface="+mj-cs"/>
              </a:rPr>
              <a:t>عمل </a:t>
            </a:r>
            <a:r>
              <a:rPr lang="ar-SA" b="1" dirty="0">
                <a:solidFill>
                  <a:srgbClr val="0070C0"/>
                </a:solidFill>
                <a:cs typeface="+mj-cs"/>
              </a:rPr>
              <a:t>آورد. </a:t>
            </a:r>
            <a:endParaRPr lang="ar-SA" b="1" dirty="0">
              <a:solidFill>
                <a:srgbClr val="0070C0"/>
              </a:solidFill>
              <a:cs typeface="+mj-cs"/>
            </a:endParaRPr>
          </a:p>
        </p:txBody>
      </p:sp>
    </p:spTree>
    <p:extLst>
      <p:ext uri="{BB962C8B-B14F-4D97-AF65-F5344CB8AC3E}">
        <p14:creationId xmlns:p14="http://schemas.microsoft.com/office/powerpoint/2010/main" val="13917500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989" y="0"/>
            <a:ext cx="8596668" cy="672353"/>
          </a:xfrm>
        </p:spPr>
        <p:txBody>
          <a:bodyPr>
            <a:normAutofit fontScale="90000"/>
          </a:bodyPr>
          <a:lstStyle/>
          <a:p>
            <a:pPr algn="ct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en-US" sz="2000" b="1" dirty="0" smtClean="0">
                <a:solidFill>
                  <a:srgbClr val="0070C0"/>
                </a:solidFill>
              </a:rPr>
              <a:t/>
            </a:r>
            <a:br>
              <a:rPr lang="en-US" sz="2000" b="1" dirty="0" smtClean="0">
                <a:solidFill>
                  <a:srgbClr val="0070C0"/>
                </a:solidFill>
              </a:rPr>
            </a:br>
            <a:r>
              <a:rPr lang="en-US" sz="2000" b="1" dirty="0">
                <a:solidFill>
                  <a:srgbClr val="0070C0"/>
                </a:solidFill>
              </a:rPr>
              <a:t/>
            </a:r>
            <a:br>
              <a:rPr lang="en-US" sz="2000" b="1" dirty="0">
                <a:solidFill>
                  <a:srgbClr val="0070C0"/>
                </a:solidFill>
              </a:rPr>
            </a:br>
            <a:r>
              <a:rPr lang="fa-IR" sz="2000" b="1" dirty="0" smtClean="0">
                <a:solidFill>
                  <a:srgbClr val="0070C0"/>
                </a:solidFill>
              </a:rPr>
              <a:t>ادامه </a:t>
            </a:r>
            <a:endParaRPr lang="en-US" sz="2200" b="1" dirty="0">
              <a:solidFill>
                <a:srgbClr val="0070C0"/>
              </a:solidFill>
            </a:endParaRPr>
          </a:p>
        </p:txBody>
      </p:sp>
      <p:sp>
        <p:nvSpPr>
          <p:cNvPr id="3" name="Text Placeholder 2"/>
          <p:cNvSpPr>
            <a:spLocks noGrp="1"/>
          </p:cNvSpPr>
          <p:nvPr>
            <p:ph type="body" idx="1"/>
          </p:nvPr>
        </p:nvSpPr>
        <p:spPr>
          <a:xfrm>
            <a:off x="416859" y="1438836"/>
            <a:ext cx="11362764" cy="6158754"/>
          </a:xfrm>
        </p:spPr>
        <p:txBody>
          <a:bodyPr>
            <a:noAutofit/>
          </a:bodyPr>
          <a:lstStyle/>
          <a:p>
            <a:pPr algn="just" rtl="1">
              <a:lnSpc>
                <a:spcPct val="150000"/>
              </a:lnSpc>
            </a:pPr>
            <a:r>
              <a:rPr lang="ar-SA" b="1" dirty="0">
                <a:solidFill>
                  <a:schemeClr val="tx1"/>
                </a:solidFill>
                <a:cs typeface="+mj-cs"/>
              </a:rPr>
              <a:t>-توجيه دانش آموزان: </a:t>
            </a:r>
            <a:r>
              <a:rPr lang="ar-SA" b="1" dirty="0">
                <a:solidFill>
                  <a:srgbClr val="0070C0"/>
                </a:solidFill>
                <a:cs typeface="+mj-cs"/>
              </a:rPr>
              <a:t>معلم موظف است قبل ازانجام بازديد، اهداف بازديد، نوع اطلاعاتی که دانش آموزان بايد جمع آوری کنند، دسته بندی و تجزيه و تحليل اطلاعات، يادداشت برداری، گزارش نويسی و همه ی آنچه را انتظار دارد دانش آموزان در اين فرايند انجام دهند، به خوبی به آنها تفهيم کند. در اين زمينه، بچه ها حتی بايد نحوه ی ارزشيابی گزارش بازديد يا آنچه را بايد پس از بازديد ارائه دهند، به خوبی بدانند. همچنين لازم است توصيه های ايمنی،وسايل موردنيازی که دانش آموزان بايدهمراه داشته باشند، رفتار و اخلاق موردانتظار، نحوه ی مشارکت انضباط وهمياری گروهی به اطلاع آن ها برسد.</a:t>
            </a:r>
            <a:endParaRPr lang="ar-SA" b="1" dirty="0">
              <a:solidFill>
                <a:srgbClr val="0070C0"/>
              </a:solidFill>
              <a:cs typeface="+mj-cs"/>
            </a:endParaRPr>
          </a:p>
        </p:txBody>
      </p:sp>
    </p:spTree>
    <p:extLst>
      <p:ext uri="{BB962C8B-B14F-4D97-AF65-F5344CB8AC3E}">
        <p14:creationId xmlns:p14="http://schemas.microsoft.com/office/powerpoint/2010/main" val="4255596583"/>
      </p:ext>
    </p:extLst>
  </p:cSld>
  <p:clrMapOvr>
    <a:masterClrMapping/>
  </p:clrMapOvr>
  <p:timing>
    <p:tnLst>
      <p:par>
        <p:cTn id="1" dur="indefinite" restart="never" nodeType="tmRoot"/>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F496CB"/>
      </a:accent1>
      <a:accent2>
        <a:srgbClr val="BC356F"/>
      </a:accent2>
      <a:accent3>
        <a:srgbClr val="E65331"/>
      </a:accent3>
      <a:accent4>
        <a:srgbClr val="F27E19"/>
      </a:accent4>
      <a:accent5>
        <a:srgbClr val="F2AC19"/>
      </a:accent5>
      <a:accent6>
        <a:srgbClr val="BC80E0"/>
      </a:accent6>
      <a:hlink>
        <a:srgbClr val="EF5285"/>
      </a:hlink>
      <a:folHlink>
        <a:srgbClr val="F77F90"/>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23659B44-6E34-4CE8-8F0D-387DA7996826}"/>
    </a:ext>
  </a:extLst>
</a:theme>
</file>

<file path=docProps/app.xml><?xml version="1.0" encoding="utf-8"?>
<Properties xmlns="http://schemas.openxmlformats.org/officeDocument/2006/extended-properties" xmlns:vt="http://schemas.openxmlformats.org/officeDocument/2006/docPropsVTypes">
  <Template>Facet</Template>
  <TotalTime>370</TotalTime>
  <Words>2986</Words>
  <Application>Microsoft Office PowerPoint</Application>
  <PresentationFormat>Widescreen</PresentationFormat>
  <Paragraphs>114</Paragraphs>
  <Slides>25</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25</vt:i4>
      </vt:variant>
    </vt:vector>
  </HeadingPairs>
  <TitlesOfParts>
    <vt:vector size="33" baseType="lpstr">
      <vt:lpstr>Arial</vt:lpstr>
      <vt:lpstr>B Nazanin</vt:lpstr>
      <vt:lpstr>Calibri</vt:lpstr>
      <vt:lpstr>Tahoma</vt:lpstr>
      <vt:lpstr>Times New Roman</vt:lpstr>
      <vt:lpstr>Trebuchet MS</vt:lpstr>
      <vt:lpstr>Wingdings 3</vt:lpstr>
      <vt:lpstr>Facet</vt:lpstr>
      <vt:lpstr>       جلسه نهم مجازی  99/02/20</vt:lpstr>
      <vt:lpstr>    ادامه </vt:lpstr>
      <vt:lpstr>    ادامه </vt:lpstr>
      <vt:lpstr>    ادامه </vt:lpstr>
      <vt:lpstr>    ادامه </vt:lpstr>
      <vt:lpstr>    ادامه </vt:lpstr>
      <vt:lpstr>    ادامه </vt:lpstr>
      <vt:lpstr>    ادامه </vt:lpstr>
      <vt:lpstr>    ادامه </vt:lpstr>
      <vt:lpstr>    ادامه </vt:lpstr>
      <vt:lpstr>    ادامه </vt:lpstr>
      <vt:lpstr>    ادامه </vt:lpstr>
      <vt:lpstr>    ادامه </vt:lpstr>
      <vt:lpstr>    ادامه </vt:lpstr>
      <vt:lpstr>    ادامه </vt:lpstr>
      <vt:lpstr>    ادامه </vt:lpstr>
      <vt:lpstr>    ادامه </vt:lpstr>
      <vt:lpstr>    ادامه </vt:lpstr>
      <vt:lpstr>    ادامه </vt:lpstr>
      <vt:lpstr>    ادامه </vt:lpstr>
      <vt:lpstr>    ادامه </vt:lpstr>
      <vt:lpstr>    ادامه </vt:lpstr>
      <vt:lpstr>    ادامه </vt:lpstr>
      <vt:lpstr>    ادامه </vt:lpstr>
      <vt:lpstr>    ادامه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هویت یابی</dc:title>
  <dc:creator>RS</dc:creator>
  <cp:lastModifiedBy>maryam hosseini</cp:lastModifiedBy>
  <cp:revision>39</cp:revision>
  <dcterms:created xsi:type="dcterms:W3CDTF">2019-12-10T06:03:06Z</dcterms:created>
  <dcterms:modified xsi:type="dcterms:W3CDTF">2020-05-22T13:13:48Z</dcterms:modified>
</cp:coreProperties>
</file>