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59" r:id="rId3"/>
    <p:sldId id="260" r:id="rId4"/>
    <p:sldId id="261" r:id="rId5"/>
    <p:sldId id="262" r:id="rId6"/>
    <p:sldId id="264" r:id="rId7"/>
    <p:sldId id="265" r:id="rId8"/>
    <p:sldId id="266" r:id="rId9"/>
    <p:sldId id="270" r:id="rId10"/>
    <p:sldId id="271" r:id="rId11"/>
    <p:sldId id="272" r:id="rId12"/>
    <p:sldId id="273" r:id="rId13"/>
    <p:sldId id="274" r:id="rId14"/>
    <p:sldId id="275" r:id="rId15"/>
    <p:sldId id="276" r:id="rId16"/>
    <p:sldId id="277" r:id="rId17"/>
    <p:sldId id="278" r:id="rId18"/>
    <p:sldId id="27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0" autoAdjust="0"/>
    <p:restoredTop sz="94660"/>
  </p:normalViewPr>
  <p:slideViewPr>
    <p:cSldViewPr snapToGrid="0">
      <p:cViewPr varScale="1">
        <p:scale>
          <a:sx n="71" d="100"/>
          <a:sy n="71" d="100"/>
        </p:scale>
        <p:origin x="61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417" y="430307"/>
            <a:ext cx="8596668" cy="927846"/>
          </a:xfrm>
        </p:spPr>
        <p:txBody>
          <a:bodyPr>
            <a:normAutofit fontScale="90000"/>
          </a:bodyPr>
          <a:lstStyle/>
          <a:p>
            <a:pPr algn="ctr">
              <a:lnSpc>
                <a:spcPct val="150000"/>
              </a:lnSpc>
            </a:pP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200" b="1" dirty="0"/>
              <a:t/>
            </a:r>
            <a:br>
              <a:rPr lang="en-US" sz="2200" b="1" dirty="0"/>
            </a:br>
            <a:r>
              <a:rPr lang="fa-IR" sz="2200" b="1" dirty="0" smtClean="0">
                <a:solidFill>
                  <a:srgbClr val="0070C0"/>
                </a:solidFill>
              </a:rPr>
              <a:t>جلسه </a:t>
            </a:r>
            <a:r>
              <a:rPr lang="fa-IR" sz="2200" b="1" dirty="0" smtClean="0">
                <a:solidFill>
                  <a:srgbClr val="0070C0"/>
                </a:solidFill>
              </a:rPr>
              <a:t>دهم  </a:t>
            </a:r>
            <a:r>
              <a:rPr lang="fa-IR" sz="2200" b="1" dirty="0" smtClean="0">
                <a:solidFill>
                  <a:srgbClr val="0070C0"/>
                </a:solidFill>
              </a:rPr>
              <a:t>مجازی </a:t>
            </a:r>
            <a:br>
              <a:rPr lang="fa-IR" sz="2200" b="1" dirty="0" smtClean="0">
                <a:solidFill>
                  <a:srgbClr val="0070C0"/>
                </a:solidFill>
              </a:rPr>
            </a:br>
            <a:r>
              <a:rPr lang="fa-IR" sz="2200" b="1" dirty="0" smtClean="0">
                <a:solidFill>
                  <a:srgbClr val="0070C0"/>
                </a:solidFill>
              </a:rPr>
              <a:t>99/02/27</a:t>
            </a:r>
            <a:endParaRPr lang="en-US" sz="2200" b="1" dirty="0">
              <a:solidFill>
                <a:srgbClr val="0070C0"/>
              </a:solidFill>
            </a:endParaRPr>
          </a:p>
        </p:txBody>
      </p:sp>
      <p:sp>
        <p:nvSpPr>
          <p:cNvPr id="3" name="Text Placeholder 2"/>
          <p:cNvSpPr>
            <a:spLocks noGrp="1"/>
          </p:cNvSpPr>
          <p:nvPr>
            <p:ph type="body" idx="1"/>
          </p:nvPr>
        </p:nvSpPr>
        <p:spPr>
          <a:xfrm>
            <a:off x="416858" y="2017059"/>
            <a:ext cx="10488705" cy="5795683"/>
          </a:xfrm>
        </p:spPr>
        <p:txBody>
          <a:bodyPr>
            <a:noAutofit/>
          </a:bodyPr>
          <a:lstStyle/>
          <a:p>
            <a:pPr algn="justLow" rtl="1">
              <a:lnSpc>
                <a:spcPct val="150000"/>
              </a:lnSpc>
            </a:pPr>
            <a:r>
              <a:rPr lang="ar-SA" b="1" dirty="0">
                <a:solidFill>
                  <a:schemeClr val="tx1"/>
                </a:solidFill>
                <a:cs typeface="+mj-cs"/>
              </a:rPr>
              <a:t>گام چهارم:  تحلیل و تعیین نظام </a:t>
            </a:r>
            <a:r>
              <a:rPr lang="ar-SA" b="1" dirty="0" smtClean="0">
                <a:solidFill>
                  <a:schemeClr val="tx1"/>
                </a:solidFill>
                <a:cs typeface="+mj-cs"/>
              </a:rPr>
              <a:t>ارزشیابی</a:t>
            </a:r>
            <a:endParaRPr lang="fa-IR" b="1" dirty="0" smtClean="0">
              <a:solidFill>
                <a:schemeClr val="tx1"/>
              </a:solidFill>
              <a:cs typeface="+mj-cs"/>
            </a:endParaRPr>
          </a:p>
          <a:p>
            <a:pPr algn="justLow" rtl="1">
              <a:lnSpc>
                <a:spcPct val="150000"/>
              </a:lnSpc>
            </a:pPr>
            <a:r>
              <a:rPr lang="ar-SA" b="1" dirty="0">
                <a:solidFill>
                  <a:srgbClr val="0070C0"/>
                </a:solidFill>
                <a:cs typeface="+mj-cs"/>
              </a:rPr>
              <a:t>ارزش یابی عبارت است از فرایندی منظم برای تعیین و تشخیص میزان پیشرفت یادگیرنده در رسیدن به هدف های آموزشی . اهمیت فرایند ارزش یابی به عنوان یکی از مهم ترین بخش ها در آموزش از آن جا ناشی می شود که ارزش یابی موجبات آگاه شدن معلم از میزان موفقیت اجرای یک برنامه آموزشی، تجدید نظر در شیوه های یادگیری و برنامه، تصمیم گیری درباره ادامه روند کار مبتنی بر نیازهای دانش آموزان و هم چنین آگاه شدن والدین را از تحقق اهداف آموزشی فراهم می آورد. </a:t>
            </a:r>
          </a:p>
          <a:p>
            <a:pPr algn="justLow" rtl="1">
              <a:lnSpc>
                <a:spcPct val="150000"/>
              </a:lnSpc>
            </a:pPr>
            <a:r>
              <a:rPr lang="ar-SA" b="1" dirty="0">
                <a:solidFill>
                  <a:schemeClr val="tx1"/>
                </a:solidFill>
                <a:cs typeface="+mj-cs"/>
              </a:rPr>
              <a:t>ارزش یابی در چهارچوب درس مطالعات اجتماعی با رویکردهای مندرج در راهنمای این برنامه درسی عبارتست از: </a:t>
            </a:r>
          </a:p>
        </p:txBody>
      </p:sp>
    </p:spTree>
    <p:extLst>
      <p:ext uri="{BB962C8B-B14F-4D97-AF65-F5344CB8AC3E}">
        <p14:creationId xmlns:p14="http://schemas.microsoft.com/office/powerpoint/2010/main" val="4155463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marL="342900" indent="-342900" algn="just" rtl="1">
              <a:lnSpc>
                <a:spcPct val="150000"/>
              </a:lnSpc>
              <a:buFontTx/>
              <a:buChar char="-"/>
            </a:pPr>
            <a:r>
              <a:rPr lang="fa-IR" b="1" dirty="0">
                <a:solidFill>
                  <a:schemeClr val="tx1"/>
                </a:solidFill>
                <a:cs typeface="+mj-cs"/>
              </a:rPr>
              <a:t>مشاهده و استفاده از آن در اندازه گیری </a:t>
            </a:r>
          </a:p>
          <a:p>
            <a:pPr marL="342900" indent="-342900" algn="just" rtl="1">
              <a:lnSpc>
                <a:spcPct val="150000"/>
              </a:lnSpc>
              <a:buFontTx/>
              <a:buChar char="-"/>
            </a:pPr>
            <a:r>
              <a:rPr lang="fa-IR" b="1" dirty="0">
                <a:solidFill>
                  <a:srgbClr val="0070C0"/>
                </a:solidFill>
                <a:cs typeface="+mj-cs"/>
              </a:rPr>
              <a:t>متخصصین چهار شیوه مشاهده را به شرح زیر ارائه نموده اند: </a:t>
            </a:r>
          </a:p>
          <a:p>
            <a:pPr marL="342900" indent="-342900" algn="just" rtl="1">
              <a:lnSpc>
                <a:spcPct val="150000"/>
              </a:lnSpc>
              <a:buFontTx/>
              <a:buChar char="-"/>
            </a:pPr>
            <a:r>
              <a:rPr lang="fa-IR" b="1" dirty="0">
                <a:solidFill>
                  <a:srgbClr val="0070C0"/>
                </a:solidFill>
                <a:cs typeface="+mj-cs"/>
              </a:rPr>
              <a:t>الف) مقیاس درجه بندی : نقاط روی مقیاس توصیف می شوند . توصیف ها عبارت هایی هستند که به صورت رفتاری نشان می دهند که دانش آموز مورد مشاهده در مراحل مختلف مقیاس چگونه عمل می نمایند. </a:t>
            </a:r>
          </a:p>
          <a:p>
            <a:pPr marL="342900" indent="-342900" algn="just" rtl="1">
              <a:lnSpc>
                <a:spcPct val="150000"/>
              </a:lnSpc>
              <a:buFontTx/>
              <a:buChar char="-"/>
            </a:pPr>
            <a:r>
              <a:rPr lang="fa-IR" b="1" dirty="0">
                <a:solidFill>
                  <a:srgbClr val="0070C0"/>
                </a:solidFill>
                <a:cs typeface="+mj-cs"/>
              </a:rPr>
              <a:t>ب)چک لیست ها (فهرست های بازبینی) : در فرم ها و برگ ها ، فهرستی از رفتارهایی که قرار است مورد ارزش یابی قرار گیرند تهیه می شود. رفتارها مورد مشاهده قرار می گیرد و ارزش یابی آن ها به صورت کمی (نمره) یا توصیفی (خوب، متوسط و...) تعیین می گردد.</a:t>
            </a:r>
          </a:p>
        </p:txBody>
      </p:sp>
    </p:spTree>
    <p:extLst>
      <p:ext uri="{BB962C8B-B14F-4D97-AF65-F5344CB8AC3E}">
        <p14:creationId xmlns:p14="http://schemas.microsoft.com/office/powerpoint/2010/main" val="29457227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rgbClr val="0070C0"/>
                </a:solidFill>
                <a:cs typeface="+mj-cs"/>
              </a:rPr>
              <a:t>با توجه به اینکه برای تدریس مطالعات اجتماعی از ترکیبی از روش های مختلف (بازدید علمی، انجام پروژه ، بحث گروهی و ...) استفاده می شود، </a:t>
            </a:r>
            <a:r>
              <a:rPr lang="ar-SA" b="1" dirty="0">
                <a:solidFill>
                  <a:schemeClr val="tx1"/>
                </a:solidFill>
                <a:cs typeface="+mj-cs"/>
              </a:rPr>
              <a:t>سیاهه های ارزیابی برای هر روش تنظیم و طراحی می گردد ویژگی های خاص خود را دارد و ملاک ها و معیارهای مندرج در آن با سیاهه های دیگر متفاوت خواهد بود. </a:t>
            </a:r>
          </a:p>
          <a:p>
            <a:pPr algn="just" rtl="1">
              <a:lnSpc>
                <a:spcPct val="150000"/>
              </a:lnSpc>
            </a:pPr>
            <a:r>
              <a:rPr lang="ar-SA" b="1" dirty="0">
                <a:solidFill>
                  <a:srgbClr val="0070C0"/>
                </a:solidFill>
                <a:cs typeface="+mj-cs"/>
              </a:rPr>
              <a:t>ج)  سوابق تراکمی: در این روش که تمام پاسخ های فردی را در خلال مدت معینی در بر می گیرد، اطلاعات جمع آوری و در مورد پیشرفت تحصیلی دانش آموز در موضوع خاص اظهار نظر می شود و میزان پیشرفت او ارزش گذاری می </a:t>
            </a:r>
            <a:r>
              <a:rPr lang="ar-SA" b="1" dirty="0" smtClean="0">
                <a:solidFill>
                  <a:srgbClr val="0070C0"/>
                </a:solidFill>
                <a:cs typeface="+mj-cs"/>
              </a:rPr>
              <a:t>گردد.</a:t>
            </a:r>
            <a:endParaRPr lang="fa-IR" b="1" dirty="0">
              <a:solidFill>
                <a:srgbClr val="0070C0"/>
              </a:solidFill>
              <a:cs typeface="+mj-cs"/>
            </a:endParaRPr>
          </a:p>
          <a:p>
            <a:pPr algn="just" rtl="1">
              <a:lnSpc>
                <a:spcPct val="150000"/>
              </a:lnSpc>
            </a:pPr>
            <a:r>
              <a:rPr lang="ar-SA" b="1" dirty="0">
                <a:solidFill>
                  <a:srgbClr val="0070C0"/>
                </a:solidFill>
                <a:cs typeface="+mj-cs"/>
              </a:rPr>
              <a:t>د) یادداشت رویدادهای مهم: از این روش معمولا برای اندازه گیری نتایج عاطفی و روانی – حرکتی می توان استفاده کرد. ولی ارزش یابی شامل توصیف واقعی از رویدادها و اتفاقات معنی داری است که معلم در نتیجه مشاهده از رفتار دانش آموز و در جریان آموزش ، یادداشت می کند. </a:t>
            </a:r>
            <a:endParaRPr lang="ar-SA" b="1" dirty="0">
              <a:solidFill>
                <a:srgbClr val="0070C0"/>
              </a:solidFill>
              <a:cs typeface="+mj-cs"/>
            </a:endParaRPr>
          </a:p>
        </p:txBody>
      </p:sp>
    </p:spTree>
    <p:extLst>
      <p:ext uri="{BB962C8B-B14F-4D97-AF65-F5344CB8AC3E}">
        <p14:creationId xmlns:p14="http://schemas.microsoft.com/office/powerpoint/2010/main" val="25846989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510989" y="699246"/>
            <a:ext cx="11362764" cy="5957048"/>
          </a:xfrm>
        </p:spPr>
        <p:txBody>
          <a:bodyPr>
            <a:noAutofit/>
          </a:bodyPr>
          <a:lstStyle/>
          <a:p>
            <a:pPr algn="just" rtl="1">
              <a:lnSpc>
                <a:spcPct val="150000"/>
              </a:lnSpc>
            </a:pPr>
            <a:r>
              <a:rPr lang="ar-SA" b="1" dirty="0">
                <a:solidFill>
                  <a:schemeClr val="tx1"/>
                </a:solidFill>
                <a:cs typeface="+mj-cs"/>
              </a:rPr>
              <a:t>روش یادداشت های روزانه (خودارزیابی): </a:t>
            </a:r>
            <a:r>
              <a:rPr lang="ar-SA" b="1" dirty="0">
                <a:solidFill>
                  <a:srgbClr val="0070C0"/>
                </a:solidFill>
                <a:cs typeface="+mj-cs"/>
              </a:rPr>
              <a:t>در این روش ، از دانش آموز خواسته می شود تا احساسات ، تجارب یادگیری ، فعالیت های کلاسی خود را به طور روزانه یادداشت کند و برای ارزیابی در اختیار معلم قرار دهد یا یادداشت های روزانه خود را در کلاس توضیح دهد، تبیین کند و به بحث گذارد. </a:t>
            </a:r>
            <a:endParaRPr lang="fa-IR" b="1" dirty="0" smtClean="0">
              <a:solidFill>
                <a:srgbClr val="0070C0"/>
              </a:solidFill>
              <a:cs typeface="+mj-cs"/>
            </a:endParaRPr>
          </a:p>
          <a:p>
            <a:pPr algn="just" rtl="1">
              <a:lnSpc>
                <a:spcPct val="150000"/>
              </a:lnSpc>
            </a:pPr>
            <a:r>
              <a:rPr lang="fa-IR" b="1" dirty="0">
                <a:solidFill>
                  <a:schemeClr val="tx1"/>
                </a:solidFill>
                <a:cs typeface="+mj-cs"/>
              </a:rPr>
              <a:t>اظهار نظرهای کتبی و شفاهی معلم درباره بهبود عملکرد دانش آموز و پرهیز از نمره : </a:t>
            </a:r>
            <a:r>
              <a:rPr lang="fa-IR" b="1" dirty="0">
                <a:solidFill>
                  <a:srgbClr val="0070C0"/>
                </a:solidFill>
                <a:cs typeface="+mj-cs"/>
              </a:rPr>
              <a:t>این روش، شامل اظهار نظرهایی است که به صورت توصیفی توسط معلم درباره دانش آموز می شود. این اظهار نظرها می تواند به صورت شفاهی به دانش آموز گفته شود و یا به صورت کتبی ثبت و به اطلاع دانش آموز یا ولی وی برسد و یا در محلی نگهداری شود. </a:t>
            </a:r>
            <a:endParaRPr lang="fa-IR" b="1" dirty="0" smtClean="0">
              <a:solidFill>
                <a:srgbClr val="0070C0"/>
              </a:solidFill>
              <a:cs typeface="+mj-cs"/>
            </a:endParaRPr>
          </a:p>
        </p:txBody>
      </p:sp>
    </p:spTree>
    <p:extLst>
      <p:ext uri="{BB962C8B-B14F-4D97-AF65-F5344CB8AC3E}">
        <p14:creationId xmlns:p14="http://schemas.microsoft.com/office/powerpoint/2010/main" val="8487486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21977"/>
            <a:ext cx="11362764" cy="6158754"/>
          </a:xfrm>
        </p:spPr>
        <p:txBody>
          <a:bodyPr>
            <a:noAutofit/>
          </a:bodyPr>
          <a:lstStyle/>
          <a:p>
            <a:pPr algn="just" rtl="1">
              <a:lnSpc>
                <a:spcPct val="150000"/>
              </a:lnSpc>
            </a:pPr>
            <a:r>
              <a:rPr lang="ar-SA" b="1" dirty="0">
                <a:solidFill>
                  <a:srgbClr val="0070C0"/>
                </a:solidFill>
                <a:cs typeface="+mj-cs"/>
              </a:rPr>
              <a:t>ا</a:t>
            </a:r>
            <a:r>
              <a:rPr lang="ar-SA" b="1" dirty="0">
                <a:solidFill>
                  <a:schemeClr val="tx1"/>
                </a:solidFill>
                <a:cs typeface="+mj-cs"/>
              </a:rPr>
              <a:t>رائه کارهای عملی به دانش آموزان : </a:t>
            </a:r>
            <a:r>
              <a:rPr lang="ar-SA" b="1" dirty="0">
                <a:solidFill>
                  <a:srgbClr val="0070C0"/>
                </a:solidFill>
                <a:cs typeface="+mj-cs"/>
              </a:rPr>
              <a:t>بر اساس دروس و محتوای ارائه شده و به منظور تثبیت یادگیری و شناسایی و ارزش یابی میزان یادگیری، انجام کارهایی به دانش آموز واگذار می شود. با توجه به سن دانش آموزان ، موقعیت ، شرایط و محتوای دوره و پایه تحصیلی کارهای عملی نیز متفاوت وگوناگون می باشد. مواردی مانند تهیه نشریه، جمع آوری اطلاعات و تهیه گزارش ، ساخت ابزار ، مطالعه کتب، خلاصه نویسی ، شرکت در جلسات خاص و ... از جمله کارهای عملی است. </a:t>
            </a:r>
          </a:p>
          <a:p>
            <a:pPr algn="just" rtl="1">
              <a:lnSpc>
                <a:spcPct val="150000"/>
              </a:lnSpc>
            </a:pPr>
            <a:r>
              <a:rPr lang="ar-SA" b="1" dirty="0">
                <a:solidFill>
                  <a:schemeClr val="tx1"/>
                </a:solidFill>
                <a:cs typeface="+mj-cs"/>
              </a:rPr>
              <a:t>انجام آزمون های عینی یا بسته پاسخ : </a:t>
            </a:r>
            <a:r>
              <a:rPr lang="ar-SA" b="1" dirty="0">
                <a:solidFill>
                  <a:srgbClr val="0070C0"/>
                </a:solidFill>
                <a:cs typeface="+mj-cs"/>
              </a:rPr>
              <a:t>از انواع آزمون های عینی یا بسته پاسخ (چندگزینه ای ، جورکردنی، ص / غ ) و آزمون های کوتاه پاسخ به صورت کتبی استفاده می شود. </a:t>
            </a:r>
            <a:endParaRPr lang="ar-SA" b="1" dirty="0">
              <a:solidFill>
                <a:srgbClr val="0070C0"/>
              </a:solidFill>
              <a:cs typeface="+mj-cs"/>
            </a:endParaRPr>
          </a:p>
        </p:txBody>
      </p:sp>
    </p:spTree>
    <p:extLst>
      <p:ext uri="{BB962C8B-B14F-4D97-AF65-F5344CB8AC3E}">
        <p14:creationId xmlns:p14="http://schemas.microsoft.com/office/powerpoint/2010/main" val="4104522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21977"/>
            <a:ext cx="11362764" cy="6158754"/>
          </a:xfrm>
        </p:spPr>
        <p:txBody>
          <a:bodyPr>
            <a:noAutofit/>
          </a:bodyPr>
          <a:lstStyle/>
          <a:p>
            <a:pPr algn="just" rtl="1">
              <a:lnSpc>
                <a:spcPct val="150000"/>
              </a:lnSpc>
            </a:pPr>
            <a:r>
              <a:rPr lang="ar-SA" b="1" dirty="0">
                <a:solidFill>
                  <a:schemeClr val="tx1"/>
                </a:solidFill>
                <a:cs typeface="+mj-cs"/>
              </a:rPr>
              <a:t>استفاده از پرسش های شفاهی : </a:t>
            </a:r>
            <a:r>
              <a:rPr lang="ar-SA" b="1" dirty="0">
                <a:solidFill>
                  <a:srgbClr val="0070C0"/>
                </a:solidFill>
                <a:cs typeface="+mj-cs"/>
              </a:rPr>
              <a:t>در این روش معلمان به تناسب محتوای درس و نحوه آموزش ، از دانش آموزان سوالاتی را به صورت شفاهی می پرسند. این روش بیش ترین استفاده را در کلاس های آموزشی در نظام ما را دارد و به خاطر سهولت در طرح ، اجرا و ... معمولا از ان استفاده می شود. در حالی که تنها یکی از روش های گوناگون و ارزش یابی مستمر است.</a:t>
            </a:r>
          </a:p>
          <a:p>
            <a:pPr algn="just" rtl="1">
              <a:lnSpc>
                <a:spcPct val="150000"/>
              </a:lnSpc>
            </a:pPr>
            <a:r>
              <a:rPr lang="ar-SA" b="1" dirty="0">
                <a:solidFill>
                  <a:schemeClr val="tx1"/>
                </a:solidFill>
                <a:cs typeface="+mj-cs"/>
              </a:rPr>
              <a:t>استفاده از سوالات تشریحی به صورت توصیفی، تحلیلی ، تبیینی و خلاصه نویسی: </a:t>
            </a:r>
            <a:r>
              <a:rPr lang="ar-SA" b="1" dirty="0">
                <a:solidFill>
                  <a:srgbClr val="0070C0"/>
                </a:solidFill>
                <a:cs typeface="+mj-cs"/>
              </a:rPr>
              <a:t>در این روش ، یک یا چند سوال تشریحی برای دانش آموزان مطرح می شود و از آنها خواسته می شود تا پاسخ سوال را به صورت های توصیفی، تحلیلی ، تبیینی و خلاصه نویسی بنویسند. </a:t>
            </a:r>
          </a:p>
          <a:p>
            <a:pPr algn="just" rtl="1">
              <a:lnSpc>
                <a:spcPct val="150000"/>
              </a:lnSpc>
            </a:pPr>
            <a:endParaRPr lang="ar-SA" b="1" dirty="0">
              <a:solidFill>
                <a:schemeClr val="tx1"/>
              </a:solidFill>
              <a:cs typeface="+mj-cs"/>
            </a:endParaRPr>
          </a:p>
        </p:txBody>
      </p:sp>
    </p:spTree>
    <p:extLst>
      <p:ext uri="{BB962C8B-B14F-4D97-AF65-F5344CB8AC3E}">
        <p14:creationId xmlns:p14="http://schemas.microsoft.com/office/powerpoint/2010/main" val="3439172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89214"/>
            <a:ext cx="11362764" cy="5325033"/>
          </a:xfrm>
        </p:spPr>
        <p:txBody>
          <a:bodyPr>
            <a:noAutofit/>
          </a:bodyPr>
          <a:lstStyle/>
          <a:p>
            <a:pPr algn="just" rtl="1">
              <a:lnSpc>
                <a:spcPct val="150000"/>
              </a:lnSpc>
            </a:pPr>
            <a:r>
              <a:rPr lang="ar-SA" b="1" dirty="0">
                <a:solidFill>
                  <a:schemeClr val="tx1"/>
                </a:solidFill>
                <a:cs typeface="+mj-cs"/>
              </a:rPr>
              <a:t>مشارکت دادن دانش آموزان در ارزش یابی از خود یا دیگران : </a:t>
            </a:r>
            <a:r>
              <a:rPr lang="ar-SA" b="1" dirty="0">
                <a:solidFill>
                  <a:srgbClr val="0070C0"/>
                </a:solidFill>
                <a:cs typeface="+mj-cs"/>
              </a:rPr>
              <a:t>در این روش زمینه هایی فراهم می گردد تا دانش آموزان کار خود یا همکلاسی هایشان را مورد ارزش یابی قرار دهند. نمونه ساده آن تعویض  برگه های پاسخ دانش آموزان به یک سوال یا سوالات می باشد که تصحیح آن توسط دانش آموزان با راهنمایی کلی معلم صورت می گیرد. </a:t>
            </a:r>
          </a:p>
          <a:p>
            <a:pPr algn="just" rtl="1">
              <a:lnSpc>
                <a:spcPct val="150000"/>
              </a:lnSpc>
            </a:pPr>
            <a:r>
              <a:rPr lang="ar-SA" b="1" dirty="0">
                <a:solidFill>
                  <a:srgbClr val="0070C0"/>
                </a:solidFill>
                <a:cs typeface="+mj-cs"/>
              </a:rPr>
              <a:t>با توجه به آن چه گفته شد ، معلم بر حسب اهداف ارزش یابی از ترکیبی از آزمون های مختلف می تواند استفاده کند و بهتر است ارزش یابی خود را به یک نوع ازمون محدود نسازد.</a:t>
            </a:r>
          </a:p>
          <a:p>
            <a:pPr algn="just" rtl="1">
              <a:lnSpc>
                <a:spcPct val="150000"/>
              </a:lnSpc>
            </a:pPr>
            <a:r>
              <a:rPr lang="ar-SA" b="1" dirty="0">
                <a:solidFill>
                  <a:srgbClr val="0070C0"/>
                </a:solidFill>
                <a:cs typeface="+mj-cs"/>
              </a:rPr>
              <a:t>* در ارزش یابی مستمر باید به تفاوت های فردی دانش آموزان توجه شود. در این زمینه با توجه به استعدادهای دانش آموزان در حیطه های مختلف مهارتی باید اولا روند پیشرفت دانش آموز مد نظر قرار گیرد(و اگر دانش آموز پیشرفتی ندارد علت آن بررسی و راهکار مناسبی اتخاذ شود) و دوما برآیندی از مجموع فعالیت های دانش آموز متناسب با توان و استعدادهای وی در نظر گرفته شود. </a:t>
            </a:r>
            <a:endParaRPr lang="ar-SA" b="1" dirty="0">
              <a:solidFill>
                <a:srgbClr val="0070C0"/>
              </a:solidFill>
              <a:cs typeface="+mj-cs"/>
            </a:endParaRPr>
          </a:p>
        </p:txBody>
      </p:sp>
    </p:spTree>
    <p:extLst>
      <p:ext uri="{BB962C8B-B14F-4D97-AF65-F5344CB8AC3E}">
        <p14:creationId xmlns:p14="http://schemas.microsoft.com/office/powerpoint/2010/main" val="27484326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15153" y="1382602"/>
            <a:ext cx="11362764" cy="6158754"/>
          </a:xfrm>
        </p:spPr>
        <p:txBody>
          <a:bodyPr>
            <a:noAutofit/>
          </a:bodyPr>
          <a:lstStyle/>
          <a:p>
            <a:pPr algn="just" rtl="1">
              <a:lnSpc>
                <a:spcPct val="150000"/>
              </a:lnSpc>
            </a:pPr>
            <a:r>
              <a:rPr lang="ar-SA" b="1" dirty="0">
                <a:solidFill>
                  <a:schemeClr val="tx1"/>
                </a:solidFill>
                <a:cs typeface="+mj-cs"/>
              </a:rPr>
              <a:t>ارزش یابی پایانی </a:t>
            </a:r>
          </a:p>
          <a:p>
            <a:pPr algn="just" rtl="1">
              <a:lnSpc>
                <a:spcPct val="150000"/>
              </a:lnSpc>
            </a:pPr>
            <a:r>
              <a:rPr lang="ar-SA" b="1" dirty="0">
                <a:solidFill>
                  <a:srgbClr val="0070C0"/>
                </a:solidFill>
                <a:cs typeface="+mj-cs"/>
              </a:rPr>
              <a:t>ارزش یابی پایانی در دو نیم سال انجام می گیرد و نیم سال اول نیمی از کتاب و برنامه درسی و در نیم سال دوم (خردادماه) تمام کتاب را در بر می گیرد. این ارزشیابی در پایه سوم ابتدایی به صورت شفاهی و در بقیه پایه ها (چهارم تا سوم راهنمایی) کتبی می باشد. </a:t>
            </a:r>
          </a:p>
          <a:p>
            <a:pPr algn="just" rtl="1">
              <a:lnSpc>
                <a:spcPct val="150000"/>
              </a:lnSpc>
            </a:pPr>
            <a:r>
              <a:rPr lang="ar-SA" b="1" dirty="0">
                <a:solidFill>
                  <a:srgbClr val="0070C0"/>
                </a:solidFill>
                <a:cs typeface="+mj-cs"/>
              </a:rPr>
              <a:t>* به منظور جلوگیری از حافظه محوری و تاکید بیش از اندازه بر قلمرو دانش و با توجه به توان بیان و توضیح دانش آموزان پایه سوم ابتدایی و هم چنین اهداف و رویکرد برنامه، پیشنهاد می شود که در آزمون های پایانی شفاهی پایه سوم ابتدایی از روش های مختلف نظیر بازشناسی موارد ص / غ روی تصاویر ، جورچین ها، نمایش فرآیندها و توالی ها روی تصویر و سایر موارد متناسب با محتوای پایه ی سوم ابتدایی استفاده شود و آزمون پایانی صرفاً به سوال و جواب شفاهی دانش آموزان منحصر نگردد. </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1975835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95836" y="1021977"/>
            <a:ext cx="11362764" cy="5553635"/>
          </a:xfrm>
        </p:spPr>
        <p:txBody>
          <a:bodyPr>
            <a:noAutofit/>
          </a:bodyPr>
          <a:lstStyle/>
          <a:p>
            <a:pPr marL="342900" indent="-342900" algn="just" rtl="1">
              <a:lnSpc>
                <a:spcPct val="150000"/>
              </a:lnSpc>
              <a:buFont typeface="Arial" panose="020B0604020202020204" pitchFamily="34" charset="0"/>
              <a:buChar char="•"/>
            </a:pPr>
            <a:r>
              <a:rPr lang="ar-SA" b="1" dirty="0" smtClean="0">
                <a:solidFill>
                  <a:srgbClr val="0070C0"/>
                </a:solidFill>
                <a:cs typeface="+mj-cs"/>
              </a:rPr>
              <a:t>در </a:t>
            </a:r>
            <a:r>
              <a:rPr lang="ar-SA" b="1" dirty="0">
                <a:solidFill>
                  <a:srgbClr val="0070C0"/>
                </a:solidFill>
                <a:cs typeface="+mj-cs"/>
              </a:rPr>
              <a:t>ارزش یابی های پایانی کتبی سال چهارم ابتدایی تا سوم راهنمایی یک آزمون 20 نمره ای شامل انواع پرسش های عینی ، تشریحی و عملکردی طراحی می شود. </a:t>
            </a:r>
            <a:endParaRPr lang="fa-IR" b="1" dirty="0" smtClean="0">
              <a:solidFill>
                <a:srgbClr val="0070C0"/>
              </a:solidFill>
              <a:cs typeface="+mj-cs"/>
            </a:endParaRPr>
          </a:p>
          <a:p>
            <a:pPr marL="342900" indent="-342900" algn="just" rtl="1">
              <a:lnSpc>
                <a:spcPct val="150000"/>
              </a:lnSpc>
              <a:buFont typeface="Arial" panose="020B0604020202020204" pitchFamily="34" charset="0"/>
              <a:buChar char="•"/>
            </a:pPr>
            <a:r>
              <a:rPr lang="ar-SA" b="1" dirty="0">
                <a:solidFill>
                  <a:srgbClr val="0070C0"/>
                </a:solidFill>
                <a:cs typeface="+mj-cs"/>
              </a:rPr>
              <a:t>در این زمینه توصیه می شود که با توجه به توان محدودتر دانش آموزان پایه های چهارم و پنجم ابتدایی و ورود آنان به مرحله آزمون های کتبی، دامنه پاسخ به سوالات انشایی از بعد تحلیلی و تبیینی محدودتر و به موازات حرکت به سمت پایه های بالاتر ، این دامنه به تدریج افزایش یابد. </a:t>
            </a:r>
            <a:endParaRPr lang="fa-IR" b="1" dirty="0" smtClean="0">
              <a:solidFill>
                <a:srgbClr val="0070C0"/>
              </a:solidFill>
              <a:cs typeface="+mj-cs"/>
            </a:endParaRPr>
          </a:p>
          <a:p>
            <a:pPr marL="342900" indent="-342900" algn="just" rtl="1">
              <a:lnSpc>
                <a:spcPct val="150000"/>
              </a:lnSpc>
              <a:buFont typeface="Arial" panose="020B0604020202020204" pitchFamily="34" charset="0"/>
              <a:buChar char="•"/>
            </a:pPr>
            <a:endParaRPr lang="ar-SA" b="1" dirty="0">
              <a:solidFill>
                <a:srgbClr val="0070C0"/>
              </a:solidFill>
              <a:cs typeface="+mj-cs"/>
            </a:endParaRPr>
          </a:p>
        </p:txBody>
      </p:sp>
    </p:spTree>
    <p:extLst>
      <p:ext uri="{BB962C8B-B14F-4D97-AF65-F5344CB8AC3E}">
        <p14:creationId xmlns:p14="http://schemas.microsoft.com/office/powerpoint/2010/main" val="41992001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95836" y="1021977"/>
            <a:ext cx="11362764" cy="5553635"/>
          </a:xfrm>
        </p:spPr>
        <p:txBody>
          <a:bodyPr>
            <a:noAutofit/>
          </a:bodyPr>
          <a:lstStyle/>
          <a:p>
            <a:pPr algn="just" rtl="1">
              <a:lnSpc>
                <a:spcPct val="150000"/>
              </a:lnSpc>
            </a:pPr>
            <a:r>
              <a:rPr lang="ar-SA" b="1" dirty="0">
                <a:solidFill>
                  <a:srgbClr val="0070C0"/>
                </a:solidFill>
                <a:cs typeface="+mj-cs"/>
              </a:rPr>
              <a:t>هم چنین در ارزش یابی های کتبی پایانی بخشی از اهداف که در قلمرو دانش و حقایق قرار می گیرند از طریق آزمون های کوتاه پاسخ و تشریحی و بخشی دیگر از مهارت های قابل سنجش در آزمون کتبی مانند نقشه خوانی ، ترسیم و تکمیل نمودار، مرتب نمودن فرایندها روی شکل ، نامگذاری اشکال و ...) وبخشی از نگرش ها از طریق طراحی موقعیت ها و فعالیت هایی که معلم طراحی می کند همگی، در حین آزمون پایانی به صورت </a:t>
            </a:r>
            <a:r>
              <a:rPr lang="ar-SA" b="1" dirty="0">
                <a:solidFill>
                  <a:schemeClr val="tx1"/>
                </a:solidFill>
                <a:cs typeface="+mj-cs"/>
              </a:rPr>
              <a:t>آزمون عملکردی </a:t>
            </a:r>
            <a:r>
              <a:rPr lang="ar-SA" b="1" dirty="0">
                <a:solidFill>
                  <a:srgbClr val="0070C0"/>
                </a:solidFill>
                <a:cs typeface="+mj-cs"/>
              </a:rPr>
              <a:t>مورد ارزش یابی قرار گیرد. </a:t>
            </a:r>
          </a:p>
          <a:p>
            <a:pPr algn="just" rtl="1">
              <a:lnSpc>
                <a:spcPct val="150000"/>
              </a:lnSpc>
            </a:pPr>
            <a:r>
              <a:rPr lang="ar-SA" b="1" dirty="0">
                <a:solidFill>
                  <a:schemeClr val="tx1"/>
                </a:solidFill>
                <a:cs typeface="+mj-cs"/>
              </a:rPr>
              <a:t> بدین لحاظ آزمون پایانی کتبی ممکن است به شیوه رایج یک یا دو برگه مملو از سوال نباشد و می تواند دفترچه ای شامل انواع فعالیت های منظم و سازماندهی شده در حیطه های مختلف باشد که در عین حال رغبت و علاقه آزمون شوندگان را برانگیزد. </a:t>
            </a:r>
            <a:endParaRPr lang="ar-SA" b="1" dirty="0">
              <a:solidFill>
                <a:schemeClr val="tx1"/>
              </a:solidFill>
              <a:cs typeface="+mj-cs"/>
            </a:endParaRPr>
          </a:p>
        </p:txBody>
      </p:sp>
    </p:spTree>
    <p:extLst>
      <p:ext uri="{BB962C8B-B14F-4D97-AF65-F5344CB8AC3E}">
        <p14:creationId xmlns:p14="http://schemas.microsoft.com/office/powerpoint/2010/main" val="1033101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035424"/>
            <a:ext cx="10488705" cy="5795683"/>
          </a:xfrm>
        </p:spPr>
        <p:txBody>
          <a:bodyPr>
            <a:noAutofit/>
          </a:bodyPr>
          <a:lstStyle/>
          <a:p>
            <a:pPr algn="just" rtl="1">
              <a:lnSpc>
                <a:spcPct val="150000"/>
              </a:lnSpc>
            </a:pPr>
            <a:r>
              <a:rPr lang="ar-SA" b="1" dirty="0">
                <a:solidFill>
                  <a:srgbClr val="0070C0"/>
                </a:solidFill>
                <a:cs typeface="+mj-cs"/>
              </a:rPr>
              <a:t>جمع آوری و تجزیه و تحلیل هدفمند، نظام یافته و مداوم اطلاعات درباره دانش آموزان به منظور آن که دریابیم آن ها " نتایج یا برون دادهای یادگیری" را به چه میزان و چگونه بروز می دهند. درواقع پیشرفت دانش آموزان در درس مطالعات اجتماعی از طریق بروز و ظهور نتایج یادگیری توسط آن ها ، هدایت می شود. </a:t>
            </a:r>
          </a:p>
          <a:p>
            <a:pPr algn="just" rtl="1">
              <a:lnSpc>
                <a:spcPct val="150000"/>
              </a:lnSpc>
            </a:pPr>
            <a:r>
              <a:rPr lang="ar-SA" b="1" dirty="0">
                <a:solidFill>
                  <a:srgbClr val="0070C0"/>
                </a:solidFill>
                <a:cs typeface="+mj-cs"/>
              </a:rPr>
              <a:t>به منظور دست یابی به ارزش یابی موثر اصول و موارد زیر توصیه می شود</a:t>
            </a:r>
            <a:r>
              <a:rPr lang="ar-SA" b="1" dirty="0" smtClean="0">
                <a:solidFill>
                  <a:srgbClr val="0070C0"/>
                </a:solidFill>
                <a:cs typeface="+mj-cs"/>
              </a:rPr>
              <a:t>:</a:t>
            </a:r>
            <a:endParaRPr lang="fa-IR" b="1" dirty="0" smtClean="0">
              <a:solidFill>
                <a:srgbClr val="0070C0"/>
              </a:solidFill>
              <a:cs typeface="+mj-cs"/>
            </a:endParaRPr>
          </a:p>
          <a:p>
            <a:pPr algn="just" rtl="1">
              <a:lnSpc>
                <a:spcPct val="150000"/>
              </a:lnSpc>
            </a:pPr>
            <a:r>
              <a:rPr lang="ar-SA" b="1" dirty="0">
                <a:solidFill>
                  <a:srgbClr val="0070C0"/>
                </a:solidFill>
                <a:cs typeface="+mj-cs"/>
              </a:rPr>
              <a:t>جمع آوری و تجزیه و تحلیل هدفمند، نظام یافته و مداوم اطلاعات درباره دانش آموزان به منظور آن که دریابیم آن ها " نتایج یا برون دادهای یادگیری" را به چه میزان و چگونه بروز می دهند. درواقع پیشرفت دانش آموزان در درس مطالعات اجتماعی از طریق بروز و ظهور نتایج یادگیری توسط آن ها ، هدایت می شود. </a:t>
            </a:r>
          </a:p>
          <a:p>
            <a:pPr algn="just" rtl="1">
              <a:lnSpc>
                <a:spcPct val="150000"/>
              </a:lnSpc>
            </a:pPr>
            <a:r>
              <a:rPr lang="ar-SA" b="1" dirty="0">
                <a:solidFill>
                  <a:srgbClr val="0070C0"/>
                </a:solidFill>
                <a:cs typeface="+mj-cs"/>
              </a:rPr>
              <a:t>به منظور دست یابی به ارزش یابی موثر اصول و موارد زیر توصیه می شود:</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35467616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63071" y="1237130"/>
            <a:ext cx="10488705" cy="5795683"/>
          </a:xfrm>
        </p:spPr>
        <p:txBody>
          <a:bodyPr>
            <a:noAutofit/>
          </a:bodyPr>
          <a:lstStyle/>
          <a:p>
            <a:pPr algn="just" rtl="1">
              <a:lnSpc>
                <a:spcPct val="150000"/>
              </a:lnSpc>
            </a:pPr>
            <a:r>
              <a:rPr lang="ar-SA" b="1" dirty="0">
                <a:solidFill>
                  <a:srgbClr val="0070C0"/>
                </a:solidFill>
                <a:cs typeface="+mj-cs"/>
              </a:rPr>
              <a:t>* ارزش یابی باید اطلاعات موثق و معتبری از دانش آموزان را در ارتباط با " تحقق نتایج یادگیری" فراهم نماید. </a:t>
            </a:r>
          </a:p>
          <a:p>
            <a:pPr algn="just" rtl="1">
              <a:lnSpc>
                <a:spcPct val="150000"/>
              </a:lnSpc>
            </a:pPr>
            <a:r>
              <a:rPr lang="ar-SA" b="1" dirty="0">
                <a:solidFill>
                  <a:srgbClr val="0070C0"/>
                </a:solidFill>
                <a:cs typeface="+mj-cs"/>
              </a:rPr>
              <a:t>* ارزش یابی باید مبتنی بر " عدالت اجتماعی" باشد و به دانش آموزان اجازه دهد با شیوه های مختلف نتایج یادگیری را بروز و ظهور دهند. بر همین مبنا در طراحی ارزش یابی ها باید سبک های یادگیری مختلف، سوابق و زمینه های اقتصادی ، اجتماعی مختلف دانش آموزان ، موقعیت جغرافیایی آن ها، توانایی ها و ناتوانی ها ی عمومی یا خاص افراد ، جنسیت و بالاخره تنوع تجارب قبلی و زمینه های فرهنگی آن ها مورد ملاحظه قرار بگیرد. </a:t>
            </a:r>
          </a:p>
        </p:txBody>
      </p:sp>
    </p:spTree>
    <p:extLst>
      <p:ext uri="{BB962C8B-B14F-4D97-AF65-F5344CB8AC3E}">
        <p14:creationId xmlns:p14="http://schemas.microsoft.com/office/powerpoint/2010/main" val="27493831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161366" y="1828801"/>
            <a:ext cx="11362764" cy="6158754"/>
          </a:xfrm>
        </p:spPr>
        <p:txBody>
          <a:bodyPr>
            <a:noAutofit/>
          </a:bodyPr>
          <a:lstStyle/>
          <a:p>
            <a:pPr algn="just" rtl="1">
              <a:lnSpc>
                <a:spcPct val="150000"/>
              </a:lnSpc>
            </a:pPr>
            <a:r>
              <a:rPr lang="ar-SA" b="1" dirty="0">
                <a:solidFill>
                  <a:srgbClr val="0070C0"/>
                </a:solidFill>
                <a:cs typeface="+mj-cs"/>
              </a:rPr>
              <a:t>* ارزش یابی باید زمینه های "خودراهبری" و " مدیریت یادگیری خود" (فراشناخت)را در دانش آموزان پدید آورد. به همین منظور باید برای آنان " نتایج یادگیری " تبیین شود و وضوح یابد. سپس بتوان آن ها را قادر نمود تا پیشرفت خود را به سمت اهداف ارزیابی و سازماندهی کنند. </a:t>
            </a:r>
          </a:p>
          <a:p>
            <a:pPr algn="just" rtl="1">
              <a:lnSpc>
                <a:spcPct val="150000"/>
              </a:lnSpc>
            </a:pPr>
            <a:r>
              <a:rPr lang="ar-SA" b="1" dirty="0">
                <a:solidFill>
                  <a:srgbClr val="0070C0"/>
                </a:solidFill>
                <a:cs typeface="+mj-cs"/>
              </a:rPr>
              <a:t>* ارزش یابی بخش درهم تنیده ی فرایند یادگیری و نقطه شروع یادگیری های بعدی می باشد. همزمان و به موازات طراحی واحدهای یادگیری و فراهم نمودن تجارب یادگیری توسط معلم و مولف ، باید هدایت و ارزیابی چگونگی پیشرفت دانش آموزان نیز مد نظر قرار بگیرد.</a:t>
            </a:r>
            <a:endParaRPr lang="ar-SA" b="1" dirty="0">
              <a:solidFill>
                <a:srgbClr val="0070C0"/>
              </a:solidFill>
              <a:cs typeface="+mj-cs"/>
            </a:endParaRPr>
          </a:p>
        </p:txBody>
      </p:sp>
    </p:spTree>
    <p:extLst>
      <p:ext uri="{BB962C8B-B14F-4D97-AF65-F5344CB8AC3E}">
        <p14:creationId xmlns:p14="http://schemas.microsoft.com/office/powerpoint/2010/main" val="39797193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1048872"/>
            <a:ext cx="11362764" cy="6158754"/>
          </a:xfrm>
        </p:spPr>
        <p:txBody>
          <a:bodyPr>
            <a:noAutofit/>
          </a:bodyPr>
          <a:lstStyle/>
          <a:p>
            <a:pPr algn="just" rtl="1">
              <a:lnSpc>
                <a:spcPct val="150000"/>
              </a:lnSpc>
            </a:pPr>
            <a:r>
              <a:rPr lang="ar-SA" b="1" dirty="0">
                <a:solidFill>
                  <a:srgbClr val="0070C0"/>
                </a:solidFill>
                <a:cs typeface="+mj-cs"/>
              </a:rPr>
              <a:t>از آن جای که رویکرد این برنامه درسی ، تربیتی – فرهنگی است و به پرورش مهارت ها نیز در چهارچوب کاوشگری توجه خاص می شود، </a:t>
            </a:r>
            <a:r>
              <a:rPr lang="ar-SA" b="1" dirty="0">
                <a:solidFill>
                  <a:schemeClr val="tx1"/>
                </a:solidFill>
                <a:cs typeface="+mj-cs"/>
              </a:rPr>
              <a:t>ارزشیابی باید در مسیر جهت دهی به فرایند تربیت و درونی سازی ارزش ها و رشد مرحله به مرحله مهارت ها گام بردارد و به اصلاح نقایص کمک کند</a:t>
            </a:r>
            <a:r>
              <a:rPr lang="ar-SA" b="1" dirty="0" smtClean="0">
                <a:solidFill>
                  <a:schemeClr val="tx1"/>
                </a:solidFill>
                <a:cs typeface="+mj-cs"/>
              </a:rPr>
              <a:t>.</a:t>
            </a:r>
            <a:endParaRPr lang="fa-IR" b="1" dirty="0" smtClean="0">
              <a:solidFill>
                <a:schemeClr val="tx1"/>
              </a:solidFill>
              <a:cs typeface="+mj-cs"/>
            </a:endParaRPr>
          </a:p>
          <a:p>
            <a:pPr algn="just" rtl="1">
              <a:lnSpc>
                <a:spcPct val="150000"/>
              </a:lnSpc>
            </a:pPr>
            <a:r>
              <a:rPr lang="ar-SA" b="1" dirty="0">
                <a:solidFill>
                  <a:schemeClr val="tx1"/>
                </a:solidFill>
                <a:cs typeface="+mj-cs"/>
              </a:rPr>
              <a:t>با توجه به این امر نقش و اهمیت " ارزش یابی مستمر" آشکار و بر آن تاکید می شود. هم چنین با توجه به رویکردهای فوق الذکر باید تلاش نمود تا ارزش یابی بتواند موقعیت های زندگی واقعی را در جاهایی که مناسب می باشد، انعکاس دهد. در این زمینه طراحی فعالیت ها و موقعیت های فرضی نیز برای سنجش و ارزیابی مهارت ها و نگرش ها به طور ظریف و خلاقانه از سوی معلمان یا طراحان ارزش یابی لازم است. </a:t>
            </a:r>
            <a:endParaRPr lang="ar-SA" b="1" dirty="0">
              <a:solidFill>
                <a:schemeClr val="tx1"/>
              </a:solidFill>
              <a:cs typeface="+mj-cs"/>
            </a:endParaRPr>
          </a:p>
        </p:txBody>
      </p:sp>
    </p:spTree>
    <p:extLst>
      <p:ext uri="{BB962C8B-B14F-4D97-AF65-F5344CB8AC3E}">
        <p14:creationId xmlns:p14="http://schemas.microsoft.com/office/powerpoint/2010/main" val="3446634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1196790"/>
            <a:ext cx="11362764" cy="6158754"/>
          </a:xfrm>
        </p:spPr>
        <p:txBody>
          <a:bodyPr>
            <a:noAutofit/>
          </a:bodyPr>
          <a:lstStyle/>
          <a:p>
            <a:pPr algn="just" rtl="1">
              <a:lnSpc>
                <a:spcPct val="150000"/>
              </a:lnSpc>
            </a:pPr>
            <a:r>
              <a:rPr lang="ar-SA" b="1" dirty="0">
                <a:solidFill>
                  <a:schemeClr val="tx1"/>
                </a:solidFill>
                <a:cs typeface="+mj-cs"/>
              </a:rPr>
              <a:t>ارزش یابی در چهارچوب نظام کنونی ارزش یابی :</a:t>
            </a:r>
          </a:p>
          <a:p>
            <a:pPr algn="just" rtl="1">
              <a:lnSpc>
                <a:spcPct val="150000"/>
              </a:lnSpc>
            </a:pPr>
            <a:r>
              <a:rPr lang="ar-SA" b="1" dirty="0">
                <a:solidFill>
                  <a:srgbClr val="0070C0"/>
                </a:solidFill>
                <a:cs typeface="+mj-cs"/>
              </a:rPr>
              <a:t>در چهارچوب نظام ارزش یابی کنونی در دوره ابتدایی و راهنمایی ، ارزش یابی در دو مرحله مستمر و پایانی ( که به استثنای پایه سوم اغلب به طور کتبی برگزار می شود) انجام می شود</a:t>
            </a:r>
            <a:r>
              <a:rPr lang="ar-SA" b="1" dirty="0" smtClean="0">
                <a:solidFill>
                  <a:srgbClr val="0070C0"/>
                </a:solidFill>
                <a:cs typeface="+mj-cs"/>
              </a:rPr>
              <a:t>.</a:t>
            </a:r>
            <a:endParaRPr lang="fa-IR" b="1" dirty="0" smtClean="0">
              <a:solidFill>
                <a:srgbClr val="0070C0"/>
              </a:solidFill>
              <a:cs typeface="+mj-cs"/>
            </a:endParaRPr>
          </a:p>
          <a:p>
            <a:pPr algn="just" rtl="1">
              <a:lnSpc>
                <a:spcPct val="150000"/>
              </a:lnSpc>
            </a:pPr>
            <a:r>
              <a:rPr lang="ar-SA" b="1" dirty="0">
                <a:solidFill>
                  <a:srgbClr val="0070C0"/>
                </a:solidFill>
                <a:cs typeface="+mj-cs"/>
              </a:rPr>
              <a:t> </a:t>
            </a:r>
            <a:r>
              <a:rPr lang="ar-SA" b="1" dirty="0">
                <a:solidFill>
                  <a:schemeClr val="tx1"/>
                </a:solidFill>
                <a:cs typeface="+mj-cs"/>
              </a:rPr>
              <a:t>ارزش یابی مستمر </a:t>
            </a:r>
          </a:p>
          <a:p>
            <a:pPr algn="just" rtl="1">
              <a:lnSpc>
                <a:spcPct val="150000"/>
              </a:lnSpc>
            </a:pPr>
            <a:r>
              <a:rPr lang="ar-SA" b="1" dirty="0">
                <a:solidFill>
                  <a:srgbClr val="0070C0"/>
                </a:solidFill>
                <a:cs typeface="+mj-cs"/>
              </a:rPr>
              <a:t>ارزش یابی مستمر به معنای امتحان های مکرر که آرامش روانی کودکان و نوجوانان را بر هم می زند نیست و به معنای ارزش یابی در جریان فرایند یادگیری است. لذا برخلاف آن چه که امروزه به غلط تحت عنوان ارزش یابی مستمر در مدارس انجام می گیرد، نمره ارزش یابی مستمر الزاما از نمرات ارزش یابی پایانی پیروی نمی کند</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166610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95836" y="1371601"/>
            <a:ext cx="11362764" cy="6158754"/>
          </a:xfrm>
        </p:spPr>
        <p:txBody>
          <a:bodyPr>
            <a:noAutofit/>
          </a:bodyPr>
          <a:lstStyle/>
          <a:p>
            <a:pPr algn="just" rtl="1">
              <a:lnSpc>
                <a:spcPct val="150000"/>
              </a:lnSpc>
            </a:pPr>
            <a:r>
              <a:rPr lang="ar-SA" b="1" dirty="0">
                <a:solidFill>
                  <a:schemeClr val="tx1"/>
                </a:solidFill>
                <a:cs typeface="+mj-cs"/>
              </a:rPr>
              <a:t> </a:t>
            </a:r>
            <a:r>
              <a:rPr lang="ar-SA" b="1" dirty="0">
                <a:solidFill>
                  <a:srgbClr val="0070C0"/>
                </a:solidFill>
                <a:cs typeface="+mj-cs"/>
              </a:rPr>
              <a:t>معلم موظف است برای هر یک از واحدهای یادگیری درس مطالعات اجتماعی در پایه مربوطه با توجه به عملکرد مورد انتظار در فعالیت های یادگیری ، یک لیست ارزش یابی تنظیم کند و با توجه به آن که ممکن است قادر به پر کردن لیست برای همه دانش آموزان نباشد، سعی شود که در طول هر نوبت برای هر دانش آموز حداقل سه بار لیست ارزش یابی علامت گذاری شود. </a:t>
            </a:r>
          </a:p>
          <a:p>
            <a:pPr algn="just" rtl="1">
              <a:lnSpc>
                <a:spcPct val="150000"/>
              </a:lnSpc>
            </a:pPr>
            <a:r>
              <a:rPr lang="ar-SA" b="1" dirty="0">
                <a:solidFill>
                  <a:schemeClr val="tx1"/>
                </a:solidFill>
                <a:cs typeface="+mj-cs"/>
              </a:rPr>
              <a:t>به منظور تکمیل لیست ارزشیابی مستمر ، از مجموعه ای از روش های فرایندی – تکوینی و عملکردی و ابزارهایی نظیر پوشه کار ، سیاهه رفتار (چک لیست یا سیاهه ارزیابی) ، پروژه های فردی و گروهی، تکالیف درسی، برگه ثبت مشاهدات، خود ارزیابی دانش آموزان ، ثبت فعالیت های داخل و خارج از کلاس به طور فردی و گروهی و نظایر آن استفاده می شود.</a:t>
            </a:r>
            <a:endParaRPr lang="ar-SA" b="1" dirty="0">
              <a:solidFill>
                <a:schemeClr val="tx1"/>
              </a:solidFill>
              <a:cs typeface="+mj-cs"/>
            </a:endParaRPr>
          </a:p>
        </p:txBody>
      </p:sp>
    </p:spTree>
    <p:extLst>
      <p:ext uri="{BB962C8B-B14F-4D97-AF65-F5344CB8AC3E}">
        <p14:creationId xmlns:p14="http://schemas.microsoft.com/office/powerpoint/2010/main" val="650343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35425"/>
            <a:ext cx="11362764" cy="5419164"/>
          </a:xfrm>
        </p:spPr>
        <p:txBody>
          <a:bodyPr>
            <a:noAutofit/>
          </a:bodyPr>
          <a:lstStyle/>
          <a:p>
            <a:pPr algn="just" rtl="1">
              <a:lnSpc>
                <a:spcPct val="150000"/>
              </a:lnSpc>
            </a:pPr>
            <a:r>
              <a:rPr lang="ar-SA" b="1" dirty="0">
                <a:solidFill>
                  <a:schemeClr val="tx1"/>
                </a:solidFill>
                <a:cs typeface="+mj-cs"/>
              </a:rPr>
              <a:t> </a:t>
            </a:r>
            <a:r>
              <a:rPr lang="ar-SA" b="1" dirty="0">
                <a:solidFill>
                  <a:schemeClr val="tx1"/>
                </a:solidFill>
                <a:cs typeface="+mj-cs"/>
              </a:rPr>
              <a:t>روش های پیشنهادی برای ارزش یابی تکوینی (مستمر) به شرح زیر است :</a:t>
            </a:r>
          </a:p>
          <a:p>
            <a:pPr algn="just" rtl="1">
              <a:lnSpc>
                <a:spcPct val="150000"/>
              </a:lnSpc>
            </a:pPr>
            <a:r>
              <a:rPr lang="ar-SA" b="1" dirty="0">
                <a:solidFill>
                  <a:schemeClr val="tx1"/>
                </a:solidFill>
                <a:cs typeface="+mj-cs"/>
              </a:rPr>
              <a:t>ثبت رویدادهای مهم از عملکرد دانش آموزان در یک مجموعه (پوشه کار)</a:t>
            </a:r>
          </a:p>
          <a:p>
            <a:pPr algn="just" rtl="1">
              <a:lnSpc>
                <a:spcPct val="150000"/>
              </a:lnSpc>
            </a:pPr>
            <a:r>
              <a:rPr lang="ar-SA" b="1" dirty="0">
                <a:solidFill>
                  <a:srgbClr val="0070C0"/>
                </a:solidFill>
                <a:cs typeface="+mj-cs"/>
              </a:rPr>
              <a:t>این مجموعه ، شامل یک ارائه بصری از موفقیت های شاگرد ، توانایی ها ، نقاط ضعف ، قوت  و پیشرفت او در خلال زمان است. در این روش ، دانش آموز برای نشان دادن توانایی ها و پیشرفت کار خود ، مثال ها و نمونه هایی از جریان کار خود را که در طول سال، نوبت امتحانی یا نیم سال تحصیلی انجام داده با خود به کلاس می آورد و برای ارزش یابی در اختیار معلم قرار می دهد.( برای مثال نوشته ها ، عکس ها ، فیلم ویدیویی ، کار با کامپیوتر ، دفترچه تمرین ها و مدل ها ، نوآوری ها ، گزارش) این روش شامل آرشیوی از اسناد و مدارک مربوط به رشد یادگیرنده در زمینه هایی است که معرف پیشرفت واقعی او هستند. </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13917500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انجام پروژه های فردی و گروهی</a:t>
            </a:r>
          </a:p>
          <a:p>
            <a:pPr algn="just" rtl="1">
              <a:lnSpc>
                <a:spcPct val="150000"/>
              </a:lnSpc>
            </a:pPr>
            <a:r>
              <a:rPr lang="ar-SA" b="1" dirty="0">
                <a:solidFill>
                  <a:srgbClr val="0070C0"/>
                </a:solidFill>
                <a:cs typeface="+mj-cs"/>
              </a:rPr>
              <a:t>پروژه کوشش علمی یک دانش آموز(دانش آموزان) را در حیطه مورد علاقه خودش نشان می دهد. پروژه به دانش آموز این امکان را می دهد تا آزمایش کند؛ تصمیم بگیرد ؛ فرضیه بسازد ؛ ایده ها را بررسی و امتحان کند؛ به دنبال راه حل ها بگردد و مهم تر این که درباره خود و دنیای اطراف خود مطالعه کند. </a:t>
            </a:r>
            <a:endParaRPr lang="fa-IR" b="1" dirty="0" smtClean="0">
              <a:solidFill>
                <a:srgbClr val="0070C0"/>
              </a:solidFill>
              <a:cs typeface="+mj-cs"/>
            </a:endParaRPr>
          </a:p>
          <a:p>
            <a:pPr algn="just" rtl="1">
              <a:lnSpc>
                <a:spcPct val="150000"/>
              </a:lnSpc>
            </a:pPr>
            <a:r>
              <a:rPr lang="ar-SA" b="1" dirty="0">
                <a:solidFill>
                  <a:schemeClr val="tx1"/>
                </a:solidFill>
                <a:cs typeface="+mj-cs"/>
              </a:rPr>
              <a:t>به نمایش گذاردن مهارت ها </a:t>
            </a:r>
          </a:p>
          <a:p>
            <a:pPr algn="just" rtl="1">
              <a:lnSpc>
                <a:spcPct val="150000"/>
              </a:lnSpc>
            </a:pPr>
            <a:r>
              <a:rPr lang="ar-SA" b="1" dirty="0">
                <a:solidFill>
                  <a:srgbClr val="0070C0"/>
                </a:solidFill>
                <a:cs typeface="+mj-cs"/>
              </a:rPr>
              <a:t>در نمایش، دانش آموز یا دانش آموزان مهارت های تازه یاد گرفته شده یا مهارت هایی که آموزش داده شده اند را به روش هایی که از آن ها خواسته می شود نمایش می گذارند و نمایش آن ها مورد ارزیابی و سنجش قرار می گیرد. (برای مثال ایفای نقش، کنفرانس ، مصاحبه با دیگران و ...)</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3053826109"/>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388</TotalTime>
  <Words>2431</Words>
  <Application>Microsoft Office PowerPoint</Application>
  <PresentationFormat>Widescreen</PresentationFormat>
  <Paragraphs>67</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Tahoma</vt:lpstr>
      <vt:lpstr>Trebuchet MS</vt:lpstr>
      <vt:lpstr>Wingdings 3</vt:lpstr>
      <vt:lpstr>Facet</vt:lpstr>
      <vt:lpstr>       جلسه دهم  مجازی  99/02/27</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هویت یابی</dc:title>
  <dc:creator>RS</dc:creator>
  <cp:lastModifiedBy>maryam hosseini</cp:lastModifiedBy>
  <cp:revision>42</cp:revision>
  <dcterms:created xsi:type="dcterms:W3CDTF">2019-12-10T06:03:06Z</dcterms:created>
  <dcterms:modified xsi:type="dcterms:W3CDTF">2020-05-22T13:33:25Z</dcterms:modified>
</cp:coreProperties>
</file>